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 id="2147483933" r:id="rId2"/>
    <p:sldMasterId id="2147483946" r:id="rId3"/>
    <p:sldMasterId id="2147484321" r:id="rId4"/>
  </p:sldMasterIdLst>
  <p:notesMasterIdLst>
    <p:notesMasterId r:id="rId40"/>
  </p:notesMasterIdLst>
  <p:handoutMasterIdLst>
    <p:handoutMasterId r:id="rId41"/>
  </p:handoutMasterIdLst>
  <p:sldIdLst>
    <p:sldId id="946" r:id="rId5"/>
    <p:sldId id="1376" r:id="rId6"/>
    <p:sldId id="1322" r:id="rId7"/>
    <p:sldId id="1325" r:id="rId8"/>
    <p:sldId id="1326" r:id="rId9"/>
    <p:sldId id="1327" r:id="rId10"/>
    <p:sldId id="1328" r:id="rId11"/>
    <p:sldId id="1329" r:id="rId12"/>
    <p:sldId id="1330" r:id="rId13"/>
    <p:sldId id="1331" r:id="rId14"/>
    <p:sldId id="1332" r:id="rId15"/>
    <p:sldId id="1334" r:id="rId16"/>
    <p:sldId id="1335" r:id="rId17"/>
    <p:sldId id="1338" r:id="rId18"/>
    <p:sldId id="1339" r:id="rId19"/>
    <p:sldId id="1340" r:id="rId20"/>
    <p:sldId id="1391" r:id="rId21"/>
    <p:sldId id="264" r:id="rId22"/>
    <p:sldId id="1395" r:id="rId23"/>
    <p:sldId id="1396" r:id="rId24"/>
    <p:sldId id="1397" r:id="rId25"/>
    <p:sldId id="1378" r:id="rId26"/>
    <p:sldId id="1354" r:id="rId27"/>
    <p:sldId id="1360" r:id="rId28"/>
    <p:sldId id="1364" r:id="rId29"/>
    <p:sldId id="1365" r:id="rId30"/>
    <p:sldId id="1368" r:id="rId31"/>
    <p:sldId id="1369" r:id="rId32"/>
    <p:sldId id="1370" r:id="rId33"/>
    <p:sldId id="1371" r:id="rId34"/>
    <p:sldId id="1379" r:id="rId35"/>
    <p:sldId id="1384" r:id="rId36"/>
    <p:sldId id="1385" r:id="rId37"/>
    <p:sldId id="1386" r:id="rId38"/>
    <p:sldId id="1388" r:id="rId39"/>
  </p:sldIdLst>
  <p:sldSz cx="9144000" cy="6858000" type="screen4x3"/>
  <p:notesSz cx="7010400" cy="9296400"/>
  <p:defaultTextStyle>
    <a:defPPr>
      <a:defRPr lang="sv-SE"/>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248">
          <p15:clr>
            <a:srgbClr val="A4A3A4"/>
          </p15:clr>
        </p15:guide>
        <p15:guide id="2" orient="horz" pos="528">
          <p15:clr>
            <a:srgbClr val="A4A3A4"/>
          </p15:clr>
        </p15:guide>
        <p15:guide id="3" pos="240">
          <p15:clr>
            <a:srgbClr val="A4A3A4"/>
          </p15:clr>
        </p15:guide>
        <p15:guide id="4" pos="5520">
          <p15:clr>
            <a:srgbClr val="A4A3A4"/>
          </p15:clr>
        </p15:guide>
        <p15:guide id="5" pos="1632">
          <p15:clr>
            <a:srgbClr val="A4A3A4"/>
          </p15:clr>
        </p15:guide>
        <p15:guide id="6" pos="3072">
          <p15:clr>
            <a:srgbClr val="A4A3A4"/>
          </p15:clr>
        </p15:guide>
      </p15:sldGuideLst>
    </p:ext>
    <p:ext uri="{2D200454-40CA-4A62-9FC3-DE9A4176ACB9}">
      <p15:notesGuideLst xmlns:p15="http://schemas.microsoft.com/office/powerpoint/2012/main">
        <p15:guide id="1" orient="horz" pos="292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964D"/>
    <a:srgbClr val="0000CC"/>
    <a:srgbClr val="009900"/>
    <a:srgbClr val="FF66FF"/>
    <a:srgbClr val="CC3399"/>
    <a:srgbClr val="184422"/>
    <a:srgbClr val="480000"/>
    <a:srgbClr val="FF9999"/>
    <a:srgbClr val="CC33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71" autoAdjust="0"/>
    <p:restoredTop sz="94364" autoAdjust="0"/>
  </p:normalViewPr>
  <p:slideViewPr>
    <p:cSldViewPr>
      <p:cViewPr>
        <p:scale>
          <a:sx n="100" d="100"/>
          <a:sy n="100" d="100"/>
        </p:scale>
        <p:origin x="1536" y="426"/>
      </p:cViewPr>
      <p:guideLst>
        <p:guide orient="horz" pos="1248"/>
        <p:guide orient="horz" pos="528"/>
        <p:guide pos="240"/>
        <p:guide pos="5520"/>
        <p:guide pos="1632"/>
        <p:guide pos="3072"/>
      </p:guideLst>
    </p:cSldViewPr>
  </p:slideViewPr>
  <p:outlineViewPr>
    <p:cViewPr>
      <p:scale>
        <a:sx n="33" d="100"/>
        <a:sy n="33" d="100"/>
      </p:scale>
      <p:origin x="0" y="-96"/>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86" d="100"/>
          <a:sy n="86" d="100"/>
        </p:scale>
        <p:origin x="3822" y="96"/>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fadel:papers:UIradar:paper:scripts:figsforpres:frame-FF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2"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2"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fadel:papers:UIradar:paper:scripts:figsforpres:f2-update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marker>
            <c:symbol val="none"/>
          </c:marker>
          <c:val>
            <c:numRef>
              <c:f>Sheet1!$A$1:$FX$1</c:f>
              <c:numCache>
                <c:formatCode>General</c:formatCode>
                <c:ptCount val="180"/>
                <c:pt idx="0">
                  <c:v>9.4389000000000001E-3</c:v>
                </c:pt>
                <c:pt idx="1">
                  <c:v>2.8089999999999999E-3</c:v>
                </c:pt>
                <c:pt idx="2">
                  <c:v>1.8033E-2</c:v>
                </c:pt>
                <c:pt idx="3">
                  <c:v>9.5516999999999998E-3</c:v>
                </c:pt>
                <c:pt idx="4">
                  <c:v>5.9278000000000004E-3</c:v>
                </c:pt>
                <c:pt idx="5">
                  <c:v>3.2688000000000001E-3</c:v>
                </c:pt>
                <c:pt idx="6">
                  <c:v>1.004E-2</c:v>
                </c:pt>
                <c:pt idx="7">
                  <c:v>7.4362999999999999E-3</c:v>
                </c:pt>
                <c:pt idx="8">
                  <c:v>6.3194000000000002E-3</c:v>
                </c:pt>
                <c:pt idx="9">
                  <c:v>1.2147E-2</c:v>
                </c:pt>
                <c:pt idx="10">
                  <c:v>1.3278999999999999E-2</c:v>
                </c:pt>
                <c:pt idx="11">
                  <c:v>2.5005000000000001E-3</c:v>
                </c:pt>
                <c:pt idx="12">
                  <c:v>5.3350999999999997E-3</c:v>
                </c:pt>
                <c:pt idx="13">
                  <c:v>5.0239999999999998E-3</c:v>
                </c:pt>
                <c:pt idx="14">
                  <c:v>2.0902E-3</c:v>
                </c:pt>
                <c:pt idx="15">
                  <c:v>1.4263E-2</c:v>
                </c:pt>
                <c:pt idx="16">
                  <c:v>2.8116E-3</c:v>
                </c:pt>
                <c:pt idx="17">
                  <c:v>3.3059000000000001E-3</c:v>
                </c:pt>
                <c:pt idx="18">
                  <c:v>6.6944999999999999E-3</c:v>
                </c:pt>
                <c:pt idx="19">
                  <c:v>7.8394999999999992E-3</c:v>
                </c:pt>
                <c:pt idx="20">
                  <c:v>8.4498999999999998E-3</c:v>
                </c:pt>
                <c:pt idx="21">
                  <c:v>2.0739E-3</c:v>
                </c:pt>
                <c:pt idx="22">
                  <c:v>6.2335000000000003E-3</c:v>
                </c:pt>
                <c:pt idx="23">
                  <c:v>6.7964999999999996E-3</c:v>
                </c:pt>
                <c:pt idx="24">
                  <c:v>5.8805999999999997E-3</c:v>
                </c:pt>
                <c:pt idx="25">
                  <c:v>8.3435999999999996E-3</c:v>
                </c:pt>
                <c:pt idx="26">
                  <c:v>5.1957000000000001E-3</c:v>
                </c:pt>
                <c:pt idx="27">
                  <c:v>7.8131999999999993E-3</c:v>
                </c:pt>
                <c:pt idx="28">
                  <c:v>6.5341000000000002E-3</c:v>
                </c:pt>
                <c:pt idx="29">
                  <c:v>2.7372E-3</c:v>
                </c:pt>
                <c:pt idx="30">
                  <c:v>1.1039000000000001E-3</c:v>
                </c:pt>
                <c:pt idx="31">
                  <c:v>6.6207999999999996E-3</c:v>
                </c:pt>
                <c:pt idx="32">
                  <c:v>4.5333999999999999E-3</c:v>
                </c:pt>
                <c:pt idx="33">
                  <c:v>5.2561999999999999E-3</c:v>
                </c:pt>
                <c:pt idx="34">
                  <c:v>9.0232999999999997E-3</c:v>
                </c:pt>
                <c:pt idx="35">
                  <c:v>9.6684000000000006E-3</c:v>
                </c:pt>
                <c:pt idx="36">
                  <c:v>3.8853999999999998E-3</c:v>
                </c:pt>
                <c:pt idx="37">
                  <c:v>1.2792E-2</c:v>
                </c:pt>
                <c:pt idx="38">
                  <c:v>4.9843999999999999E-3</c:v>
                </c:pt>
                <c:pt idx="39">
                  <c:v>4.5563000000000001E-3</c:v>
                </c:pt>
                <c:pt idx="40">
                  <c:v>4.1920999999999998E-3</c:v>
                </c:pt>
                <c:pt idx="41">
                  <c:v>6.169E-3</c:v>
                </c:pt>
                <c:pt idx="42">
                  <c:v>1.3522E-3</c:v>
                </c:pt>
                <c:pt idx="43">
                  <c:v>1.0163E-2</c:v>
                </c:pt>
                <c:pt idx="44">
                  <c:v>8.1928000000000001E-3</c:v>
                </c:pt>
                <c:pt idx="45">
                  <c:v>1.3228999999999999E-2</c:v>
                </c:pt>
                <c:pt idx="46">
                  <c:v>1.3409000000000001E-2</c:v>
                </c:pt>
                <c:pt idx="47">
                  <c:v>2.3435000000000001E-2</c:v>
                </c:pt>
                <c:pt idx="48">
                  <c:v>9.3338999999999991E-3</c:v>
                </c:pt>
                <c:pt idx="49">
                  <c:v>8.3312000000000004E-3</c:v>
                </c:pt>
                <c:pt idx="50">
                  <c:v>1.7850000000000001E-2</c:v>
                </c:pt>
                <c:pt idx="51">
                  <c:v>8.3050999999999993E-3</c:v>
                </c:pt>
                <c:pt idx="52">
                  <c:v>3.2450999999999999E-3</c:v>
                </c:pt>
                <c:pt idx="53">
                  <c:v>4.7708000000000004E-3</c:v>
                </c:pt>
                <c:pt idx="54">
                  <c:v>1.2279999999999999E-2</c:v>
                </c:pt>
                <c:pt idx="55">
                  <c:v>1.5934E-2</c:v>
                </c:pt>
                <c:pt idx="56">
                  <c:v>3.8024000000000001E-3</c:v>
                </c:pt>
                <c:pt idx="57">
                  <c:v>5.0194999999999997E-3</c:v>
                </c:pt>
                <c:pt idx="58">
                  <c:v>6.5059999999999996E-3</c:v>
                </c:pt>
                <c:pt idx="59">
                  <c:v>7.1374000000000003E-3</c:v>
                </c:pt>
                <c:pt idx="60">
                  <c:v>1.2581E-2</c:v>
                </c:pt>
                <c:pt idx="61">
                  <c:v>1.4966999999999999E-3</c:v>
                </c:pt>
                <c:pt idx="62">
                  <c:v>2.5753E-3</c:v>
                </c:pt>
                <c:pt idx="63">
                  <c:v>2.0013000000000001E-3</c:v>
                </c:pt>
                <c:pt idx="64">
                  <c:v>3.6148E-3</c:v>
                </c:pt>
                <c:pt idx="65">
                  <c:v>1.0848999999999999E-2</c:v>
                </c:pt>
                <c:pt idx="66">
                  <c:v>4.5735999999999997E-3</c:v>
                </c:pt>
                <c:pt idx="67">
                  <c:v>2.1635000000000001E-3</c:v>
                </c:pt>
                <c:pt idx="68">
                  <c:v>7.5478000000000003E-3</c:v>
                </c:pt>
                <c:pt idx="69">
                  <c:v>8.1913999999999997E-3</c:v>
                </c:pt>
                <c:pt idx="70">
                  <c:v>1.4019E-2</c:v>
                </c:pt>
                <c:pt idx="71">
                  <c:v>1.5565000000000001E-2</c:v>
                </c:pt>
                <c:pt idx="72">
                  <c:v>1.2851E-2</c:v>
                </c:pt>
                <c:pt idx="73">
                  <c:v>3.2909000000000001E-2</c:v>
                </c:pt>
                <c:pt idx="74">
                  <c:v>9.8474999999999993E-2</c:v>
                </c:pt>
                <c:pt idx="75">
                  <c:v>0.13081000000000001</c:v>
                </c:pt>
                <c:pt idx="76">
                  <c:v>0.10920000000000001</c:v>
                </c:pt>
                <c:pt idx="77">
                  <c:v>4.2500999999999997E-2</c:v>
                </c:pt>
                <c:pt idx="78">
                  <c:v>4.5559000000000002E-2</c:v>
                </c:pt>
                <c:pt idx="79">
                  <c:v>0.03</c:v>
                </c:pt>
                <c:pt idx="80">
                  <c:v>0.02</c:v>
                </c:pt>
                <c:pt idx="81">
                  <c:v>0.02</c:v>
                </c:pt>
                <c:pt idx="82">
                  <c:v>0.01</c:v>
                </c:pt>
                <c:pt idx="83">
                  <c:v>1.2E-2</c:v>
                </c:pt>
                <c:pt idx="84">
                  <c:v>1.3187000000000001E-2</c:v>
                </c:pt>
                <c:pt idx="85">
                  <c:v>4.4165999999999997E-3</c:v>
                </c:pt>
                <c:pt idx="86">
                  <c:v>3.0000000000000001E-3</c:v>
                </c:pt>
                <c:pt idx="87">
                  <c:v>1.1089E-2</c:v>
                </c:pt>
                <c:pt idx="88">
                  <c:v>1.5068E-2</c:v>
                </c:pt>
                <c:pt idx="89">
                  <c:v>1.1018999999999999E-2</c:v>
                </c:pt>
                <c:pt idx="90">
                  <c:v>8.7346000000000003E-3</c:v>
                </c:pt>
                <c:pt idx="91">
                  <c:v>1.6167999999999998E-2</c:v>
                </c:pt>
                <c:pt idx="92">
                  <c:v>2.4667999999999999E-2</c:v>
                </c:pt>
                <c:pt idx="93">
                  <c:v>7.9977999999999994E-3</c:v>
                </c:pt>
                <c:pt idx="94">
                  <c:v>9.4389000000000001E-3</c:v>
                </c:pt>
                <c:pt idx="95">
                  <c:v>2.8089999999999999E-3</c:v>
                </c:pt>
                <c:pt idx="96">
                  <c:v>1.8033E-2</c:v>
                </c:pt>
                <c:pt idx="97">
                  <c:v>9.5516999999999998E-3</c:v>
                </c:pt>
                <c:pt idx="98">
                  <c:v>5.9278000000000004E-3</c:v>
                </c:pt>
                <c:pt idx="99">
                  <c:v>3.2688000000000001E-3</c:v>
                </c:pt>
                <c:pt idx="100">
                  <c:v>1.004E-2</c:v>
                </c:pt>
                <c:pt idx="101">
                  <c:v>7.4362999999999999E-3</c:v>
                </c:pt>
                <c:pt idx="102">
                  <c:v>6.3194000000000002E-3</c:v>
                </c:pt>
                <c:pt idx="103">
                  <c:v>1.2147E-2</c:v>
                </c:pt>
                <c:pt idx="104">
                  <c:v>1.3278999999999999E-2</c:v>
                </c:pt>
                <c:pt idx="105">
                  <c:v>2.5005000000000001E-3</c:v>
                </c:pt>
                <c:pt idx="106">
                  <c:v>5.3350999999999997E-3</c:v>
                </c:pt>
                <c:pt idx="107">
                  <c:v>5.0239999999999998E-3</c:v>
                </c:pt>
                <c:pt idx="108">
                  <c:v>2.0902E-3</c:v>
                </c:pt>
                <c:pt idx="109">
                  <c:v>1.4263E-2</c:v>
                </c:pt>
                <c:pt idx="110">
                  <c:v>2.8116E-3</c:v>
                </c:pt>
                <c:pt idx="111">
                  <c:v>3.3059000000000001E-3</c:v>
                </c:pt>
                <c:pt idx="112">
                  <c:v>9.4389000000000001E-3</c:v>
                </c:pt>
                <c:pt idx="113">
                  <c:v>2.8089999999999999E-3</c:v>
                </c:pt>
                <c:pt idx="114">
                  <c:v>1.8033E-2</c:v>
                </c:pt>
                <c:pt idx="115">
                  <c:v>9.5516999999999998E-3</c:v>
                </c:pt>
                <c:pt idx="116">
                  <c:v>5.9278000000000004E-3</c:v>
                </c:pt>
                <c:pt idx="117">
                  <c:v>3.2688000000000001E-3</c:v>
                </c:pt>
                <c:pt idx="118">
                  <c:v>1.004E-2</c:v>
                </c:pt>
                <c:pt idx="119">
                  <c:v>7.4362999999999999E-3</c:v>
                </c:pt>
                <c:pt idx="120">
                  <c:v>6.3194000000000002E-3</c:v>
                </c:pt>
                <c:pt idx="121">
                  <c:v>1.2147E-2</c:v>
                </c:pt>
                <c:pt idx="122">
                  <c:v>1.3278999999999999E-2</c:v>
                </c:pt>
                <c:pt idx="123">
                  <c:v>2.5005000000000001E-3</c:v>
                </c:pt>
                <c:pt idx="124">
                  <c:v>5.3350999999999997E-3</c:v>
                </c:pt>
                <c:pt idx="125">
                  <c:v>5.0239999999999998E-3</c:v>
                </c:pt>
                <c:pt idx="126">
                  <c:v>2.0902E-3</c:v>
                </c:pt>
                <c:pt idx="127">
                  <c:v>1.4263E-2</c:v>
                </c:pt>
                <c:pt idx="128">
                  <c:v>2.8116E-3</c:v>
                </c:pt>
                <c:pt idx="129">
                  <c:v>3.3059000000000001E-3</c:v>
                </c:pt>
                <c:pt idx="130">
                  <c:v>6.6944999999999999E-3</c:v>
                </c:pt>
                <c:pt idx="131">
                  <c:v>7.8394999999999992E-3</c:v>
                </c:pt>
                <c:pt idx="132">
                  <c:v>8.4498999999999998E-3</c:v>
                </c:pt>
                <c:pt idx="133">
                  <c:v>2.0739E-3</c:v>
                </c:pt>
                <c:pt idx="134">
                  <c:v>6.2335000000000003E-3</c:v>
                </c:pt>
                <c:pt idx="135">
                  <c:v>6.7964999999999996E-3</c:v>
                </c:pt>
                <c:pt idx="136">
                  <c:v>5.8805999999999997E-3</c:v>
                </c:pt>
                <c:pt idx="137">
                  <c:v>8.3435999999999996E-3</c:v>
                </c:pt>
                <c:pt idx="138">
                  <c:v>5.1957000000000001E-3</c:v>
                </c:pt>
                <c:pt idx="139">
                  <c:v>7.8131999999999993E-3</c:v>
                </c:pt>
                <c:pt idx="140">
                  <c:v>6.5341000000000002E-3</c:v>
                </c:pt>
                <c:pt idx="141">
                  <c:v>2.7372E-3</c:v>
                </c:pt>
                <c:pt idx="142">
                  <c:v>1.1039000000000001E-3</c:v>
                </c:pt>
                <c:pt idx="143">
                  <c:v>6.6207999999999996E-3</c:v>
                </c:pt>
                <c:pt idx="144">
                  <c:v>4.5333999999999999E-3</c:v>
                </c:pt>
                <c:pt idx="145">
                  <c:v>5.2561999999999999E-3</c:v>
                </c:pt>
                <c:pt idx="146">
                  <c:v>9.0232999999999997E-3</c:v>
                </c:pt>
                <c:pt idx="147">
                  <c:v>9.6684000000000006E-3</c:v>
                </c:pt>
                <c:pt idx="148">
                  <c:v>3.8853999999999998E-3</c:v>
                </c:pt>
                <c:pt idx="149">
                  <c:v>1.2792E-2</c:v>
                </c:pt>
                <c:pt idx="150">
                  <c:v>4.9843999999999999E-3</c:v>
                </c:pt>
                <c:pt idx="151">
                  <c:v>4.5563000000000001E-3</c:v>
                </c:pt>
                <c:pt idx="152">
                  <c:v>4.1920999999999998E-3</c:v>
                </c:pt>
                <c:pt idx="153">
                  <c:v>6.169E-3</c:v>
                </c:pt>
                <c:pt idx="154">
                  <c:v>1.3522E-3</c:v>
                </c:pt>
                <c:pt idx="155">
                  <c:v>1.0163E-2</c:v>
                </c:pt>
                <c:pt idx="156">
                  <c:v>8.1928000000000001E-3</c:v>
                </c:pt>
                <c:pt idx="157">
                  <c:v>1.3228999999999999E-2</c:v>
                </c:pt>
                <c:pt idx="158">
                  <c:v>1.3409000000000001E-2</c:v>
                </c:pt>
                <c:pt idx="159">
                  <c:v>2.3435000000000001E-2</c:v>
                </c:pt>
                <c:pt idx="160">
                  <c:v>9.3338999999999991E-3</c:v>
                </c:pt>
                <c:pt idx="161">
                  <c:v>8.3312000000000004E-3</c:v>
                </c:pt>
                <c:pt idx="162">
                  <c:v>1.7850000000000001E-2</c:v>
                </c:pt>
                <c:pt idx="163">
                  <c:v>8.3050999999999993E-3</c:v>
                </c:pt>
                <c:pt idx="164">
                  <c:v>3.2450999999999999E-3</c:v>
                </c:pt>
                <c:pt idx="165">
                  <c:v>4.7708000000000004E-3</c:v>
                </c:pt>
                <c:pt idx="166">
                  <c:v>1.2279999999999999E-2</c:v>
                </c:pt>
                <c:pt idx="167">
                  <c:v>1.5934E-2</c:v>
                </c:pt>
                <c:pt idx="168">
                  <c:v>3.8024000000000001E-3</c:v>
                </c:pt>
                <c:pt idx="169">
                  <c:v>5.0194999999999997E-3</c:v>
                </c:pt>
                <c:pt idx="170">
                  <c:v>6.5059999999999996E-3</c:v>
                </c:pt>
                <c:pt idx="171">
                  <c:v>7.1374000000000003E-3</c:v>
                </c:pt>
                <c:pt idx="172">
                  <c:v>1.2581E-2</c:v>
                </c:pt>
                <c:pt idx="173">
                  <c:v>1.4966999999999999E-3</c:v>
                </c:pt>
                <c:pt idx="174">
                  <c:v>2.5753E-3</c:v>
                </c:pt>
                <c:pt idx="175">
                  <c:v>2.0013000000000001E-3</c:v>
                </c:pt>
                <c:pt idx="176">
                  <c:v>3.6148E-3</c:v>
                </c:pt>
                <c:pt idx="177">
                  <c:v>1.0848999999999999E-2</c:v>
                </c:pt>
                <c:pt idx="178">
                  <c:v>4.5735999999999997E-3</c:v>
                </c:pt>
                <c:pt idx="179">
                  <c:v>2.1635000000000001E-3</c:v>
                </c:pt>
              </c:numCache>
            </c:numRef>
          </c:val>
          <c:smooth val="0"/>
          <c:extLst>
            <c:ext xmlns:c16="http://schemas.microsoft.com/office/drawing/2014/chart" uri="{C3380CC4-5D6E-409C-BE32-E72D297353CC}">
              <c16:uniqueId val="{00000000-6789-4874-81AF-4A2C6F906832}"/>
            </c:ext>
          </c:extLst>
        </c:ser>
        <c:dLbls>
          <c:showLegendKey val="0"/>
          <c:showVal val="0"/>
          <c:showCatName val="0"/>
          <c:showSerName val="0"/>
          <c:showPercent val="0"/>
          <c:showBubbleSize val="0"/>
        </c:dLbls>
        <c:smooth val="0"/>
        <c:axId val="2147289352"/>
        <c:axId val="-2048308616"/>
      </c:lineChart>
      <c:catAx>
        <c:axId val="2147289352"/>
        <c:scaling>
          <c:orientation val="minMax"/>
        </c:scaling>
        <c:delete val="1"/>
        <c:axPos val="b"/>
        <c:majorTickMark val="out"/>
        <c:minorTickMark val="none"/>
        <c:tickLblPos val="nextTo"/>
        <c:crossAx val="-2048308616"/>
        <c:crosses val="autoZero"/>
        <c:auto val="1"/>
        <c:lblAlgn val="ctr"/>
        <c:lblOffset val="100"/>
        <c:noMultiLvlLbl val="0"/>
      </c:catAx>
      <c:valAx>
        <c:axId val="-2048308616"/>
        <c:scaling>
          <c:orientation val="minMax"/>
        </c:scaling>
        <c:delete val="1"/>
        <c:axPos val="l"/>
        <c:numFmt formatCode="General" sourceLinked="1"/>
        <c:majorTickMark val="out"/>
        <c:minorTickMark val="none"/>
        <c:tickLblPos val="nextTo"/>
        <c:crossAx val="2147289352"/>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spPr>
            <a:ln w="38100" cmpd="sng">
              <a:solidFill>
                <a:schemeClr val="tx2"/>
              </a:solidFill>
            </a:ln>
          </c:spPr>
          <c:marker>
            <c:symbol val="none"/>
          </c:marker>
          <c:val>
            <c:numRef>
              <c:f>Sheet1!$A$1:$IB$1</c:f>
              <c:numCache>
                <c:formatCode>General</c:formatCode>
                <c:ptCount val="236"/>
                <c:pt idx="0">
                  <c:v>8.8819999999999993E-3</c:v>
                </c:pt>
                <c:pt idx="1">
                  <c:v>4.2890999999999999E-2</c:v>
                </c:pt>
                <c:pt idx="2">
                  <c:v>4.657E-2</c:v>
                </c:pt>
                <c:pt idx="3">
                  <c:v>0.16200999999999999</c:v>
                </c:pt>
                <c:pt idx="4">
                  <c:v>0.11679</c:v>
                </c:pt>
                <c:pt idx="5">
                  <c:v>9.4677999999999998E-2</c:v>
                </c:pt>
                <c:pt idx="6">
                  <c:v>7.1395E-2</c:v>
                </c:pt>
                <c:pt idx="7">
                  <c:v>9.7078999999999999E-2</c:v>
                </c:pt>
                <c:pt idx="8">
                  <c:v>8.4181000000000006E-2</c:v>
                </c:pt>
                <c:pt idx="9">
                  <c:v>6.6574999999999995E-2</c:v>
                </c:pt>
                <c:pt idx="10">
                  <c:v>6.1782999999999998E-2</c:v>
                </c:pt>
                <c:pt idx="11">
                  <c:v>8.3793999999999993E-2</c:v>
                </c:pt>
                <c:pt idx="12">
                  <c:v>5.8075000000000002E-2</c:v>
                </c:pt>
                <c:pt idx="13">
                  <c:v>5.4997999999999998E-2</c:v>
                </c:pt>
                <c:pt idx="14">
                  <c:v>7.5698000000000001E-2</c:v>
                </c:pt>
                <c:pt idx="15">
                  <c:v>3.4699000000000001E-2</c:v>
                </c:pt>
                <c:pt idx="16">
                  <c:v>6.4434000000000005E-2</c:v>
                </c:pt>
                <c:pt idx="17">
                  <c:v>3.9510999999999998E-2</c:v>
                </c:pt>
                <c:pt idx="18">
                  <c:v>4.4722999999999999E-2</c:v>
                </c:pt>
                <c:pt idx="19">
                  <c:v>7.2640999999999997E-2</c:v>
                </c:pt>
                <c:pt idx="20">
                  <c:v>6.1223E-2</c:v>
                </c:pt>
                <c:pt idx="21">
                  <c:v>7.8633999999999996E-2</c:v>
                </c:pt>
                <c:pt idx="22">
                  <c:v>3.5965999999999998E-2</c:v>
                </c:pt>
                <c:pt idx="23">
                  <c:v>0.10551000000000001</c:v>
                </c:pt>
                <c:pt idx="24">
                  <c:v>0.1018</c:v>
                </c:pt>
                <c:pt idx="25">
                  <c:v>5.1330000000000001E-2</c:v>
                </c:pt>
                <c:pt idx="26">
                  <c:v>3.3730000000000001E-3</c:v>
                </c:pt>
                <c:pt idx="27">
                  <c:v>6.9186999999999999E-2</c:v>
                </c:pt>
                <c:pt idx="28">
                  <c:v>1.6119999999999999E-2</c:v>
                </c:pt>
                <c:pt idx="29">
                  <c:v>6.0581000000000003E-2</c:v>
                </c:pt>
                <c:pt idx="30">
                  <c:v>3.1286000000000001E-2</c:v>
                </c:pt>
                <c:pt idx="31">
                  <c:v>4.5795000000000002E-2</c:v>
                </c:pt>
                <c:pt idx="32">
                  <c:v>2.3165999999999999E-2</c:v>
                </c:pt>
                <c:pt idx="33">
                  <c:v>1.5094E-2</c:v>
                </c:pt>
                <c:pt idx="34">
                  <c:v>6.2231000000000002E-2</c:v>
                </c:pt>
                <c:pt idx="35">
                  <c:v>2.0775999999999999E-2</c:v>
                </c:pt>
                <c:pt idx="36">
                  <c:v>3.0935000000000001E-2</c:v>
                </c:pt>
                <c:pt idx="37">
                  <c:v>3.9662999999999997E-2</c:v>
                </c:pt>
                <c:pt idx="38">
                  <c:v>6.8091000000000002E-3</c:v>
                </c:pt>
                <c:pt idx="39">
                  <c:v>5.4396E-2</c:v>
                </c:pt>
                <c:pt idx="40">
                  <c:v>6.6644999999999996E-2</c:v>
                </c:pt>
                <c:pt idx="41">
                  <c:v>4.1439999999999998E-2</c:v>
                </c:pt>
                <c:pt idx="42">
                  <c:v>6.3650999999999999E-2</c:v>
                </c:pt>
                <c:pt idx="43">
                  <c:v>2.5145000000000001E-2</c:v>
                </c:pt>
                <c:pt idx="44">
                  <c:v>2.1957000000000001E-2</c:v>
                </c:pt>
                <c:pt idx="45">
                  <c:v>1.2357E-2</c:v>
                </c:pt>
                <c:pt idx="46">
                  <c:v>4.1745999999999998E-2</c:v>
                </c:pt>
                <c:pt idx="47">
                  <c:v>2.9748E-2</c:v>
                </c:pt>
                <c:pt idx="48">
                  <c:v>1.3568999999999999E-2</c:v>
                </c:pt>
                <c:pt idx="49">
                  <c:v>1.3187000000000001E-2</c:v>
                </c:pt>
                <c:pt idx="50">
                  <c:v>1.2146000000000001E-2</c:v>
                </c:pt>
                <c:pt idx="51">
                  <c:v>7.1842E-3</c:v>
                </c:pt>
                <c:pt idx="52">
                  <c:v>1.1958999999999999E-2</c:v>
                </c:pt>
                <c:pt idx="53">
                  <c:v>1.2548999999999999E-2</c:v>
                </c:pt>
                <c:pt idx="54">
                  <c:v>2.6681E-2</c:v>
                </c:pt>
                <c:pt idx="55">
                  <c:v>2.3713999999999999E-2</c:v>
                </c:pt>
                <c:pt idx="56">
                  <c:v>2.2862E-2</c:v>
                </c:pt>
                <c:pt idx="57">
                  <c:v>2.3522000000000001E-2</c:v>
                </c:pt>
                <c:pt idx="58">
                  <c:v>1.3756000000000001E-2</c:v>
                </c:pt>
                <c:pt idx="59">
                  <c:v>0.13536999999999999</c:v>
                </c:pt>
                <c:pt idx="60">
                  <c:v>0.14072999999999999</c:v>
                </c:pt>
                <c:pt idx="61">
                  <c:v>5.1636000000000001E-2</c:v>
                </c:pt>
                <c:pt idx="62">
                  <c:v>2.4695999999999999E-2</c:v>
                </c:pt>
                <c:pt idx="63">
                  <c:v>3.5292999999999998E-2</c:v>
                </c:pt>
                <c:pt idx="64">
                  <c:v>0.1004</c:v>
                </c:pt>
                <c:pt idx="65">
                  <c:v>2.3227999999999999E-2</c:v>
                </c:pt>
                <c:pt idx="66">
                  <c:v>4.3264999999999998E-2</c:v>
                </c:pt>
                <c:pt idx="67">
                  <c:v>3.4875000000000003E-2</c:v>
                </c:pt>
                <c:pt idx="68">
                  <c:v>8.3946999999999997E-3</c:v>
                </c:pt>
                <c:pt idx="69">
                  <c:v>4.8776E-2</c:v>
                </c:pt>
                <c:pt idx="70">
                  <c:v>2.1788999999999999E-2</c:v>
                </c:pt>
                <c:pt idx="71">
                  <c:v>3.2392999999999998E-2</c:v>
                </c:pt>
                <c:pt idx="72">
                  <c:v>6.2729999999999999E-3</c:v>
                </c:pt>
                <c:pt idx="73">
                  <c:v>3.3839000000000001E-2</c:v>
                </c:pt>
                <c:pt idx="74">
                  <c:v>5.2173999999999998E-2</c:v>
                </c:pt>
                <c:pt idx="75">
                  <c:v>0.1009</c:v>
                </c:pt>
                <c:pt idx="76">
                  <c:v>7.7842999999999996E-2</c:v>
                </c:pt>
                <c:pt idx="77">
                  <c:v>2.6487E-2</c:v>
                </c:pt>
                <c:pt idx="78">
                  <c:v>1.0704999999999999E-2</c:v>
                </c:pt>
                <c:pt idx="79">
                  <c:v>7.7895000000000006E-2</c:v>
                </c:pt>
                <c:pt idx="80">
                  <c:v>2.6105E-2</c:v>
                </c:pt>
                <c:pt idx="81">
                  <c:v>0.10596999999999999</c:v>
                </c:pt>
                <c:pt idx="82">
                  <c:v>7.4262999999999996E-2</c:v>
                </c:pt>
                <c:pt idx="83">
                  <c:v>0.22655</c:v>
                </c:pt>
                <c:pt idx="84">
                  <c:v>0.10289</c:v>
                </c:pt>
                <c:pt idx="85">
                  <c:v>5.9635000000000001E-2</c:v>
                </c:pt>
                <c:pt idx="86">
                  <c:v>6.0631999999999998E-2</c:v>
                </c:pt>
                <c:pt idx="87">
                  <c:v>7.8010999999999997E-2</c:v>
                </c:pt>
                <c:pt idx="88">
                  <c:v>2.6151000000000001E-2</c:v>
                </c:pt>
                <c:pt idx="89">
                  <c:v>0.1055</c:v>
                </c:pt>
                <c:pt idx="90">
                  <c:v>3.918E-2</c:v>
                </c:pt>
                <c:pt idx="91">
                  <c:v>6.0467E-2</c:v>
                </c:pt>
                <c:pt idx="92">
                  <c:v>2.6450999999999999E-2</c:v>
                </c:pt>
                <c:pt idx="93">
                  <c:v>0.12784000000000001</c:v>
                </c:pt>
                <c:pt idx="94">
                  <c:v>3.3377999999999998E-2</c:v>
                </c:pt>
                <c:pt idx="95">
                  <c:v>2.8875999999999999E-2</c:v>
                </c:pt>
                <c:pt idx="96">
                  <c:v>7.6866000000000004E-2</c:v>
                </c:pt>
                <c:pt idx="97">
                  <c:v>7.7724000000000001E-2</c:v>
                </c:pt>
                <c:pt idx="98">
                  <c:v>6.8627999999999995E-2</c:v>
                </c:pt>
                <c:pt idx="99">
                  <c:v>2.2474000000000001E-2</c:v>
                </c:pt>
                <c:pt idx="100">
                  <c:v>0.17602000000000001</c:v>
                </c:pt>
                <c:pt idx="101">
                  <c:v>0.11162999999999999</c:v>
                </c:pt>
                <c:pt idx="102">
                  <c:v>1.3055E-3</c:v>
                </c:pt>
                <c:pt idx="103">
                  <c:v>7.2289000000000006E-2</c:v>
                </c:pt>
                <c:pt idx="104">
                  <c:v>8.4125000000000005E-2</c:v>
                </c:pt>
                <c:pt idx="105">
                  <c:v>3.7907999999999997E-2</c:v>
                </c:pt>
                <c:pt idx="106">
                  <c:v>7.5767000000000001E-2</c:v>
                </c:pt>
                <c:pt idx="107">
                  <c:v>8.4531999999999993E-3</c:v>
                </c:pt>
                <c:pt idx="108">
                  <c:v>7.4503E-2</c:v>
                </c:pt>
                <c:pt idx="109">
                  <c:v>2.4590999999999998E-2</c:v>
                </c:pt>
                <c:pt idx="110">
                  <c:v>5.7223999999999997E-2</c:v>
                </c:pt>
                <c:pt idx="111">
                  <c:v>2.6634999999999999E-2</c:v>
                </c:pt>
                <c:pt idx="112">
                  <c:v>6.6997000000000001E-2</c:v>
                </c:pt>
                <c:pt idx="113">
                  <c:v>9.0261999999999995E-2</c:v>
                </c:pt>
                <c:pt idx="114">
                  <c:v>1.3716000000000001E-2</c:v>
                </c:pt>
                <c:pt idx="115">
                  <c:v>6.7868999999999999E-2</c:v>
                </c:pt>
                <c:pt idx="116">
                  <c:v>7.9806000000000002E-2</c:v>
                </c:pt>
                <c:pt idx="117">
                  <c:v>4.4136000000000002E-2</c:v>
                </c:pt>
                <c:pt idx="118">
                  <c:v>3.6991000000000003E-2</c:v>
                </c:pt>
                <c:pt idx="119">
                  <c:v>2.7060000000000001E-2</c:v>
                </c:pt>
                <c:pt idx="120">
                  <c:v>1.2172000000000001E-2</c:v>
                </c:pt>
                <c:pt idx="121">
                  <c:v>5.7822999999999999E-2</c:v>
                </c:pt>
                <c:pt idx="122">
                  <c:v>3.5888999999999997E-2</c:v>
                </c:pt>
                <c:pt idx="123">
                  <c:v>1.7604000000000002E-2</c:v>
                </c:pt>
                <c:pt idx="124">
                  <c:v>1.8533999999999998E-2</c:v>
                </c:pt>
                <c:pt idx="125">
                  <c:v>0.10406</c:v>
                </c:pt>
                <c:pt idx="126">
                  <c:v>1.6981E-2</c:v>
                </c:pt>
                <c:pt idx="127">
                  <c:v>3.1563000000000001E-2</c:v>
                </c:pt>
                <c:pt idx="128">
                  <c:v>1.5342E-2</c:v>
                </c:pt>
                <c:pt idx="129">
                  <c:v>3.6745E-2</c:v>
                </c:pt>
                <c:pt idx="130">
                  <c:v>5.0028999999999997E-2</c:v>
                </c:pt>
                <c:pt idx="131">
                  <c:v>4.0750000000000001E-2</c:v>
                </c:pt>
                <c:pt idx="132">
                  <c:v>6.2807000000000002E-2</c:v>
                </c:pt>
                <c:pt idx="133">
                  <c:v>6.1534999999999999E-2</c:v>
                </c:pt>
                <c:pt idx="134">
                  <c:v>4.2826999999999997E-2</c:v>
                </c:pt>
                <c:pt idx="135">
                  <c:v>3.4001999999999998E-2</c:v>
                </c:pt>
                <c:pt idx="136">
                  <c:v>3.0797000000000001E-2</c:v>
                </c:pt>
                <c:pt idx="137">
                  <c:v>6.8691000000000004E-3</c:v>
                </c:pt>
                <c:pt idx="138">
                  <c:v>3.3516999999999998E-2</c:v>
                </c:pt>
                <c:pt idx="139">
                  <c:v>1.5358999999999999E-2</c:v>
                </c:pt>
                <c:pt idx="140">
                  <c:v>1.0325000000000001E-2</c:v>
                </c:pt>
                <c:pt idx="141">
                  <c:v>3.8279000000000001E-2</c:v>
                </c:pt>
                <c:pt idx="142">
                  <c:v>3.6158000000000003E-2</c:v>
                </c:pt>
                <c:pt idx="143">
                  <c:v>2.6527999999999999E-2</c:v>
                </c:pt>
                <c:pt idx="144">
                  <c:v>5.4866999999999999E-2</c:v>
                </c:pt>
                <c:pt idx="145">
                  <c:v>5.1207999999999997E-2</c:v>
                </c:pt>
                <c:pt idx="146">
                  <c:v>6.2467000000000002E-2</c:v>
                </c:pt>
                <c:pt idx="147">
                  <c:v>3.6722999999999999E-2</c:v>
                </c:pt>
                <c:pt idx="148">
                  <c:v>1.3627999999999999E-2</c:v>
                </c:pt>
                <c:pt idx="149">
                  <c:v>3.8547999999999999E-2</c:v>
                </c:pt>
                <c:pt idx="150">
                  <c:v>3.1833E-2</c:v>
                </c:pt>
                <c:pt idx="151">
                  <c:v>3.7069999999999999E-2</c:v>
                </c:pt>
                <c:pt idx="152">
                  <c:v>6.2398000000000002E-2</c:v>
                </c:pt>
                <c:pt idx="153">
                  <c:v>7.1113999999999997E-2</c:v>
                </c:pt>
                <c:pt idx="154">
                  <c:v>1.3318E-2</c:v>
                </c:pt>
                <c:pt idx="155">
                  <c:v>2.9925E-2</c:v>
                </c:pt>
                <c:pt idx="156">
                  <c:v>5.9519000000000002E-2</c:v>
                </c:pt>
                <c:pt idx="157">
                  <c:v>4.5510000000000002E-2</c:v>
                </c:pt>
                <c:pt idx="158">
                  <c:v>5.4323000000000003E-2</c:v>
                </c:pt>
                <c:pt idx="159">
                  <c:v>5.5675000000000002E-2</c:v>
                </c:pt>
                <c:pt idx="160">
                  <c:v>3.61E-2</c:v>
                </c:pt>
                <c:pt idx="161">
                  <c:v>1.1694E-2</c:v>
                </c:pt>
                <c:pt idx="162">
                  <c:v>5.0917999999999998E-2</c:v>
                </c:pt>
                <c:pt idx="163">
                  <c:v>4.7468000000000003E-2</c:v>
                </c:pt>
                <c:pt idx="164">
                  <c:v>9.9639000000000005E-2</c:v>
                </c:pt>
                <c:pt idx="165">
                  <c:v>1.8244E-2</c:v>
                </c:pt>
                <c:pt idx="166">
                  <c:v>3.2947999999999998E-2</c:v>
                </c:pt>
                <c:pt idx="167">
                  <c:v>1.2921999999999999E-2</c:v>
                </c:pt>
                <c:pt idx="168">
                  <c:v>3.9065999999999997E-2</c:v>
                </c:pt>
                <c:pt idx="169">
                  <c:v>5.1253E-2</c:v>
                </c:pt>
                <c:pt idx="170">
                  <c:v>1.9394999999999999E-2</c:v>
                </c:pt>
                <c:pt idx="171">
                  <c:v>2.1513999999999998E-2</c:v>
                </c:pt>
                <c:pt idx="172">
                  <c:v>4.3961E-2</c:v>
                </c:pt>
                <c:pt idx="173">
                  <c:v>2.1836999999999999E-2</c:v>
                </c:pt>
                <c:pt idx="174">
                  <c:v>5.9568000000000003E-2</c:v>
                </c:pt>
                <c:pt idx="175">
                  <c:v>5.8994999999999999E-2</c:v>
                </c:pt>
                <c:pt idx="176">
                  <c:v>3.6665999999999997E-2</c:v>
                </c:pt>
                <c:pt idx="177">
                  <c:v>6.2570000000000001E-2</c:v>
                </c:pt>
                <c:pt idx="178">
                  <c:v>5.4280000000000002E-2</c:v>
                </c:pt>
                <c:pt idx="179">
                  <c:v>4.3402999999999997E-2</c:v>
                </c:pt>
                <c:pt idx="180">
                  <c:v>2.0643000000000002E-2</c:v>
                </c:pt>
                <c:pt idx="181">
                  <c:v>2.3127999999999999E-2</c:v>
                </c:pt>
                <c:pt idx="182">
                  <c:v>4.2493999999999997E-2</c:v>
                </c:pt>
                <c:pt idx="183">
                  <c:v>2.8222000000000001E-2</c:v>
                </c:pt>
                <c:pt idx="184">
                  <c:v>3.1637999999999999E-2</c:v>
                </c:pt>
                <c:pt idx="185">
                  <c:v>4.4568999999999998E-2</c:v>
                </c:pt>
                <c:pt idx="186">
                  <c:v>1.4378E-2</c:v>
                </c:pt>
                <c:pt idx="187">
                  <c:v>4.6018000000000003E-2</c:v>
                </c:pt>
                <c:pt idx="188">
                  <c:v>5.5634999999999997E-2</c:v>
                </c:pt>
                <c:pt idx="189">
                  <c:v>2.3882E-2</c:v>
                </c:pt>
                <c:pt idx="190">
                  <c:v>6.1351000000000003E-2</c:v>
                </c:pt>
                <c:pt idx="191">
                  <c:v>4.3254000000000001E-2</c:v>
                </c:pt>
                <c:pt idx="192">
                  <c:v>4.7245000000000002E-2</c:v>
                </c:pt>
                <c:pt idx="193">
                  <c:v>3.6320999999999999E-2</c:v>
                </c:pt>
                <c:pt idx="194">
                  <c:v>4.3538E-2</c:v>
                </c:pt>
                <c:pt idx="195">
                  <c:v>2.3944E-2</c:v>
                </c:pt>
                <c:pt idx="196">
                  <c:v>6.9623000000000004E-2</c:v>
                </c:pt>
                <c:pt idx="197">
                  <c:v>4.2587E-2</c:v>
                </c:pt>
                <c:pt idx="198">
                  <c:v>5.1001999999999999E-2</c:v>
                </c:pt>
                <c:pt idx="199">
                  <c:v>4.8978000000000001E-2</c:v>
                </c:pt>
                <c:pt idx="200">
                  <c:v>6.0406000000000001E-2</c:v>
                </c:pt>
                <c:pt idx="201">
                  <c:v>5.1215999999999998E-2</c:v>
                </c:pt>
                <c:pt idx="202">
                  <c:v>2.6376E-2</c:v>
                </c:pt>
                <c:pt idx="203">
                  <c:v>6.6434999999999994E-2</c:v>
                </c:pt>
                <c:pt idx="204">
                  <c:v>6.0557E-2</c:v>
                </c:pt>
                <c:pt idx="205">
                  <c:v>3.4748000000000001E-2</c:v>
                </c:pt>
                <c:pt idx="206">
                  <c:v>4.4907000000000002E-2</c:v>
                </c:pt>
                <c:pt idx="207">
                  <c:v>5.4053999999999998E-2</c:v>
                </c:pt>
                <c:pt idx="208">
                  <c:v>5.0278000000000003E-2</c:v>
                </c:pt>
                <c:pt idx="209">
                  <c:v>3.2144000000000001E-3</c:v>
                </c:pt>
                <c:pt idx="210">
                  <c:v>3.6064999999999999E-3</c:v>
                </c:pt>
                <c:pt idx="211">
                  <c:v>1.8457E-3</c:v>
                </c:pt>
                <c:pt idx="212">
                  <c:v>6.6146E-3</c:v>
                </c:pt>
                <c:pt idx="213">
                  <c:v>1.0456E-2</c:v>
                </c:pt>
                <c:pt idx="214">
                  <c:v>8.8432000000000007E-3</c:v>
                </c:pt>
                <c:pt idx="215">
                  <c:v>1.5928000000000001E-2</c:v>
                </c:pt>
                <c:pt idx="216">
                  <c:v>9.1044E-2</c:v>
                </c:pt>
                <c:pt idx="217">
                  <c:v>4.9394E-2</c:v>
                </c:pt>
                <c:pt idx="218">
                  <c:v>3.3208000000000001E-2</c:v>
                </c:pt>
                <c:pt idx="219">
                  <c:v>3.8566999999999997E-2</c:v>
                </c:pt>
                <c:pt idx="220">
                  <c:v>3.5166000000000003E-2</c:v>
                </c:pt>
                <c:pt idx="221">
                  <c:v>2.7002999999999999E-2</c:v>
                </c:pt>
                <c:pt idx="222">
                  <c:v>7.7872999999999996E-3</c:v>
                </c:pt>
                <c:pt idx="223">
                  <c:v>5.3152E-3</c:v>
                </c:pt>
                <c:pt idx="224">
                  <c:v>1.5051E-2</c:v>
                </c:pt>
                <c:pt idx="225">
                  <c:v>1.2236E-2</c:v>
                </c:pt>
                <c:pt idx="226">
                  <c:v>1.2361E-2</c:v>
                </c:pt>
                <c:pt idx="227">
                  <c:v>7.7412999999999996E-3</c:v>
                </c:pt>
                <c:pt idx="228">
                  <c:v>4.0505999999999997E-3</c:v>
                </c:pt>
                <c:pt idx="229">
                  <c:v>5.3283000000000002E-3</c:v>
                </c:pt>
                <c:pt idx="230">
                  <c:v>1.1535E-2</c:v>
                </c:pt>
                <c:pt idx="231">
                  <c:v>8.3263E-3</c:v>
                </c:pt>
                <c:pt idx="232">
                  <c:v>6.8138000000000001E-3</c:v>
                </c:pt>
                <c:pt idx="233">
                  <c:v>8.9759000000000002E-3</c:v>
                </c:pt>
                <c:pt idx="234">
                  <c:v>1.0392E-2</c:v>
                </c:pt>
                <c:pt idx="235">
                  <c:v>2.7019000000000001E-3</c:v>
                </c:pt>
              </c:numCache>
            </c:numRef>
          </c:val>
          <c:smooth val="0"/>
          <c:extLst>
            <c:ext xmlns:c16="http://schemas.microsoft.com/office/drawing/2014/chart" uri="{C3380CC4-5D6E-409C-BE32-E72D297353CC}">
              <c16:uniqueId val="{00000000-8EE0-4474-B1E8-07FC826BE387}"/>
            </c:ext>
          </c:extLst>
        </c:ser>
        <c:dLbls>
          <c:showLegendKey val="0"/>
          <c:showVal val="0"/>
          <c:showCatName val="0"/>
          <c:showSerName val="0"/>
          <c:showPercent val="0"/>
          <c:showBubbleSize val="0"/>
        </c:dLbls>
        <c:smooth val="0"/>
        <c:axId val="-2089919928"/>
        <c:axId val="-2048360520"/>
      </c:lineChart>
      <c:catAx>
        <c:axId val="-2089919928"/>
        <c:scaling>
          <c:orientation val="minMax"/>
        </c:scaling>
        <c:delete val="1"/>
        <c:axPos val="b"/>
        <c:majorTickMark val="out"/>
        <c:minorTickMark val="none"/>
        <c:tickLblPos val="nextTo"/>
        <c:crossAx val="-2048360520"/>
        <c:crosses val="autoZero"/>
        <c:auto val="1"/>
        <c:lblAlgn val="ctr"/>
        <c:lblOffset val="100"/>
        <c:noMultiLvlLbl val="0"/>
      </c:catAx>
      <c:valAx>
        <c:axId val="-2048360520"/>
        <c:scaling>
          <c:orientation val="minMax"/>
        </c:scaling>
        <c:delete val="1"/>
        <c:axPos val="l"/>
        <c:numFmt formatCode="General" sourceLinked="1"/>
        <c:majorTickMark val="out"/>
        <c:minorTickMark val="none"/>
        <c:tickLblPos val="nextTo"/>
        <c:crossAx val="-208991992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4607584816664703E-2"/>
          <c:y val="6.4901271956390102E-2"/>
          <c:w val="0.88208689045883504"/>
          <c:h val="0.87019745608721999"/>
        </c:manualLayout>
      </c:layout>
      <c:lineChart>
        <c:grouping val="standard"/>
        <c:varyColors val="0"/>
        <c:ser>
          <c:idx val="0"/>
          <c:order val="0"/>
          <c:spPr>
            <a:ln w="38100" cmpd="sng">
              <a:solidFill>
                <a:schemeClr val="tx2"/>
              </a:solidFill>
            </a:ln>
          </c:spPr>
          <c:marker>
            <c:symbol val="none"/>
          </c:marker>
          <c:val>
            <c:numRef>
              <c:f>Sheet1!$A$1:$IB$1</c:f>
              <c:numCache>
                <c:formatCode>General</c:formatCode>
                <c:ptCount val="236"/>
                <c:pt idx="0">
                  <c:v>8.8819999999999993E-3</c:v>
                </c:pt>
                <c:pt idx="1">
                  <c:v>4.2890999999999999E-2</c:v>
                </c:pt>
                <c:pt idx="2">
                  <c:v>4.657E-2</c:v>
                </c:pt>
                <c:pt idx="3">
                  <c:v>0.16200999999999999</c:v>
                </c:pt>
                <c:pt idx="4">
                  <c:v>0.11679</c:v>
                </c:pt>
                <c:pt idx="5">
                  <c:v>9.4677999999999998E-2</c:v>
                </c:pt>
                <c:pt idx="6">
                  <c:v>7.1395E-2</c:v>
                </c:pt>
                <c:pt idx="7">
                  <c:v>9.7078999999999999E-2</c:v>
                </c:pt>
                <c:pt idx="8">
                  <c:v>8.4181000000000006E-2</c:v>
                </c:pt>
                <c:pt idx="9">
                  <c:v>6.6574999999999995E-2</c:v>
                </c:pt>
                <c:pt idx="10">
                  <c:v>6.1782999999999998E-2</c:v>
                </c:pt>
                <c:pt idx="11">
                  <c:v>8.3793999999999993E-2</c:v>
                </c:pt>
                <c:pt idx="12">
                  <c:v>5.8075000000000002E-2</c:v>
                </c:pt>
                <c:pt idx="13">
                  <c:v>5.4997999999999998E-2</c:v>
                </c:pt>
                <c:pt idx="14">
                  <c:v>7.5698000000000001E-2</c:v>
                </c:pt>
                <c:pt idx="15">
                  <c:v>3.4699000000000001E-2</c:v>
                </c:pt>
                <c:pt idx="16">
                  <c:v>6.4434000000000005E-2</c:v>
                </c:pt>
                <c:pt idx="17">
                  <c:v>3.9510999999999998E-2</c:v>
                </c:pt>
                <c:pt idx="18">
                  <c:v>4.4722999999999999E-2</c:v>
                </c:pt>
                <c:pt idx="19">
                  <c:v>7.2640999999999997E-2</c:v>
                </c:pt>
                <c:pt idx="20">
                  <c:v>6.1223E-2</c:v>
                </c:pt>
                <c:pt idx="21">
                  <c:v>7.8633999999999996E-2</c:v>
                </c:pt>
                <c:pt idx="22">
                  <c:v>3.5965999999999998E-2</c:v>
                </c:pt>
                <c:pt idx="23">
                  <c:v>0.10551000000000001</c:v>
                </c:pt>
                <c:pt idx="24">
                  <c:v>0.1018</c:v>
                </c:pt>
                <c:pt idx="25">
                  <c:v>5.1330000000000001E-2</c:v>
                </c:pt>
                <c:pt idx="26">
                  <c:v>3.3730000000000001E-3</c:v>
                </c:pt>
                <c:pt idx="27">
                  <c:v>6.9186999999999999E-2</c:v>
                </c:pt>
                <c:pt idx="28">
                  <c:v>1.6119999999999999E-2</c:v>
                </c:pt>
                <c:pt idx="29">
                  <c:v>6.0581000000000003E-2</c:v>
                </c:pt>
                <c:pt idx="30">
                  <c:v>3.1286000000000001E-2</c:v>
                </c:pt>
                <c:pt idx="31">
                  <c:v>4.5795000000000002E-2</c:v>
                </c:pt>
                <c:pt idx="32">
                  <c:v>2.3165999999999999E-2</c:v>
                </c:pt>
                <c:pt idx="33">
                  <c:v>1.5094E-2</c:v>
                </c:pt>
                <c:pt idx="34">
                  <c:v>6.2231000000000002E-2</c:v>
                </c:pt>
                <c:pt idx="35">
                  <c:v>2.0775999999999999E-2</c:v>
                </c:pt>
                <c:pt idx="36">
                  <c:v>3.0935000000000001E-2</c:v>
                </c:pt>
                <c:pt idx="37">
                  <c:v>3.9662999999999997E-2</c:v>
                </c:pt>
                <c:pt idx="38">
                  <c:v>6.8091000000000002E-3</c:v>
                </c:pt>
                <c:pt idx="39">
                  <c:v>5.4396E-2</c:v>
                </c:pt>
                <c:pt idx="40">
                  <c:v>6.6644999999999996E-2</c:v>
                </c:pt>
                <c:pt idx="41">
                  <c:v>4.1439999999999998E-2</c:v>
                </c:pt>
                <c:pt idx="42">
                  <c:v>6.3650999999999999E-2</c:v>
                </c:pt>
                <c:pt idx="43">
                  <c:v>2.5145000000000001E-2</c:v>
                </c:pt>
                <c:pt idx="44">
                  <c:v>2.1957000000000001E-2</c:v>
                </c:pt>
                <c:pt idx="45">
                  <c:v>1.2357E-2</c:v>
                </c:pt>
                <c:pt idx="46">
                  <c:v>4.1745999999999998E-2</c:v>
                </c:pt>
                <c:pt idx="47">
                  <c:v>2.9748E-2</c:v>
                </c:pt>
                <c:pt idx="48">
                  <c:v>1.3568999999999999E-2</c:v>
                </c:pt>
                <c:pt idx="49">
                  <c:v>1.3187000000000001E-2</c:v>
                </c:pt>
                <c:pt idx="50">
                  <c:v>1.2146000000000001E-2</c:v>
                </c:pt>
                <c:pt idx="51">
                  <c:v>7.1842E-3</c:v>
                </c:pt>
                <c:pt idx="52">
                  <c:v>1.1958999999999999E-2</c:v>
                </c:pt>
                <c:pt idx="53">
                  <c:v>1.2548999999999999E-2</c:v>
                </c:pt>
                <c:pt idx="54">
                  <c:v>2.6681E-2</c:v>
                </c:pt>
                <c:pt idx="55">
                  <c:v>2.3713999999999999E-2</c:v>
                </c:pt>
                <c:pt idx="56">
                  <c:v>2.2862E-2</c:v>
                </c:pt>
                <c:pt idx="57">
                  <c:v>2.3522000000000001E-2</c:v>
                </c:pt>
                <c:pt idx="58">
                  <c:v>1.3756000000000001E-2</c:v>
                </c:pt>
                <c:pt idx="59">
                  <c:v>0.13536999999999999</c:v>
                </c:pt>
                <c:pt idx="60">
                  <c:v>0.14072999999999999</c:v>
                </c:pt>
                <c:pt idx="61">
                  <c:v>5.1636000000000001E-2</c:v>
                </c:pt>
                <c:pt idx="62">
                  <c:v>2.4695999999999999E-2</c:v>
                </c:pt>
                <c:pt idx="63">
                  <c:v>3.5292999999999998E-2</c:v>
                </c:pt>
                <c:pt idx="64">
                  <c:v>0.1004</c:v>
                </c:pt>
                <c:pt idx="65">
                  <c:v>2.3227999999999999E-2</c:v>
                </c:pt>
                <c:pt idx="66">
                  <c:v>4.3264999999999998E-2</c:v>
                </c:pt>
                <c:pt idx="67">
                  <c:v>3.4875000000000003E-2</c:v>
                </c:pt>
                <c:pt idx="68">
                  <c:v>8.3946999999999997E-3</c:v>
                </c:pt>
                <c:pt idx="69">
                  <c:v>4.8776E-2</c:v>
                </c:pt>
                <c:pt idx="70">
                  <c:v>2.1788999999999999E-2</c:v>
                </c:pt>
                <c:pt idx="71">
                  <c:v>3.2392999999999998E-2</c:v>
                </c:pt>
                <c:pt idx="72">
                  <c:v>6.2729999999999999E-3</c:v>
                </c:pt>
                <c:pt idx="73">
                  <c:v>3.3839000000000001E-2</c:v>
                </c:pt>
                <c:pt idx="74">
                  <c:v>5.2173999999999998E-2</c:v>
                </c:pt>
                <c:pt idx="75">
                  <c:v>0.1009</c:v>
                </c:pt>
                <c:pt idx="76">
                  <c:v>7.7842999999999996E-2</c:v>
                </c:pt>
                <c:pt idx="77">
                  <c:v>2.6487E-2</c:v>
                </c:pt>
                <c:pt idx="78">
                  <c:v>1.0704999999999999E-2</c:v>
                </c:pt>
                <c:pt idx="79">
                  <c:v>7.7895000000000006E-2</c:v>
                </c:pt>
                <c:pt idx="80">
                  <c:v>2.6105E-2</c:v>
                </c:pt>
                <c:pt idx="81">
                  <c:v>0.10596999999999999</c:v>
                </c:pt>
                <c:pt idx="82">
                  <c:v>7.4262999999999996E-2</c:v>
                </c:pt>
                <c:pt idx="83">
                  <c:v>0.22655</c:v>
                </c:pt>
                <c:pt idx="84">
                  <c:v>0.10289</c:v>
                </c:pt>
                <c:pt idx="85">
                  <c:v>5.9635000000000001E-2</c:v>
                </c:pt>
                <c:pt idx="86">
                  <c:v>6.0631999999999998E-2</c:v>
                </c:pt>
                <c:pt idx="87">
                  <c:v>7.8010999999999997E-2</c:v>
                </c:pt>
                <c:pt idx="88">
                  <c:v>2.6151000000000001E-2</c:v>
                </c:pt>
                <c:pt idx="89">
                  <c:v>0.1055</c:v>
                </c:pt>
                <c:pt idx="90">
                  <c:v>3.918E-2</c:v>
                </c:pt>
                <c:pt idx="91">
                  <c:v>6.0467E-2</c:v>
                </c:pt>
                <c:pt idx="92">
                  <c:v>2.6450999999999999E-2</c:v>
                </c:pt>
                <c:pt idx="93">
                  <c:v>0.12784000000000001</c:v>
                </c:pt>
                <c:pt idx="94">
                  <c:v>3.3377999999999998E-2</c:v>
                </c:pt>
                <c:pt idx="95">
                  <c:v>2.8875999999999999E-2</c:v>
                </c:pt>
                <c:pt idx="96">
                  <c:v>7.6866000000000004E-2</c:v>
                </c:pt>
                <c:pt idx="97">
                  <c:v>7.7724000000000001E-2</c:v>
                </c:pt>
                <c:pt idx="98">
                  <c:v>6.8627999999999995E-2</c:v>
                </c:pt>
                <c:pt idx="99">
                  <c:v>2.2474000000000001E-2</c:v>
                </c:pt>
                <c:pt idx="100">
                  <c:v>0.17602000000000001</c:v>
                </c:pt>
                <c:pt idx="101">
                  <c:v>0.11162999999999999</c:v>
                </c:pt>
                <c:pt idx="102">
                  <c:v>1.3055E-3</c:v>
                </c:pt>
                <c:pt idx="103">
                  <c:v>7.2289000000000006E-2</c:v>
                </c:pt>
                <c:pt idx="104">
                  <c:v>8.4125000000000005E-2</c:v>
                </c:pt>
                <c:pt idx="105">
                  <c:v>3.7907999999999997E-2</c:v>
                </c:pt>
                <c:pt idx="106">
                  <c:v>7.5767000000000001E-2</c:v>
                </c:pt>
                <c:pt idx="107">
                  <c:v>8.4531999999999993E-3</c:v>
                </c:pt>
                <c:pt idx="108">
                  <c:v>7.4503E-2</c:v>
                </c:pt>
                <c:pt idx="109">
                  <c:v>2.4590999999999998E-2</c:v>
                </c:pt>
                <c:pt idx="110">
                  <c:v>5.7223999999999997E-2</c:v>
                </c:pt>
                <c:pt idx="111">
                  <c:v>2.6634999999999999E-2</c:v>
                </c:pt>
                <c:pt idx="112">
                  <c:v>6.6997000000000001E-2</c:v>
                </c:pt>
                <c:pt idx="113">
                  <c:v>9.0261999999999995E-2</c:v>
                </c:pt>
                <c:pt idx="114">
                  <c:v>1.3716000000000001E-2</c:v>
                </c:pt>
                <c:pt idx="115">
                  <c:v>6.7868999999999999E-2</c:v>
                </c:pt>
                <c:pt idx="116">
                  <c:v>7.9806000000000002E-2</c:v>
                </c:pt>
                <c:pt idx="117">
                  <c:v>4.4136000000000002E-2</c:v>
                </c:pt>
                <c:pt idx="118">
                  <c:v>3.6991000000000003E-2</c:v>
                </c:pt>
                <c:pt idx="119">
                  <c:v>2.7060000000000001E-2</c:v>
                </c:pt>
                <c:pt idx="120">
                  <c:v>1.2172000000000001E-2</c:v>
                </c:pt>
                <c:pt idx="121">
                  <c:v>5.7822999999999999E-2</c:v>
                </c:pt>
                <c:pt idx="122">
                  <c:v>3.5888999999999997E-2</c:v>
                </c:pt>
                <c:pt idx="123">
                  <c:v>1.7604000000000002E-2</c:v>
                </c:pt>
                <c:pt idx="124">
                  <c:v>1.8533999999999998E-2</c:v>
                </c:pt>
                <c:pt idx="125">
                  <c:v>0.10406</c:v>
                </c:pt>
                <c:pt idx="126">
                  <c:v>1.6981E-2</c:v>
                </c:pt>
                <c:pt idx="127">
                  <c:v>3.1563000000000001E-2</c:v>
                </c:pt>
                <c:pt idx="128">
                  <c:v>1.5342E-2</c:v>
                </c:pt>
                <c:pt idx="129">
                  <c:v>3.6745E-2</c:v>
                </c:pt>
                <c:pt idx="130">
                  <c:v>5.0028999999999997E-2</c:v>
                </c:pt>
                <c:pt idx="131">
                  <c:v>4.0750000000000001E-2</c:v>
                </c:pt>
                <c:pt idx="132">
                  <c:v>6.2807000000000002E-2</c:v>
                </c:pt>
                <c:pt idx="133">
                  <c:v>6.1534999999999999E-2</c:v>
                </c:pt>
                <c:pt idx="134">
                  <c:v>4.2826999999999997E-2</c:v>
                </c:pt>
                <c:pt idx="135">
                  <c:v>3.4001999999999998E-2</c:v>
                </c:pt>
                <c:pt idx="136">
                  <c:v>3.0797000000000001E-2</c:v>
                </c:pt>
                <c:pt idx="137">
                  <c:v>6.8691000000000004E-3</c:v>
                </c:pt>
                <c:pt idx="138">
                  <c:v>3.3516999999999998E-2</c:v>
                </c:pt>
                <c:pt idx="139">
                  <c:v>1.5358999999999999E-2</c:v>
                </c:pt>
                <c:pt idx="140">
                  <c:v>1.0325000000000001E-2</c:v>
                </c:pt>
                <c:pt idx="141">
                  <c:v>3.8279000000000001E-2</c:v>
                </c:pt>
                <c:pt idx="142">
                  <c:v>3.6158000000000003E-2</c:v>
                </c:pt>
                <c:pt idx="143">
                  <c:v>2.6527999999999999E-2</c:v>
                </c:pt>
                <c:pt idx="144">
                  <c:v>5.4866999999999999E-2</c:v>
                </c:pt>
                <c:pt idx="145">
                  <c:v>5.1207999999999997E-2</c:v>
                </c:pt>
                <c:pt idx="146">
                  <c:v>6.2467000000000002E-2</c:v>
                </c:pt>
                <c:pt idx="147">
                  <c:v>3.6722999999999999E-2</c:v>
                </c:pt>
                <c:pt idx="148">
                  <c:v>1.3627999999999999E-2</c:v>
                </c:pt>
                <c:pt idx="149">
                  <c:v>3.8547999999999999E-2</c:v>
                </c:pt>
                <c:pt idx="150">
                  <c:v>3.1833E-2</c:v>
                </c:pt>
                <c:pt idx="151">
                  <c:v>3.7069999999999999E-2</c:v>
                </c:pt>
                <c:pt idx="152">
                  <c:v>6.2398000000000002E-2</c:v>
                </c:pt>
                <c:pt idx="153">
                  <c:v>7.1113999999999997E-2</c:v>
                </c:pt>
                <c:pt idx="154">
                  <c:v>1.3318E-2</c:v>
                </c:pt>
                <c:pt idx="155">
                  <c:v>2.9925E-2</c:v>
                </c:pt>
                <c:pt idx="156">
                  <c:v>5.9519000000000002E-2</c:v>
                </c:pt>
                <c:pt idx="157">
                  <c:v>4.5510000000000002E-2</c:v>
                </c:pt>
                <c:pt idx="158">
                  <c:v>5.4323000000000003E-2</c:v>
                </c:pt>
                <c:pt idx="159">
                  <c:v>5.5675000000000002E-2</c:v>
                </c:pt>
                <c:pt idx="160">
                  <c:v>3.61E-2</c:v>
                </c:pt>
                <c:pt idx="161">
                  <c:v>1.1694E-2</c:v>
                </c:pt>
                <c:pt idx="162">
                  <c:v>5.0917999999999998E-2</c:v>
                </c:pt>
                <c:pt idx="163">
                  <c:v>4.7468000000000003E-2</c:v>
                </c:pt>
                <c:pt idx="164">
                  <c:v>9.9639000000000005E-2</c:v>
                </c:pt>
                <c:pt idx="165">
                  <c:v>1.8244E-2</c:v>
                </c:pt>
                <c:pt idx="166">
                  <c:v>3.2947999999999998E-2</c:v>
                </c:pt>
                <c:pt idx="167">
                  <c:v>1.2921999999999999E-2</c:v>
                </c:pt>
                <c:pt idx="168">
                  <c:v>3.9065999999999997E-2</c:v>
                </c:pt>
                <c:pt idx="169">
                  <c:v>5.1253E-2</c:v>
                </c:pt>
                <c:pt idx="170">
                  <c:v>1.9394999999999999E-2</c:v>
                </c:pt>
                <c:pt idx="171">
                  <c:v>2.1513999999999998E-2</c:v>
                </c:pt>
                <c:pt idx="172">
                  <c:v>4.3961E-2</c:v>
                </c:pt>
                <c:pt idx="173">
                  <c:v>2.1836999999999999E-2</c:v>
                </c:pt>
                <c:pt idx="174">
                  <c:v>5.9568000000000003E-2</c:v>
                </c:pt>
                <c:pt idx="175">
                  <c:v>5.8994999999999999E-2</c:v>
                </c:pt>
                <c:pt idx="176">
                  <c:v>3.6665999999999997E-2</c:v>
                </c:pt>
                <c:pt idx="177">
                  <c:v>6.2570000000000001E-2</c:v>
                </c:pt>
                <c:pt idx="178">
                  <c:v>5.4280000000000002E-2</c:v>
                </c:pt>
                <c:pt idx="179">
                  <c:v>4.3402999999999997E-2</c:v>
                </c:pt>
                <c:pt idx="180">
                  <c:v>2.0643000000000002E-2</c:v>
                </c:pt>
                <c:pt idx="181">
                  <c:v>2.3127999999999999E-2</c:v>
                </c:pt>
                <c:pt idx="182">
                  <c:v>4.2493999999999997E-2</c:v>
                </c:pt>
                <c:pt idx="183">
                  <c:v>2.8222000000000001E-2</c:v>
                </c:pt>
                <c:pt idx="184">
                  <c:v>3.1637999999999999E-2</c:v>
                </c:pt>
                <c:pt idx="185">
                  <c:v>4.4568999999999998E-2</c:v>
                </c:pt>
                <c:pt idx="186">
                  <c:v>1.4378E-2</c:v>
                </c:pt>
                <c:pt idx="187">
                  <c:v>4.6018000000000003E-2</c:v>
                </c:pt>
                <c:pt idx="188">
                  <c:v>5.5634999999999997E-2</c:v>
                </c:pt>
                <c:pt idx="189">
                  <c:v>2.3882E-2</c:v>
                </c:pt>
                <c:pt idx="190">
                  <c:v>6.1351000000000003E-2</c:v>
                </c:pt>
                <c:pt idx="191">
                  <c:v>4.3254000000000001E-2</c:v>
                </c:pt>
                <c:pt idx="192">
                  <c:v>4.7245000000000002E-2</c:v>
                </c:pt>
                <c:pt idx="193">
                  <c:v>3.6320999999999999E-2</c:v>
                </c:pt>
                <c:pt idx="194">
                  <c:v>4.3538E-2</c:v>
                </c:pt>
                <c:pt idx="195">
                  <c:v>2.3944E-2</c:v>
                </c:pt>
                <c:pt idx="196">
                  <c:v>6.9623000000000004E-2</c:v>
                </c:pt>
                <c:pt idx="197">
                  <c:v>4.2587E-2</c:v>
                </c:pt>
                <c:pt idx="198">
                  <c:v>5.1001999999999999E-2</c:v>
                </c:pt>
                <c:pt idx="199">
                  <c:v>4.8978000000000001E-2</c:v>
                </c:pt>
                <c:pt idx="200">
                  <c:v>6.0406000000000001E-2</c:v>
                </c:pt>
                <c:pt idx="201">
                  <c:v>5.1215999999999998E-2</c:v>
                </c:pt>
                <c:pt idx="202">
                  <c:v>2.6376E-2</c:v>
                </c:pt>
                <c:pt idx="203">
                  <c:v>6.6434999999999994E-2</c:v>
                </c:pt>
                <c:pt idx="204">
                  <c:v>6.0557E-2</c:v>
                </c:pt>
                <c:pt idx="205">
                  <c:v>3.4748000000000001E-2</c:v>
                </c:pt>
                <c:pt idx="206">
                  <c:v>4.4907000000000002E-2</c:v>
                </c:pt>
                <c:pt idx="207">
                  <c:v>5.4053999999999998E-2</c:v>
                </c:pt>
                <c:pt idx="208">
                  <c:v>5.0278000000000003E-2</c:v>
                </c:pt>
                <c:pt idx="209">
                  <c:v>3.2144000000000001E-3</c:v>
                </c:pt>
                <c:pt idx="210">
                  <c:v>3.6064999999999999E-3</c:v>
                </c:pt>
                <c:pt idx="211">
                  <c:v>1.8457E-3</c:v>
                </c:pt>
                <c:pt idx="212">
                  <c:v>6.6146E-3</c:v>
                </c:pt>
                <c:pt idx="213">
                  <c:v>1.0456E-2</c:v>
                </c:pt>
                <c:pt idx="214">
                  <c:v>8.8432000000000007E-3</c:v>
                </c:pt>
                <c:pt idx="215">
                  <c:v>1.5928000000000001E-2</c:v>
                </c:pt>
                <c:pt idx="216">
                  <c:v>9.1044E-2</c:v>
                </c:pt>
                <c:pt idx="217">
                  <c:v>4.9394E-2</c:v>
                </c:pt>
                <c:pt idx="218">
                  <c:v>3.3208000000000001E-2</c:v>
                </c:pt>
                <c:pt idx="219">
                  <c:v>3.8566999999999997E-2</c:v>
                </c:pt>
                <c:pt idx="220">
                  <c:v>3.5166000000000003E-2</c:v>
                </c:pt>
                <c:pt idx="221">
                  <c:v>2.7002999999999999E-2</c:v>
                </c:pt>
                <c:pt idx="222">
                  <c:v>7.7872999999999996E-3</c:v>
                </c:pt>
                <c:pt idx="223">
                  <c:v>5.3152E-3</c:v>
                </c:pt>
                <c:pt idx="224">
                  <c:v>1.5051E-2</c:v>
                </c:pt>
                <c:pt idx="225">
                  <c:v>1.2236E-2</c:v>
                </c:pt>
                <c:pt idx="226">
                  <c:v>1.2361E-2</c:v>
                </c:pt>
                <c:pt idx="227">
                  <c:v>7.7412999999999996E-3</c:v>
                </c:pt>
                <c:pt idx="228">
                  <c:v>4.0505999999999997E-3</c:v>
                </c:pt>
                <c:pt idx="229">
                  <c:v>5.3283000000000002E-3</c:v>
                </c:pt>
                <c:pt idx="230">
                  <c:v>1.1535E-2</c:v>
                </c:pt>
                <c:pt idx="231">
                  <c:v>8.3263E-3</c:v>
                </c:pt>
                <c:pt idx="232">
                  <c:v>6.8138000000000001E-3</c:v>
                </c:pt>
                <c:pt idx="233">
                  <c:v>8.9759000000000002E-3</c:v>
                </c:pt>
                <c:pt idx="234">
                  <c:v>1.0392E-2</c:v>
                </c:pt>
                <c:pt idx="235">
                  <c:v>2.7019000000000001E-3</c:v>
                </c:pt>
              </c:numCache>
            </c:numRef>
          </c:val>
          <c:smooth val="0"/>
          <c:extLst>
            <c:ext xmlns:c16="http://schemas.microsoft.com/office/drawing/2014/chart" uri="{C3380CC4-5D6E-409C-BE32-E72D297353CC}">
              <c16:uniqueId val="{00000000-8C97-45CE-8333-DB75BDB91713}"/>
            </c:ext>
          </c:extLst>
        </c:ser>
        <c:dLbls>
          <c:showLegendKey val="0"/>
          <c:showVal val="0"/>
          <c:showCatName val="0"/>
          <c:showSerName val="0"/>
          <c:showPercent val="0"/>
          <c:showBubbleSize val="0"/>
        </c:dLbls>
        <c:smooth val="0"/>
        <c:axId val="-2089868600"/>
        <c:axId val="-2089874760"/>
      </c:lineChart>
      <c:catAx>
        <c:axId val="-2089868600"/>
        <c:scaling>
          <c:orientation val="minMax"/>
        </c:scaling>
        <c:delete val="1"/>
        <c:axPos val="b"/>
        <c:majorTickMark val="out"/>
        <c:minorTickMark val="none"/>
        <c:tickLblPos val="nextTo"/>
        <c:crossAx val="-2089874760"/>
        <c:crosses val="autoZero"/>
        <c:auto val="1"/>
        <c:lblAlgn val="ctr"/>
        <c:lblOffset val="100"/>
        <c:noMultiLvlLbl val="0"/>
      </c:catAx>
      <c:valAx>
        <c:axId val="-2089874760"/>
        <c:scaling>
          <c:orientation val="minMax"/>
        </c:scaling>
        <c:delete val="1"/>
        <c:axPos val="l"/>
        <c:numFmt formatCode="General" sourceLinked="1"/>
        <c:majorTickMark val="out"/>
        <c:minorTickMark val="none"/>
        <c:tickLblPos val="nextTo"/>
        <c:crossAx val="-20898686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3.3339852543345101E-2"/>
          <c:y val="0.109721045373739"/>
          <c:w val="0.93957151726518695"/>
          <c:h val="0.780557909252521"/>
        </c:manualLayout>
      </c:layout>
      <c:lineChart>
        <c:grouping val="standard"/>
        <c:varyColors val="0"/>
        <c:ser>
          <c:idx val="0"/>
          <c:order val="0"/>
          <c:spPr>
            <a:ln w="38100" cmpd="sng">
              <a:solidFill>
                <a:srgbClr val="1F497D"/>
              </a:solidFill>
            </a:ln>
          </c:spPr>
          <c:marker>
            <c:symbol val="none"/>
          </c:marker>
          <c:val>
            <c:numRef>
              <c:f>Sheet1!$A$1:$IB$1</c:f>
              <c:numCache>
                <c:formatCode>General</c:formatCode>
                <c:ptCount val="236"/>
                <c:pt idx="0">
                  <c:v>7.9024999999999998E-3</c:v>
                </c:pt>
                <c:pt idx="1">
                  <c:v>4.0400999999999999E-2</c:v>
                </c:pt>
                <c:pt idx="2">
                  <c:v>3.3818000000000001E-2</c:v>
                </c:pt>
                <c:pt idx="3">
                  <c:v>0.16152</c:v>
                </c:pt>
                <c:pt idx="4">
                  <c:v>0.11541999999999999</c:v>
                </c:pt>
                <c:pt idx="5">
                  <c:v>9.5368999999999995E-2</c:v>
                </c:pt>
                <c:pt idx="6">
                  <c:v>6.6118999999999997E-2</c:v>
                </c:pt>
                <c:pt idx="7">
                  <c:v>8.9861999999999997E-2</c:v>
                </c:pt>
                <c:pt idx="8">
                  <c:v>7.9986000000000002E-2</c:v>
                </c:pt>
                <c:pt idx="9">
                  <c:v>6.4883999999999997E-2</c:v>
                </c:pt>
                <c:pt idx="10">
                  <c:v>4.8503999999999999E-2</c:v>
                </c:pt>
                <c:pt idx="11">
                  <c:v>8.1497E-2</c:v>
                </c:pt>
                <c:pt idx="12">
                  <c:v>6.3409999999999994E-2</c:v>
                </c:pt>
                <c:pt idx="13">
                  <c:v>5.1458999999999998E-2</c:v>
                </c:pt>
                <c:pt idx="14">
                  <c:v>7.3608000000000007E-2</c:v>
                </c:pt>
                <c:pt idx="15">
                  <c:v>4.2270000000000002E-2</c:v>
                </c:pt>
                <c:pt idx="16">
                  <c:v>6.5128000000000005E-2</c:v>
                </c:pt>
                <c:pt idx="17">
                  <c:v>4.2805999999999997E-2</c:v>
                </c:pt>
                <c:pt idx="18">
                  <c:v>4.2791999999999997E-2</c:v>
                </c:pt>
                <c:pt idx="19">
                  <c:v>6.6540000000000002E-2</c:v>
                </c:pt>
                <c:pt idx="20">
                  <c:v>6.0546999999999997E-2</c:v>
                </c:pt>
                <c:pt idx="21">
                  <c:v>7.6842999999999995E-2</c:v>
                </c:pt>
                <c:pt idx="22">
                  <c:v>3.0471000000000002E-2</c:v>
                </c:pt>
                <c:pt idx="23">
                  <c:v>9.9816000000000002E-2</c:v>
                </c:pt>
                <c:pt idx="24">
                  <c:v>0.10083</c:v>
                </c:pt>
                <c:pt idx="25">
                  <c:v>5.1248000000000002E-2</c:v>
                </c:pt>
                <c:pt idx="26">
                  <c:v>8.2649000000000004E-3</c:v>
                </c:pt>
                <c:pt idx="27">
                  <c:v>6.1400999999999997E-2</c:v>
                </c:pt>
                <c:pt idx="28">
                  <c:v>1.7665E-2</c:v>
                </c:pt>
                <c:pt idx="29">
                  <c:v>6.0536E-2</c:v>
                </c:pt>
                <c:pt idx="30">
                  <c:v>3.0193999999999999E-2</c:v>
                </c:pt>
                <c:pt idx="31">
                  <c:v>5.2401000000000003E-2</c:v>
                </c:pt>
                <c:pt idx="32">
                  <c:v>1.9557999999999999E-2</c:v>
                </c:pt>
                <c:pt idx="33">
                  <c:v>1.112E-2</c:v>
                </c:pt>
                <c:pt idx="34">
                  <c:v>6.7849999999999994E-2</c:v>
                </c:pt>
                <c:pt idx="35">
                  <c:v>1.9238000000000002E-2</c:v>
                </c:pt>
                <c:pt idx="36">
                  <c:v>2.8198000000000001E-2</c:v>
                </c:pt>
                <c:pt idx="37">
                  <c:v>3.0304999999999999E-2</c:v>
                </c:pt>
                <c:pt idx="38">
                  <c:v>2.3659000000000002E-3</c:v>
                </c:pt>
                <c:pt idx="39">
                  <c:v>5.3319999999999999E-2</c:v>
                </c:pt>
                <c:pt idx="40">
                  <c:v>6.4415E-2</c:v>
                </c:pt>
                <c:pt idx="41">
                  <c:v>4.5446E-2</c:v>
                </c:pt>
                <c:pt idx="42">
                  <c:v>6.2468999999999997E-2</c:v>
                </c:pt>
                <c:pt idx="43">
                  <c:v>1.9273999999999999E-2</c:v>
                </c:pt>
                <c:pt idx="44">
                  <c:v>2.8483999999999999E-2</c:v>
                </c:pt>
                <c:pt idx="45">
                  <c:v>2.1881000000000001E-2</c:v>
                </c:pt>
                <c:pt idx="46">
                  <c:v>2.8629000000000002E-2</c:v>
                </c:pt>
                <c:pt idx="47">
                  <c:v>2.4646999999999999E-2</c:v>
                </c:pt>
                <c:pt idx="48">
                  <c:v>2.2414E-2</c:v>
                </c:pt>
                <c:pt idx="49">
                  <c:v>1.8484E-2</c:v>
                </c:pt>
                <c:pt idx="50">
                  <c:v>2.1779E-2</c:v>
                </c:pt>
                <c:pt idx="51">
                  <c:v>5.842E-3</c:v>
                </c:pt>
                <c:pt idx="52">
                  <c:v>1.4801999999999999E-2</c:v>
                </c:pt>
                <c:pt idx="53">
                  <c:v>1.2055E-2</c:v>
                </c:pt>
                <c:pt idx="54">
                  <c:v>3.8758000000000001E-2</c:v>
                </c:pt>
                <c:pt idx="55">
                  <c:v>3.6282000000000002E-2</c:v>
                </c:pt>
                <c:pt idx="56">
                  <c:v>2.2155000000000001E-2</c:v>
                </c:pt>
                <c:pt idx="57">
                  <c:v>2.8062E-2</c:v>
                </c:pt>
                <c:pt idx="58">
                  <c:v>2.0087000000000001E-2</c:v>
                </c:pt>
                <c:pt idx="59">
                  <c:v>0.14248</c:v>
                </c:pt>
                <c:pt idx="60">
                  <c:v>0.14369999999999999</c:v>
                </c:pt>
                <c:pt idx="61">
                  <c:v>5.1815E-2</c:v>
                </c:pt>
                <c:pt idx="62">
                  <c:v>2.6048000000000002E-2</c:v>
                </c:pt>
                <c:pt idx="63">
                  <c:v>3.3390000000000003E-2</c:v>
                </c:pt>
                <c:pt idx="64">
                  <c:v>9.6795000000000006E-2</c:v>
                </c:pt>
                <c:pt idx="65">
                  <c:v>3.1669999999999997E-2</c:v>
                </c:pt>
                <c:pt idx="66">
                  <c:v>4.7839E-2</c:v>
                </c:pt>
                <c:pt idx="67">
                  <c:v>3.4290000000000001E-2</c:v>
                </c:pt>
                <c:pt idx="68">
                  <c:v>2.6626000000000002E-3</c:v>
                </c:pt>
                <c:pt idx="69">
                  <c:v>5.1839999999999997E-2</c:v>
                </c:pt>
                <c:pt idx="70">
                  <c:v>3.5588000000000002E-2</c:v>
                </c:pt>
                <c:pt idx="71">
                  <c:v>2.2152999999999999E-2</c:v>
                </c:pt>
                <c:pt idx="72">
                  <c:v>1.2068000000000001E-2</c:v>
                </c:pt>
                <c:pt idx="73">
                  <c:v>4.3416000000000003E-2</c:v>
                </c:pt>
                <c:pt idx="74">
                  <c:v>4.6658999999999999E-2</c:v>
                </c:pt>
                <c:pt idx="75">
                  <c:v>3.5292999999999998E-2</c:v>
                </c:pt>
                <c:pt idx="76">
                  <c:v>4.0787999999999998E-2</c:v>
                </c:pt>
                <c:pt idx="77">
                  <c:v>3.7663000000000002E-2</c:v>
                </c:pt>
                <c:pt idx="78">
                  <c:v>3.6419E-2</c:v>
                </c:pt>
                <c:pt idx="79">
                  <c:v>5.4966000000000001E-2</c:v>
                </c:pt>
                <c:pt idx="80">
                  <c:v>3.4030999999999999E-2</c:v>
                </c:pt>
                <c:pt idx="81">
                  <c:v>0.1099</c:v>
                </c:pt>
                <c:pt idx="82">
                  <c:v>3.7186999999999998E-2</c:v>
                </c:pt>
                <c:pt idx="83">
                  <c:v>0.21260000000000001</c:v>
                </c:pt>
                <c:pt idx="84">
                  <c:v>0.11415</c:v>
                </c:pt>
                <c:pt idx="85">
                  <c:v>5.5691999999999998E-2</c:v>
                </c:pt>
                <c:pt idx="86">
                  <c:v>0.10685</c:v>
                </c:pt>
                <c:pt idx="87">
                  <c:v>7.9210000000000003E-2</c:v>
                </c:pt>
                <c:pt idx="88">
                  <c:v>3.8505999999999999E-2</c:v>
                </c:pt>
                <c:pt idx="89">
                  <c:v>9.6480999999999997E-2</c:v>
                </c:pt>
                <c:pt idx="90">
                  <c:v>4.0176000000000003E-2</c:v>
                </c:pt>
                <c:pt idx="91">
                  <c:v>6.0643000000000002E-2</c:v>
                </c:pt>
                <c:pt idx="92">
                  <c:v>2.9012E-2</c:v>
                </c:pt>
                <c:pt idx="93">
                  <c:v>0.13197999999999999</c:v>
                </c:pt>
                <c:pt idx="94">
                  <c:v>4.8689000000000003E-2</c:v>
                </c:pt>
                <c:pt idx="95">
                  <c:v>1.8010999999999999E-2</c:v>
                </c:pt>
                <c:pt idx="96">
                  <c:v>9.2328999999999994E-2</c:v>
                </c:pt>
                <c:pt idx="97">
                  <c:v>3.0581000000000001E-2</c:v>
                </c:pt>
                <c:pt idx="98">
                  <c:v>6.5504000000000007E-2</c:v>
                </c:pt>
                <c:pt idx="99">
                  <c:v>2.6938E-2</c:v>
                </c:pt>
                <c:pt idx="100">
                  <c:v>1.4120000000000001E-2</c:v>
                </c:pt>
                <c:pt idx="101">
                  <c:v>3.9350000000000003E-2</c:v>
                </c:pt>
                <c:pt idx="102">
                  <c:v>2.9176000000000001E-2</c:v>
                </c:pt>
                <c:pt idx="103">
                  <c:v>8.8703000000000004E-2</c:v>
                </c:pt>
                <c:pt idx="104">
                  <c:v>2.41E-2</c:v>
                </c:pt>
                <c:pt idx="105">
                  <c:v>8.7000999999999995E-2</c:v>
                </c:pt>
                <c:pt idx="106">
                  <c:v>7.3404999999999998E-2</c:v>
                </c:pt>
                <c:pt idx="107">
                  <c:v>2.4419E-2</c:v>
                </c:pt>
                <c:pt idx="108">
                  <c:v>5.9277999999999997E-2</c:v>
                </c:pt>
                <c:pt idx="109">
                  <c:v>1.9139E-2</c:v>
                </c:pt>
                <c:pt idx="110">
                  <c:v>7.9294000000000003E-2</c:v>
                </c:pt>
                <c:pt idx="111">
                  <c:v>3.5229000000000003E-2</c:v>
                </c:pt>
                <c:pt idx="112">
                  <c:v>7.1302000000000004E-2</c:v>
                </c:pt>
                <c:pt idx="113">
                  <c:v>7.8E-2</c:v>
                </c:pt>
                <c:pt idx="114">
                  <c:v>1.3667E-2</c:v>
                </c:pt>
                <c:pt idx="115">
                  <c:v>6.8241999999999997E-2</c:v>
                </c:pt>
                <c:pt idx="116">
                  <c:v>6.2031000000000003E-2</c:v>
                </c:pt>
                <c:pt idx="117">
                  <c:v>1.9980000000000001E-2</c:v>
                </c:pt>
                <c:pt idx="118">
                  <c:v>3.0810000000000001E-2</c:v>
                </c:pt>
                <c:pt idx="119">
                  <c:v>2.4184000000000001E-2</c:v>
                </c:pt>
                <c:pt idx="120">
                  <c:v>1.128E-2</c:v>
                </c:pt>
                <c:pt idx="121">
                  <c:v>5.4963999999999999E-2</c:v>
                </c:pt>
                <c:pt idx="122">
                  <c:v>2.3845999999999999E-2</c:v>
                </c:pt>
                <c:pt idx="123">
                  <c:v>2.5016E-2</c:v>
                </c:pt>
                <c:pt idx="124">
                  <c:v>7.9413000000000001E-3</c:v>
                </c:pt>
                <c:pt idx="125">
                  <c:v>7.3730000000000004E-2</c:v>
                </c:pt>
                <c:pt idx="126">
                  <c:v>2.2894999999999999E-2</c:v>
                </c:pt>
                <c:pt idx="127">
                  <c:v>3.8729E-2</c:v>
                </c:pt>
                <c:pt idx="128">
                  <c:v>2.3874E-3</c:v>
                </c:pt>
                <c:pt idx="129">
                  <c:v>5.1565E-2</c:v>
                </c:pt>
                <c:pt idx="130">
                  <c:v>5.7473000000000003E-2</c:v>
                </c:pt>
                <c:pt idx="131">
                  <c:v>4.2418999999999998E-2</c:v>
                </c:pt>
                <c:pt idx="132">
                  <c:v>7.1707999999999994E-2</c:v>
                </c:pt>
                <c:pt idx="133">
                  <c:v>5.9893000000000002E-2</c:v>
                </c:pt>
                <c:pt idx="134">
                  <c:v>3.7490999999999997E-2</c:v>
                </c:pt>
                <c:pt idx="135">
                  <c:v>2.1014000000000001E-2</c:v>
                </c:pt>
                <c:pt idx="136">
                  <c:v>4.9148999999999998E-2</c:v>
                </c:pt>
                <c:pt idx="137">
                  <c:v>1.8762999999999998E-2</c:v>
                </c:pt>
                <c:pt idx="138">
                  <c:v>2.9014000000000002E-2</c:v>
                </c:pt>
                <c:pt idx="139">
                  <c:v>2.0067999999999999E-2</c:v>
                </c:pt>
                <c:pt idx="140">
                  <c:v>2.9701000000000002E-2</c:v>
                </c:pt>
                <c:pt idx="141">
                  <c:v>3.8314000000000001E-2</c:v>
                </c:pt>
                <c:pt idx="142">
                  <c:v>2.0163E-2</c:v>
                </c:pt>
                <c:pt idx="143">
                  <c:v>4.1174000000000002E-2</c:v>
                </c:pt>
                <c:pt idx="144">
                  <c:v>6.5627000000000005E-2</c:v>
                </c:pt>
                <c:pt idx="145">
                  <c:v>4.8285000000000002E-2</c:v>
                </c:pt>
                <c:pt idx="146">
                  <c:v>4.5033999999999998E-2</c:v>
                </c:pt>
                <c:pt idx="147">
                  <c:v>2.9509000000000001E-2</c:v>
                </c:pt>
                <c:pt idx="148">
                  <c:v>2.5003999999999998E-2</c:v>
                </c:pt>
                <c:pt idx="149">
                  <c:v>3.9921999999999999E-2</c:v>
                </c:pt>
                <c:pt idx="150">
                  <c:v>2.3661999999999999E-2</c:v>
                </c:pt>
                <c:pt idx="151">
                  <c:v>3.3127999999999998E-2</c:v>
                </c:pt>
                <c:pt idx="152">
                  <c:v>5.3439E-2</c:v>
                </c:pt>
                <c:pt idx="153">
                  <c:v>6.9203000000000001E-2</c:v>
                </c:pt>
                <c:pt idx="154">
                  <c:v>1.6781000000000001E-2</c:v>
                </c:pt>
                <c:pt idx="155">
                  <c:v>2.2848E-2</c:v>
                </c:pt>
                <c:pt idx="156">
                  <c:v>7.3896000000000003E-2</c:v>
                </c:pt>
                <c:pt idx="157">
                  <c:v>4.5606000000000001E-2</c:v>
                </c:pt>
                <c:pt idx="158">
                  <c:v>6.2739000000000003E-2</c:v>
                </c:pt>
                <c:pt idx="159">
                  <c:v>4.4403999999999999E-2</c:v>
                </c:pt>
                <c:pt idx="160">
                  <c:v>3.0301999999999999E-2</c:v>
                </c:pt>
                <c:pt idx="161">
                  <c:v>1.3299999999999999E-2</c:v>
                </c:pt>
                <c:pt idx="162">
                  <c:v>4.9071999999999998E-2</c:v>
                </c:pt>
                <c:pt idx="163">
                  <c:v>4.6032000000000003E-2</c:v>
                </c:pt>
                <c:pt idx="164">
                  <c:v>9.5587000000000005E-2</c:v>
                </c:pt>
                <c:pt idx="165">
                  <c:v>1.5553000000000001E-2</c:v>
                </c:pt>
                <c:pt idx="166">
                  <c:v>3.7128000000000001E-2</c:v>
                </c:pt>
                <c:pt idx="167">
                  <c:v>2.3854E-2</c:v>
                </c:pt>
                <c:pt idx="168">
                  <c:v>2.6946000000000001E-2</c:v>
                </c:pt>
                <c:pt idx="169">
                  <c:v>4.7329000000000003E-2</c:v>
                </c:pt>
                <c:pt idx="170">
                  <c:v>2.9329999999999998E-2</c:v>
                </c:pt>
                <c:pt idx="171">
                  <c:v>3.2091000000000001E-2</c:v>
                </c:pt>
                <c:pt idx="172">
                  <c:v>4.4047000000000003E-2</c:v>
                </c:pt>
                <c:pt idx="173">
                  <c:v>2.4136999999999999E-2</c:v>
                </c:pt>
                <c:pt idx="174">
                  <c:v>5.8342999999999999E-2</c:v>
                </c:pt>
                <c:pt idx="175">
                  <c:v>6.9916000000000006E-2</c:v>
                </c:pt>
                <c:pt idx="176">
                  <c:v>3.6344000000000001E-2</c:v>
                </c:pt>
                <c:pt idx="177">
                  <c:v>6.6201999999999997E-2</c:v>
                </c:pt>
                <c:pt idx="178">
                  <c:v>5.6966999999999997E-2</c:v>
                </c:pt>
                <c:pt idx="179">
                  <c:v>4.4009E-2</c:v>
                </c:pt>
                <c:pt idx="180">
                  <c:v>2.9652000000000001E-2</c:v>
                </c:pt>
                <c:pt idx="181">
                  <c:v>2.0479000000000001E-2</c:v>
                </c:pt>
                <c:pt idx="182">
                  <c:v>5.8429000000000002E-2</c:v>
                </c:pt>
                <c:pt idx="183">
                  <c:v>4.5221999999999998E-2</c:v>
                </c:pt>
                <c:pt idx="184">
                  <c:v>2.3111E-2</c:v>
                </c:pt>
                <c:pt idx="185">
                  <c:v>2.8864999999999998E-2</c:v>
                </c:pt>
                <c:pt idx="186">
                  <c:v>1.0846E-2</c:v>
                </c:pt>
                <c:pt idx="187">
                  <c:v>3.9433999999999997E-2</c:v>
                </c:pt>
                <c:pt idx="188">
                  <c:v>4.7709000000000001E-2</c:v>
                </c:pt>
                <c:pt idx="189">
                  <c:v>2.5670999999999999E-2</c:v>
                </c:pt>
                <c:pt idx="190">
                  <c:v>4.8898999999999998E-2</c:v>
                </c:pt>
                <c:pt idx="191">
                  <c:v>4.6540999999999999E-2</c:v>
                </c:pt>
                <c:pt idx="192">
                  <c:v>5.0442000000000001E-2</c:v>
                </c:pt>
                <c:pt idx="193">
                  <c:v>3.3068E-2</c:v>
                </c:pt>
                <c:pt idx="194">
                  <c:v>4.0985000000000001E-2</c:v>
                </c:pt>
                <c:pt idx="195">
                  <c:v>2.7875E-2</c:v>
                </c:pt>
                <c:pt idx="196">
                  <c:v>7.1790000000000007E-2</c:v>
                </c:pt>
                <c:pt idx="197">
                  <c:v>3.3901000000000001E-2</c:v>
                </c:pt>
                <c:pt idx="198">
                  <c:v>3.8929999999999999E-2</c:v>
                </c:pt>
                <c:pt idx="199">
                  <c:v>4.5295000000000002E-2</c:v>
                </c:pt>
                <c:pt idx="200">
                  <c:v>5.0127999999999999E-2</c:v>
                </c:pt>
                <c:pt idx="201">
                  <c:v>5.3920000000000003E-2</c:v>
                </c:pt>
                <c:pt idx="202">
                  <c:v>3.3660000000000002E-2</c:v>
                </c:pt>
                <c:pt idx="203">
                  <c:v>5.8993999999999998E-2</c:v>
                </c:pt>
                <c:pt idx="204">
                  <c:v>6.2053999999999998E-2</c:v>
                </c:pt>
                <c:pt idx="205">
                  <c:v>3.9119000000000001E-2</c:v>
                </c:pt>
                <c:pt idx="206">
                  <c:v>4.1343999999999999E-2</c:v>
                </c:pt>
                <c:pt idx="207">
                  <c:v>5.6181000000000002E-2</c:v>
                </c:pt>
                <c:pt idx="208">
                  <c:v>6.0413000000000001E-2</c:v>
                </c:pt>
                <c:pt idx="209">
                  <c:v>4.7407999999999999E-3</c:v>
                </c:pt>
                <c:pt idx="210">
                  <c:v>5.3794000000000003E-3</c:v>
                </c:pt>
                <c:pt idx="211">
                  <c:v>2.6610000000000002E-3</c:v>
                </c:pt>
                <c:pt idx="212">
                  <c:v>8.9238000000000008E-3</c:v>
                </c:pt>
                <c:pt idx="213">
                  <c:v>1.6358999999999999E-2</c:v>
                </c:pt>
                <c:pt idx="214">
                  <c:v>1.3577000000000001E-2</c:v>
                </c:pt>
                <c:pt idx="215">
                  <c:v>2.1169E-2</c:v>
                </c:pt>
                <c:pt idx="216">
                  <c:v>0.13205</c:v>
                </c:pt>
                <c:pt idx="217">
                  <c:v>7.1226999999999999E-2</c:v>
                </c:pt>
                <c:pt idx="218">
                  <c:v>4.8475999999999998E-2</c:v>
                </c:pt>
                <c:pt idx="219">
                  <c:v>5.5579000000000003E-2</c:v>
                </c:pt>
                <c:pt idx="220">
                  <c:v>4.9804000000000001E-2</c:v>
                </c:pt>
                <c:pt idx="221">
                  <c:v>3.6774000000000001E-2</c:v>
                </c:pt>
                <c:pt idx="222">
                  <c:v>9.8476999999999992E-3</c:v>
                </c:pt>
                <c:pt idx="223">
                  <c:v>6.7070999999999997E-3</c:v>
                </c:pt>
                <c:pt idx="224">
                  <c:v>2.0927000000000001E-2</c:v>
                </c:pt>
                <c:pt idx="225">
                  <c:v>1.6369999999999999E-2</c:v>
                </c:pt>
                <c:pt idx="226">
                  <c:v>1.5098E-2</c:v>
                </c:pt>
                <c:pt idx="227">
                  <c:v>1.0258E-2</c:v>
                </c:pt>
                <c:pt idx="228">
                  <c:v>6.2474999999999996E-3</c:v>
                </c:pt>
                <c:pt idx="229">
                  <c:v>5.5551000000000003E-3</c:v>
                </c:pt>
                <c:pt idx="230">
                  <c:v>1.5348000000000001E-2</c:v>
                </c:pt>
                <c:pt idx="231">
                  <c:v>1.3697000000000001E-2</c:v>
                </c:pt>
                <c:pt idx="232">
                  <c:v>1.1439E-2</c:v>
                </c:pt>
                <c:pt idx="233">
                  <c:v>1.3398999999999999E-2</c:v>
                </c:pt>
                <c:pt idx="234">
                  <c:v>1.2477E-2</c:v>
                </c:pt>
                <c:pt idx="235">
                  <c:v>3.5626999999999998E-3</c:v>
                </c:pt>
              </c:numCache>
            </c:numRef>
          </c:val>
          <c:smooth val="0"/>
          <c:extLst>
            <c:ext xmlns:c16="http://schemas.microsoft.com/office/drawing/2014/chart" uri="{C3380CC4-5D6E-409C-BE32-E72D297353CC}">
              <c16:uniqueId val="{00000000-8B05-47F2-B657-BF53F3F11012}"/>
            </c:ext>
          </c:extLst>
        </c:ser>
        <c:dLbls>
          <c:showLegendKey val="0"/>
          <c:showVal val="0"/>
          <c:showCatName val="0"/>
          <c:showSerName val="0"/>
          <c:showPercent val="0"/>
          <c:showBubbleSize val="0"/>
        </c:dLbls>
        <c:smooth val="0"/>
        <c:axId val="-2089939128"/>
        <c:axId val="-2089943032"/>
      </c:lineChart>
      <c:catAx>
        <c:axId val="-2089939128"/>
        <c:scaling>
          <c:orientation val="minMax"/>
        </c:scaling>
        <c:delete val="1"/>
        <c:axPos val="b"/>
        <c:majorTickMark val="out"/>
        <c:minorTickMark val="none"/>
        <c:tickLblPos val="nextTo"/>
        <c:crossAx val="-2089943032"/>
        <c:crosses val="autoZero"/>
        <c:auto val="1"/>
        <c:lblAlgn val="ctr"/>
        <c:lblOffset val="100"/>
        <c:noMultiLvlLbl val="0"/>
      </c:catAx>
      <c:valAx>
        <c:axId val="-2089943032"/>
        <c:scaling>
          <c:orientation val="minMax"/>
        </c:scaling>
        <c:delete val="1"/>
        <c:axPos val="l"/>
        <c:numFmt formatCode="General" sourceLinked="1"/>
        <c:majorTickMark val="out"/>
        <c:minorTickMark val="none"/>
        <c:tickLblPos val="nextTo"/>
        <c:crossAx val="-208993912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9048495225960403E-2"/>
          <c:y val="0.45045045045045001"/>
          <c:w val="0.87570384912820598"/>
          <c:h val="0.45195195195195198"/>
        </c:manualLayout>
      </c:layout>
      <c:lineChart>
        <c:grouping val="standard"/>
        <c:varyColors val="0"/>
        <c:ser>
          <c:idx val="0"/>
          <c:order val="0"/>
          <c:spPr>
            <a:ln w="38100" cmpd="sng">
              <a:solidFill>
                <a:schemeClr val="accent1"/>
              </a:solidFill>
            </a:ln>
          </c:spPr>
          <c:marker>
            <c:symbol val="none"/>
          </c:marker>
          <c:val>
            <c:numRef>
              <c:f>'[f2-updated.xlsx]Sheet1'!$A$2:$IB$2</c:f>
              <c:numCache>
                <c:formatCode>General</c:formatCode>
                <c:ptCount val="236"/>
                <c:pt idx="0">
                  <c:v>9.4388999999999996E-4</c:v>
                </c:pt>
                <c:pt idx="1">
                  <c:v>2.809E-4</c:v>
                </c:pt>
                <c:pt idx="2">
                  <c:v>1.8033000000000001E-3</c:v>
                </c:pt>
                <c:pt idx="3">
                  <c:v>9.5516999999999998E-4</c:v>
                </c:pt>
                <c:pt idx="4">
                  <c:v>5.9278E-4</c:v>
                </c:pt>
                <c:pt idx="5">
                  <c:v>3.2687999999999999E-4</c:v>
                </c:pt>
                <c:pt idx="6">
                  <c:v>1.0039999999999999E-3</c:v>
                </c:pt>
                <c:pt idx="7">
                  <c:v>7.4363000000000001E-4</c:v>
                </c:pt>
                <c:pt idx="8">
                  <c:v>6.3194E-4</c:v>
                </c:pt>
                <c:pt idx="9">
                  <c:v>1.2147E-3</c:v>
                </c:pt>
                <c:pt idx="10">
                  <c:v>1.3278999999999999E-3</c:v>
                </c:pt>
                <c:pt idx="11">
                  <c:v>2.5004999999999998E-4</c:v>
                </c:pt>
                <c:pt idx="12">
                  <c:v>5.3350999999999995E-4</c:v>
                </c:pt>
                <c:pt idx="13">
                  <c:v>5.0239999999999996E-4</c:v>
                </c:pt>
                <c:pt idx="14">
                  <c:v>2.0902E-4</c:v>
                </c:pt>
                <c:pt idx="15">
                  <c:v>1.4262999999999999E-3</c:v>
                </c:pt>
                <c:pt idx="16">
                  <c:v>2.8116000000000003E-4</c:v>
                </c:pt>
                <c:pt idx="17">
                  <c:v>3.3059000000000002E-4</c:v>
                </c:pt>
                <c:pt idx="18">
                  <c:v>6.6945000000000004E-4</c:v>
                </c:pt>
                <c:pt idx="19">
                  <c:v>7.8394999999999995E-4</c:v>
                </c:pt>
                <c:pt idx="20">
                  <c:v>8.4499E-4</c:v>
                </c:pt>
                <c:pt idx="21">
                  <c:v>2.0739E-4</c:v>
                </c:pt>
                <c:pt idx="22">
                  <c:v>6.2334999999999995E-4</c:v>
                </c:pt>
                <c:pt idx="23">
                  <c:v>6.7964999999999996E-4</c:v>
                </c:pt>
                <c:pt idx="24">
                  <c:v>5.8805999999999995E-4</c:v>
                </c:pt>
                <c:pt idx="25">
                  <c:v>8.3436000000000003E-4</c:v>
                </c:pt>
                <c:pt idx="26">
                  <c:v>5.1957000000000001E-4</c:v>
                </c:pt>
                <c:pt idx="27">
                  <c:v>7.8131999999999995E-4</c:v>
                </c:pt>
                <c:pt idx="28">
                  <c:v>6.5340999999999999E-4</c:v>
                </c:pt>
                <c:pt idx="29">
                  <c:v>2.7371999999999997E-4</c:v>
                </c:pt>
                <c:pt idx="30">
                  <c:v>1.1039000000000001E-4</c:v>
                </c:pt>
                <c:pt idx="31">
                  <c:v>6.6208E-4</c:v>
                </c:pt>
                <c:pt idx="32">
                  <c:v>4.5333999999999999E-4</c:v>
                </c:pt>
                <c:pt idx="33">
                  <c:v>5.2561999999999997E-4</c:v>
                </c:pt>
                <c:pt idx="34">
                  <c:v>9.0233000000000002E-4</c:v>
                </c:pt>
                <c:pt idx="35">
                  <c:v>9.6683999999999995E-4</c:v>
                </c:pt>
                <c:pt idx="36">
                  <c:v>3.8853999999999999E-4</c:v>
                </c:pt>
                <c:pt idx="37">
                  <c:v>1.2792000000000001E-3</c:v>
                </c:pt>
                <c:pt idx="38">
                  <c:v>4.9843999999999995E-4</c:v>
                </c:pt>
                <c:pt idx="39">
                  <c:v>4.5563E-4</c:v>
                </c:pt>
                <c:pt idx="40">
                  <c:v>4.1920999999999999E-4</c:v>
                </c:pt>
                <c:pt idx="41">
                  <c:v>6.1689999999999998E-4</c:v>
                </c:pt>
                <c:pt idx="42">
                  <c:v>1.3522E-4</c:v>
                </c:pt>
                <c:pt idx="43">
                  <c:v>1.0162999999999999E-3</c:v>
                </c:pt>
                <c:pt idx="44">
                  <c:v>8.1928000000000003E-4</c:v>
                </c:pt>
                <c:pt idx="45">
                  <c:v>1.3228999999999999E-3</c:v>
                </c:pt>
                <c:pt idx="46">
                  <c:v>1.3408999999999999E-3</c:v>
                </c:pt>
                <c:pt idx="47">
                  <c:v>2.3435000000000001E-3</c:v>
                </c:pt>
                <c:pt idx="48">
                  <c:v>9.3338999999999998E-4</c:v>
                </c:pt>
                <c:pt idx="49">
                  <c:v>8.3312000000000002E-4</c:v>
                </c:pt>
                <c:pt idx="50">
                  <c:v>1.7849999999999999E-3</c:v>
                </c:pt>
                <c:pt idx="51">
                  <c:v>8.3051000000000002E-4</c:v>
                </c:pt>
                <c:pt idx="52">
                  <c:v>3.2451000000000002E-4</c:v>
                </c:pt>
                <c:pt idx="53">
                  <c:v>4.7708000000000001E-4</c:v>
                </c:pt>
                <c:pt idx="54">
                  <c:v>1.2279999999999999E-3</c:v>
                </c:pt>
                <c:pt idx="55">
                  <c:v>1.5934E-3</c:v>
                </c:pt>
                <c:pt idx="56">
                  <c:v>3.8024000000000001E-4</c:v>
                </c:pt>
                <c:pt idx="57">
                  <c:v>5.0195000000000003E-4</c:v>
                </c:pt>
                <c:pt idx="58">
                  <c:v>6.5059999999999998E-4</c:v>
                </c:pt>
                <c:pt idx="59">
                  <c:v>7.1374000000000003E-4</c:v>
                </c:pt>
                <c:pt idx="60">
                  <c:v>1.2581000000000001E-3</c:v>
                </c:pt>
                <c:pt idx="61">
                  <c:v>1.4967E-4</c:v>
                </c:pt>
                <c:pt idx="62">
                  <c:v>2.5753000000000001E-4</c:v>
                </c:pt>
                <c:pt idx="63">
                  <c:v>2.0013E-4</c:v>
                </c:pt>
                <c:pt idx="64">
                  <c:v>3.6148000000000002E-4</c:v>
                </c:pt>
                <c:pt idx="65">
                  <c:v>1.0849E-3</c:v>
                </c:pt>
                <c:pt idx="66">
                  <c:v>4.5736000000000003E-4</c:v>
                </c:pt>
                <c:pt idx="67">
                  <c:v>2.1635E-4</c:v>
                </c:pt>
                <c:pt idx="68">
                  <c:v>7.5478000000000003E-4</c:v>
                </c:pt>
                <c:pt idx="69">
                  <c:v>8.1913999999999999E-4</c:v>
                </c:pt>
                <c:pt idx="70">
                  <c:v>1.4019E-3</c:v>
                </c:pt>
                <c:pt idx="71">
                  <c:v>1.5564999999999999E-3</c:v>
                </c:pt>
                <c:pt idx="72">
                  <c:v>1.2851E-3</c:v>
                </c:pt>
                <c:pt idx="73">
                  <c:v>3.2908999999999998E-3</c:v>
                </c:pt>
                <c:pt idx="74">
                  <c:v>9.8475000000000004E-3</c:v>
                </c:pt>
                <c:pt idx="75">
                  <c:v>1.3081000000000001E-2</c:v>
                </c:pt>
                <c:pt idx="76">
                  <c:v>1.0919999999999999E-2</c:v>
                </c:pt>
                <c:pt idx="77">
                  <c:v>4.2500999999999997E-3</c:v>
                </c:pt>
                <c:pt idx="78">
                  <c:v>4.5558999999999999E-3</c:v>
                </c:pt>
                <c:pt idx="79">
                  <c:v>6.1893E-3</c:v>
                </c:pt>
                <c:pt idx="80">
                  <c:v>3.7009999999999999E-3</c:v>
                </c:pt>
                <c:pt idx="81">
                  <c:v>3.5904000000000001E-3</c:v>
                </c:pt>
                <c:pt idx="82">
                  <c:v>4.2275999999999998E-3</c:v>
                </c:pt>
                <c:pt idx="83">
                  <c:v>3.7434E-3</c:v>
                </c:pt>
                <c:pt idx="84">
                  <c:v>1.3186999999999999E-3</c:v>
                </c:pt>
                <c:pt idx="85">
                  <c:v>4.4166000000000002E-4</c:v>
                </c:pt>
                <c:pt idx="86">
                  <c:v>5.0726E-3</c:v>
                </c:pt>
                <c:pt idx="87">
                  <c:v>1.1088999999999999E-3</c:v>
                </c:pt>
                <c:pt idx="88">
                  <c:v>1.5068E-3</c:v>
                </c:pt>
                <c:pt idx="89">
                  <c:v>1.1019000000000001E-3</c:v>
                </c:pt>
                <c:pt idx="90">
                  <c:v>8.7345999999999995E-4</c:v>
                </c:pt>
                <c:pt idx="91">
                  <c:v>1.6168000000000001E-3</c:v>
                </c:pt>
                <c:pt idx="92">
                  <c:v>2.4667999999999999E-3</c:v>
                </c:pt>
                <c:pt idx="93">
                  <c:v>7.9978000000000004E-4</c:v>
                </c:pt>
                <c:pt idx="94">
                  <c:v>1.9040999999999999E-3</c:v>
                </c:pt>
                <c:pt idx="95">
                  <c:v>3.1876999999999999E-3</c:v>
                </c:pt>
                <c:pt idx="96">
                  <c:v>7.4088000000000001E-3</c:v>
                </c:pt>
                <c:pt idx="97">
                  <c:v>4.8617E-3</c:v>
                </c:pt>
                <c:pt idx="98">
                  <c:v>2.2317000000000001E-3</c:v>
                </c:pt>
                <c:pt idx="99">
                  <c:v>3.4789999999999999E-3</c:v>
                </c:pt>
                <c:pt idx="100">
                  <c:v>1.6239E-2</c:v>
                </c:pt>
                <c:pt idx="101">
                  <c:v>7.3695999999999996E-3</c:v>
                </c:pt>
                <c:pt idx="102">
                  <c:v>2.9141000000000002E-3</c:v>
                </c:pt>
                <c:pt idx="103">
                  <c:v>7.1833000000000001E-3</c:v>
                </c:pt>
                <c:pt idx="104">
                  <c:v>9.1357000000000001E-3</c:v>
                </c:pt>
                <c:pt idx="105">
                  <c:v>7.9209999999999992E-3</c:v>
                </c:pt>
                <c:pt idx="106">
                  <c:v>1.3148000000000001E-3</c:v>
                </c:pt>
                <c:pt idx="107">
                  <c:v>3.1319999999999998E-3</c:v>
                </c:pt>
                <c:pt idx="108">
                  <c:v>1.7001E-3</c:v>
                </c:pt>
                <c:pt idx="109">
                  <c:v>1.8489999999999999E-3</c:v>
                </c:pt>
                <c:pt idx="110">
                  <c:v>2.9513E-3</c:v>
                </c:pt>
                <c:pt idx="111">
                  <c:v>9.1777000000000004E-4</c:v>
                </c:pt>
                <c:pt idx="112">
                  <c:v>4.8336000000000001E-4</c:v>
                </c:pt>
                <c:pt idx="113">
                  <c:v>1.6988999999999999E-3</c:v>
                </c:pt>
                <c:pt idx="114">
                  <c:v>1.2520999999999999E-3</c:v>
                </c:pt>
                <c:pt idx="115">
                  <c:v>1.6295000000000001E-3</c:v>
                </c:pt>
                <c:pt idx="116">
                  <c:v>2.2623000000000001E-3</c:v>
                </c:pt>
                <c:pt idx="117">
                  <c:v>2.7353E-3</c:v>
                </c:pt>
                <c:pt idx="118">
                  <c:v>1.1980000000000001E-3</c:v>
                </c:pt>
                <c:pt idx="119">
                  <c:v>2.4196E-3</c:v>
                </c:pt>
                <c:pt idx="120">
                  <c:v>1.7831999999999999E-4</c:v>
                </c:pt>
                <c:pt idx="121">
                  <c:v>1.477E-3</c:v>
                </c:pt>
                <c:pt idx="122">
                  <c:v>1.2767E-3</c:v>
                </c:pt>
                <c:pt idx="123">
                  <c:v>3.5496999999999998E-3</c:v>
                </c:pt>
                <c:pt idx="124">
                  <c:v>1.0610999999999999E-3</c:v>
                </c:pt>
                <c:pt idx="125">
                  <c:v>3.5736000000000001E-3</c:v>
                </c:pt>
                <c:pt idx="126">
                  <c:v>1.3615000000000001E-3</c:v>
                </c:pt>
                <c:pt idx="127">
                  <c:v>7.5055E-4</c:v>
                </c:pt>
                <c:pt idx="128">
                  <c:v>1.5321E-3</c:v>
                </c:pt>
                <c:pt idx="129">
                  <c:v>2.4769000000000002E-3</c:v>
                </c:pt>
                <c:pt idx="130">
                  <c:v>7.6769999999999996E-4</c:v>
                </c:pt>
                <c:pt idx="131">
                  <c:v>8.1866000000000003E-4</c:v>
                </c:pt>
                <c:pt idx="132">
                  <c:v>3.1917E-3</c:v>
                </c:pt>
                <c:pt idx="133">
                  <c:v>1.8322E-3</c:v>
                </c:pt>
                <c:pt idx="134">
                  <c:v>1.717E-3</c:v>
                </c:pt>
                <c:pt idx="135">
                  <c:v>2.1881000000000001E-3</c:v>
                </c:pt>
                <c:pt idx="136">
                  <c:v>3.3154E-3</c:v>
                </c:pt>
                <c:pt idx="137">
                  <c:v>1.2390999999999999E-3</c:v>
                </c:pt>
                <c:pt idx="138">
                  <c:v>9.0726000000000001E-4</c:v>
                </c:pt>
                <c:pt idx="139">
                  <c:v>2.4953000000000002E-3</c:v>
                </c:pt>
                <c:pt idx="140">
                  <c:v>2.7338000000000002E-3</c:v>
                </c:pt>
                <c:pt idx="141">
                  <c:v>2.5806000000000002E-3</c:v>
                </c:pt>
                <c:pt idx="142">
                  <c:v>1.6285E-3</c:v>
                </c:pt>
                <c:pt idx="143">
                  <c:v>1.6795E-3</c:v>
                </c:pt>
                <c:pt idx="144">
                  <c:v>1.1469E-3</c:v>
                </c:pt>
                <c:pt idx="145">
                  <c:v>3.0498999999999999E-4</c:v>
                </c:pt>
                <c:pt idx="146">
                  <c:v>1.7455999999999999E-3</c:v>
                </c:pt>
                <c:pt idx="147">
                  <c:v>1.1582000000000001E-3</c:v>
                </c:pt>
                <c:pt idx="148">
                  <c:v>1.5527E-3</c:v>
                </c:pt>
                <c:pt idx="149">
                  <c:v>1.7029E-4</c:v>
                </c:pt>
                <c:pt idx="150">
                  <c:v>1.2166E-3</c:v>
                </c:pt>
                <c:pt idx="151">
                  <c:v>4.9936000000000002E-4</c:v>
                </c:pt>
                <c:pt idx="152">
                  <c:v>9.8879999999999997E-4</c:v>
                </c:pt>
                <c:pt idx="153">
                  <c:v>6.7759000000000005E-4</c:v>
                </c:pt>
                <c:pt idx="154">
                  <c:v>3.4718999999999999E-4</c:v>
                </c:pt>
                <c:pt idx="155">
                  <c:v>8.8601000000000001E-4</c:v>
                </c:pt>
                <c:pt idx="156">
                  <c:v>1.6592E-3</c:v>
                </c:pt>
                <c:pt idx="157">
                  <c:v>7.5493000000000001E-4</c:v>
                </c:pt>
                <c:pt idx="158">
                  <c:v>1.0169999999999999E-3</c:v>
                </c:pt>
                <c:pt idx="159">
                  <c:v>1.1747999999999999E-3</c:v>
                </c:pt>
                <c:pt idx="160">
                  <c:v>6.3164999999999998E-4</c:v>
                </c:pt>
                <c:pt idx="161">
                  <c:v>4.2822999999999998E-4</c:v>
                </c:pt>
                <c:pt idx="162">
                  <c:v>1.8231E-3</c:v>
                </c:pt>
                <c:pt idx="163">
                  <c:v>6.3557000000000002E-4</c:v>
                </c:pt>
                <c:pt idx="164">
                  <c:v>4.2619000000000001E-4</c:v>
                </c:pt>
                <c:pt idx="165">
                  <c:v>3.6267E-4</c:v>
                </c:pt>
                <c:pt idx="166">
                  <c:v>4.3999000000000002E-4</c:v>
                </c:pt>
                <c:pt idx="167">
                  <c:v>1.0958000000000001E-3</c:v>
                </c:pt>
                <c:pt idx="168">
                  <c:v>1.6141E-3</c:v>
                </c:pt>
                <c:pt idx="169">
                  <c:v>1.0368E-3</c:v>
                </c:pt>
                <c:pt idx="170">
                  <c:v>1.2631000000000001E-3</c:v>
                </c:pt>
                <c:pt idx="171">
                  <c:v>1.1295000000000001E-3</c:v>
                </c:pt>
                <c:pt idx="172">
                  <c:v>3.3250999999999997E-5</c:v>
                </c:pt>
                <c:pt idx="173">
                  <c:v>1.7493999999999999E-3</c:v>
                </c:pt>
                <c:pt idx="174">
                  <c:v>1.1959E-3</c:v>
                </c:pt>
                <c:pt idx="175">
                  <c:v>2.114E-3</c:v>
                </c:pt>
                <c:pt idx="176">
                  <c:v>5.4608E-4</c:v>
                </c:pt>
                <c:pt idx="177">
                  <c:v>1.1253999999999999E-3</c:v>
                </c:pt>
                <c:pt idx="178">
                  <c:v>3.8882000000000001E-4</c:v>
                </c:pt>
                <c:pt idx="179">
                  <c:v>9.0063999999999997E-5</c:v>
                </c:pt>
                <c:pt idx="180">
                  <c:v>1.0891E-3</c:v>
                </c:pt>
                <c:pt idx="181">
                  <c:v>9.3384000000000002E-4</c:v>
                </c:pt>
                <c:pt idx="182">
                  <c:v>1.5971E-3</c:v>
                </c:pt>
                <c:pt idx="183">
                  <c:v>2.4469000000000001E-3</c:v>
                </c:pt>
                <c:pt idx="184">
                  <c:v>2.3852999999999999E-3</c:v>
                </c:pt>
                <c:pt idx="185">
                  <c:v>1.6819999999999999E-3</c:v>
                </c:pt>
                <c:pt idx="186">
                  <c:v>1.1439E-3</c:v>
                </c:pt>
                <c:pt idx="187">
                  <c:v>6.6105000000000005E-4</c:v>
                </c:pt>
                <c:pt idx="188">
                  <c:v>7.9414999999999998E-4</c:v>
                </c:pt>
                <c:pt idx="189">
                  <c:v>1.2681999999999999E-3</c:v>
                </c:pt>
                <c:pt idx="190">
                  <c:v>1.3906000000000001E-3</c:v>
                </c:pt>
                <c:pt idx="191">
                  <c:v>1.1054999999999999E-3</c:v>
                </c:pt>
                <c:pt idx="192">
                  <c:v>4.6999999999999999E-4</c:v>
                </c:pt>
                <c:pt idx="193">
                  <c:v>1.7876999999999999E-3</c:v>
                </c:pt>
                <c:pt idx="194">
                  <c:v>2.5696999999999997E-4</c:v>
                </c:pt>
                <c:pt idx="195">
                  <c:v>1.5269999999999999E-3</c:v>
                </c:pt>
                <c:pt idx="196">
                  <c:v>2.5041999999999998E-3</c:v>
                </c:pt>
                <c:pt idx="197">
                  <c:v>1.7034999999999999E-3</c:v>
                </c:pt>
                <c:pt idx="198">
                  <c:v>2.0906000000000002E-3</c:v>
                </c:pt>
                <c:pt idx="199">
                  <c:v>1.7501999999999999E-3</c:v>
                </c:pt>
                <c:pt idx="200">
                  <c:v>2.1031000000000001E-3</c:v>
                </c:pt>
                <c:pt idx="201">
                  <c:v>3.9403000000000002E-4</c:v>
                </c:pt>
                <c:pt idx="202">
                  <c:v>7.5223E-4</c:v>
                </c:pt>
                <c:pt idx="203">
                  <c:v>8.7940000000000002E-4</c:v>
                </c:pt>
                <c:pt idx="204">
                  <c:v>7.6535000000000004E-4</c:v>
                </c:pt>
                <c:pt idx="205">
                  <c:v>9.1330999999999997E-4</c:v>
                </c:pt>
                <c:pt idx="206">
                  <c:v>1.1527E-3</c:v>
                </c:pt>
                <c:pt idx="207">
                  <c:v>6.3351E-4</c:v>
                </c:pt>
                <c:pt idx="208">
                  <c:v>1.0916999999999999E-3</c:v>
                </c:pt>
                <c:pt idx="209">
                  <c:v>1.7206E-4</c:v>
                </c:pt>
                <c:pt idx="210">
                  <c:v>1.8675000000000001E-4</c:v>
                </c:pt>
                <c:pt idx="211">
                  <c:v>1.5323999999999999E-4</c:v>
                </c:pt>
                <c:pt idx="212">
                  <c:v>3.1150999999999998E-4</c:v>
                </c:pt>
                <c:pt idx="213">
                  <c:v>6.0409000000000005E-4</c:v>
                </c:pt>
                <c:pt idx="214">
                  <c:v>4.8150999999999999E-4</c:v>
                </c:pt>
                <c:pt idx="215">
                  <c:v>5.4314000000000001E-4</c:v>
                </c:pt>
                <c:pt idx="216">
                  <c:v>4.1021E-3</c:v>
                </c:pt>
                <c:pt idx="217">
                  <c:v>2.1913000000000002E-3</c:v>
                </c:pt>
                <c:pt idx="218">
                  <c:v>1.5464000000000001E-3</c:v>
                </c:pt>
                <c:pt idx="219">
                  <c:v>1.7135E-3</c:v>
                </c:pt>
                <c:pt idx="220">
                  <c:v>1.464E-3</c:v>
                </c:pt>
                <c:pt idx="221">
                  <c:v>9.8018999999999992E-4</c:v>
                </c:pt>
                <c:pt idx="222">
                  <c:v>2.0605999999999999E-4</c:v>
                </c:pt>
                <c:pt idx="223">
                  <c:v>1.5637999999999999E-4</c:v>
                </c:pt>
                <c:pt idx="224">
                  <c:v>5.8788000000000004E-4</c:v>
                </c:pt>
                <c:pt idx="225">
                  <c:v>4.1347999999999998E-4</c:v>
                </c:pt>
                <c:pt idx="226">
                  <c:v>2.7971000000000002E-4</c:v>
                </c:pt>
                <c:pt idx="227">
                  <c:v>2.8095000000000003E-4</c:v>
                </c:pt>
                <c:pt idx="228">
                  <c:v>2.3692E-4</c:v>
                </c:pt>
                <c:pt idx="229">
                  <c:v>1.0446E-4</c:v>
                </c:pt>
                <c:pt idx="230">
                  <c:v>3.8665999999999999E-4</c:v>
                </c:pt>
                <c:pt idx="231">
                  <c:v>5.4308999999999998E-4</c:v>
                </c:pt>
                <c:pt idx="232">
                  <c:v>4.6370999999999999E-4</c:v>
                </c:pt>
                <c:pt idx="233">
                  <c:v>4.9492000000000004E-4</c:v>
                </c:pt>
                <c:pt idx="234">
                  <c:v>2.0903E-4</c:v>
                </c:pt>
                <c:pt idx="235">
                  <c:v>2.4256000000000001E-4</c:v>
                </c:pt>
              </c:numCache>
            </c:numRef>
          </c:val>
          <c:smooth val="0"/>
          <c:extLst>
            <c:ext xmlns:c16="http://schemas.microsoft.com/office/drawing/2014/chart" uri="{C3380CC4-5D6E-409C-BE32-E72D297353CC}">
              <c16:uniqueId val="{00000000-3DE4-4357-A6E0-3E4092DC41ED}"/>
            </c:ext>
          </c:extLst>
        </c:ser>
        <c:dLbls>
          <c:showLegendKey val="0"/>
          <c:showVal val="0"/>
          <c:showCatName val="0"/>
          <c:showSerName val="0"/>
          <c:showPercent val="0"/>
          <c:showBubbleSize val="0"/>
        </c:dLbls>
        <c:smooth val="0"/>
        <c:axId val="-2090023784"/>
        <c:axId val="-2090033864"/>
      </c:lineChart>
      <c:catAx>
        <c:axId val="-2090023784"/>
        <c:scaling>
          <c:orientation val="minMax"/>
        </c:scaling>
        <c:delete val="1"/>
        <c:axPos val="b"/>
        <c:majorTickMark val="out"/>
        <c:minorTickMark val="none"/>
        <c:tickLblPos val="nextTo"/>
        <c:crossAx val="-2090033864"/>
        <c:crosses val="autoZero"/>
        <c:auto val="1"/>
        <c:lblAlgn val="ctr"/>
        <c:lblOffset val="100"/>
        <c:noMultiLvlLbl val="0"/>
      </c:catAx>
      <c:valAx>
        <c:axId val="-2090033864"/>
        <c:scaling>
          <c:orientation val="minMax"/>
        </c:scaling>
        <c:delete val="1"/>
        <c:axPos val="l"/>
        <c:numFmt formatCode="General" sourceLinked="1"/>
        <c:majorTickMark val="out"/>
        <c:minorTickMark val="none"/>
        <c:tickLblPos val="nextTo"/>
        <c:crossAx val="-209002378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7.6009050434274902E-2"/>
          <c:y val="9.4007866824276407E-2"/>
          <c:w val="0.89989051894022298"/>
          <c:h val="0.81198426635144705"/>
        </c:manualLayout>
      </c:layout>
      <c:lineChart>
        <c:grouping val="standard"/>
        <c:varyColors val="0"/>
        <c:ser>
          <c:idx val="0"/>
          <c:order val="0"/>
          <c:spPr>
            <a:ln w="38100" cmpd="sng">
              <a:solidFill>
                <a:schemeClr val="accent1"/>
              </a:solidFill>
            </a:ln>
          </c:spPr>
          <c:marker>
            <c:symbol val="none"/>
          </c:marker>
          <c:val>
            <c:numRef>
              <c:f>Sheet1!$A$1:$IB$1</c:f>
              <c:numCache>
                <c:formatCode>General</c:formatCode>
                <c:ptCount val="236"/>
                <c:pt idx="0">
                  <c:v>9.4389000000000001E-3</c:v>
                </c:pt>
                <c:pt idx="1">
                  <c:v>2.8089999999999999E-3</c:v>
                </c:pt>
                <c:pt idx="2">
                  <c:v>1.8033E-2</c:v>
                </c:pt>
                <c:pt idx="3">
                  <c:v>9.5516999999999998E-3</c:v>
                </c:pt>
                <c:pt idx="4">
                  <c:v>5.9278000000000004E-3</c:v>
                </c:pt>
                <c:pt idx="5">
                  <c:v>3.2688000000000001E-3</c:v>
                </c:pt>
                <c:pt idx="6">
                  <c:v>1.004E-2</c:v>
                </c:pt>
                <c:pt idx="7">
                  <c:v>7.4362999999999999E-3</c:v>
                </c:pt>
                <c:pt idx="8">
                  <c:v>6.3194000000000002E-3</c:v>
                </c:pt>
                <c:pt idx="9">
                  <c:v>1.2147E-2</c:v>
                </c:pt>
                <c:pt idx="10">
                  <c:v>1.3278999999999999E-2</c:v>
                </c:pt>
                <c:pt idx="11">
                  <c:v>2.5005000000000001E-3</c:v>
                </c:pt>
                <c:pt idx="12">
                  <c:v>5.3350999999999997E-3</c:v>
                </c:pt>
                <c:pt idx="13">
                  <c:v>5.0239999999999998E-3</c:v>
                </c:pt>
                <c:pt idx="14">
                  <c:v>2.0902E-3</c:v>
                </c:pt>
                <c:pt idx="15">
                  <c:v>1.4263E-2</c:v>
                </c:pt>
                <c:pt idx="16">
                  <c:v>2.8116E-3</c:v>
                </c:pt>
                <c:pt idx="17">
                  <c:v>3.3059000000000001E-3</c:v>
                </c:pt>
                <c:pt idx="18">
                  <c:v>6.6944999999999999E-3</c:v>
                </c:pt>
                <c:pt idx="19">
                  <c:v>7.8394999999999992E-3</c:v>
                </c:pt>
                <c:pt idx="20">
                  <c:v>8.4498999999999998E-3</c:v>
                </c:pt>
                <c:pt idx="21">
                  <c:v>2.0739E-3</c:v>
                </c:pt>
                <c:pt idx="22">
                  <c:v>6.2335000000000003E-3</c:v>
                </c:pt>
                <c:pt idx="23">
                  <c:v>6.7964999999999996E-3</c:v>
                </c:pt>
                <c:pt idx="24">
                  <c:v>5.8805999999999997E-3</c:v>
                </c:pt>
                <c:pt idx="25">
                  <c:v>8.3435999999999996E-3</c:v>
                </c:pt>
                <c:pt idx="26">
                  <c:v>5.1957000000000001E-3</c:v>
                </c:pt>
                <c:pt idx="27">
                  <c:v>7.8131999999999993E-3</c:v>
                </c:pt>
                <c:pt idx="28">
                  <c:v>6.5341000000000002E-3</c:v>
                </c:pt>
                <c:pt idx="29">
                  <c:v>2.7372E-3</c:v>
                </c:pt>
                <c:pt idx="30">
                  <c:v>1.1039000000000001E-3</c:v>
                </c:pt>
                <c:pt idx="31">
                  <c:v>6.6207999999999996E-3</c:v>
                </c:pt>
                <c:pt idx="32">
                  <c:v>4.5333999999999999E-3</c:v>
                </c:pt>
                <c:pt idx="33">
                  <c:v>5.2561999999999999E-3</c:v>
                </c:pt>
                <c:pt idx="34">
                  <c:v>9.0232999999999997E-3</c:v>
                </c:pt>
                <c:pt idx="35">
                  <c:v>9.6684000000000006E-3</c:v>
                </c:pt>
                <c:pt idx="36">
                  <c:v>3.8853999999999998E-3</c:v>
                </c:pt>
                <c:pt idx="37">
                  <c:v>1.2792E-2</c:v>
                </c:pt>
                <c:pt idx="38">
                  <c:v>4.9843999999999999E-3</c:v>
                </c:pt>
                <c:pt idx="39">
                  <c:v>4.5563000000000001E-3</c:v>
                </c:pt>
                <c:pt idx="40">
                  <c:v>4.1920999999999998E-3</c:v>
                </c:pt>
                <c:pt idx="41">
                  <c:v>6.169E-3</c:v>
                </c:pt>
                <c:pt idx="42">
                  <c:v>1.3522E-3</c:v>
                </c:pt>
                <c:pt idx="43">
                  <c:v>1.0163E-2</c:v>
                </c:pt>
                <c:pt idx="44">
                  <c:v>8.1928000000000001E-3</c:v>
                </c:pt>
                <c:pt idx="45">
                  <c:v>1.3228999999999999E-2</c:v>
                </c:pt>
                <c:pt idx="46">
                  <c:v>1.3409000000000001E-2</c:v>
                </c:pt>
                <c:pt idx="47">
                  <c:v>2.3435000000000001E-2</c:v>
                </c:pt>
                <c:pt idx="48">
                  <c:v>9.3338999999999991E-3</c:v>
                </c:pt>
                <c:pt idx="49">
                  <c:v>8.3312000000000004E-3</c:v>
                </c:pt>
                <c:pt idx="50">
                  <c:v>1.7850000000000001E-2</c:v>
                </c:pt>
                <c:pt idx="51">
                  <c:v>8.3050999999999993E-3</c:v>
                </c:pt>
                <c:pt idx="52">
                  <c:v>3.2450999999999999E-3</c:v>
                </c:pt>
                <c:pt idx="53">
                  <c:v>4.7708000000000004E-3</c:v>
                </c:pt>
                <c:pt idx="54">
                  <c:v>1.2279999999999999E-2</c:v>
                </c:pt>
                <c:pt idx="55">
                  <c:v>1.5934E-2</c:v>
                </c:pt>
                <c:pt idx="56">
                  <c:v>3.8024000000000001E-3</c:v>
                </c:pt>
                <c:pt idx="57">
                  <c:v>5.0194999999999997E-3</c:v>
                </c:pt>
                <c:pt idx="58">
                  <c:v>6.5059999999999996E-3</c:v>
                </c:pt>
                <c:pt idx="59">
                  <c:v>7.1374000000000003E-3</c:v>
                </c:pt>
                <c:pt idx="60">
                  <c:v>1.2581E-2</c:v>
                </c:pt>
                <c:pt idx="61">
                  <c:v>1.4966999999999999E-3</c:v>
                </c:pt>
                <c:pt idx="62">
                  <c:v>2.5753E-3</c:v>
                </c:pt>
                <c:pt idx="63">
                  <c:v>2.0013000000000001E-3</c:v>
                </c:pt>
                <c:pt idx="64">
                  <c:v>3.6148E-3</c:v>
                </c:pt>
                <c:pt idx="65">
                  <c:v>1.0848999999999999E-2</c:v>
                </c:pt>
                <c:pt idx="66">
                  <c:v>4.5735999999999997E-3</c:v>
                </c:pt>
                <c:pt idx="67">
                  <c:v>2.1635000000000001E-3</c:v>
                </c:pt>
                <c:pt idx="68">
                  <c:v>7.5478000000000003E-3</c:v>
                </c:pt>
                <c:pt idx="69">
                  <c:v>8.1913999999999997E-3</c:v>
                </c:pt>
                <c:pt idx="70">
                  <c:v>1.4019E-2</c:v>
                </c:pt>
                <c:pt idx="71">
                  <c:v>1.5565000000000001E-2</c:v>
                </c:pt>
                <c:pt idx="72">
                  <c:v>1.2851E-2</c:v>
                </c:pt>
                <c:pt idx="73">
                  <c:v>3.2909000000000001E-2</c:v>
                </c:pt>
                <c:pt idx="74">
                  <c:v>9.8474999999999993E-2</c:v>
                </c:pt>
                <c:pt idx="75">
                  <c:v>0.13081000000000001</c:v>
                </c:pt>
                <c:pt idx="76">
                  <c:v>0.10920000000000001</c:v>
                </c:pt>
                <c:pt idx="77">
                  <c:v>4.2500999999999997E-2</c:v>
                </c:pt>
                <c:pt idx="78">
                  <c:v>4.5559000000000002E-2</c:v>
                </c:pt>
                <c:pt idx="79">
                  <c:v>6.1892999999999997E-2</c:v>
                </c:pt>
                <c:pt idx="80">
                  <c:v>3.7010000000000001E-2</c:v>
                </c:pt>
                <c:pt idx="81">
                  <c:v>3.5903999999999998E-2</c:v>
                </c:pt>
                <c:pt idx="82">
                  <c:v>4.2276000000000001E-2</c:v>
                </c:pt>
                <c:pt idx="83">
                  <c:v>3.7434000000000002E-2</c:v>
                </c:pt>
                <c:pt idx="84">
                  <c:v>1.3187000000000001E-2</c:v>
                </c:pt>
                <c:pt idx="85">
                  <c:v>4.4165999999999997E-3</c:v>
                </c:pt>
                <c:pt idx="86">
                  <c:v>5.0726E-2</c:v>
                </c:pt>
                <c:pt idx="87">
                  <c:v>1.1089E-2</c:v>
                </c:pt>
                <c:pt idx="88">
                  <c:v>1.5068E-2</c:v>
                </c:pt>
                <c:pt idx="89">
                  <c:v>1.1018999999999999E-2</c:v>
                </c:pt>
                <c:pt idx="90">
                  <c:v>8.7346000000000003E-3</c:v>
                </c:pt>
                <c:pt idx="91">
                  <c:v>1.6167999999999998E-2</c:v>
                </c:pt>
                <c:pt idx="92">
                  <c:v>2.4667999999999999E-2</c:v>
                </c:pt>
                <c:pt idx="93">
                  <c:v>7.9977999999999994E-3</c:v>
                </c:pt>
                <c:pt idx="94">
                  <c:v>1.9040999999999999E-2</c:v>
                </c:pt>
                <c:pt idx="95">
                  <c:v>3.1877000000000003E-2</c:v>
                </c:pt>
                <c:pt idx="96">
                  <c:v>7.4088000000000001E-2</c:v>
                </c:pt>
                <c:pt idx="97">
                  <c:v>4.8617E-2</c:v>
                </c:pt>
                <c:pt idx="98">
                  <c:v>2.2317E-2</c:v>
                </c:pt>
                <c:pt idx="99">
                  <c:v>3.4790000000000001E-2</c:v>
                </c:pt>
                <c:pt idx="100">
                  <c:v>0.16239000000000001</c:v>
                </c:pt>
                <c:pt idx="101">
                  <c:v>7.3695999999999998E-2</c:v>
                </c:pt>
                <c:pt idx="102">
                  <c:v>2.9141E-2</c:v>
                </c:pt>
                <c:pt idx="103">
                  <c:v>7.1832999999999994E-2</c:v>
                </c:pt>
                <c:pt idx="104">
                  <c:v>9.1356999999999994E-2</c:v>
                </c:pt>
                <c:pt idx="105">
                  <c:v>7.9210000000000003E-2</c:v>
                </c:pt>
                <c:pt idx="106">
                  <c:v>1.3148E-2</c:v>
                </c:pt>
                <c:pt idx="107">
                  <c:v>3.1320000000000001E-2</c:v>
                </c:pt>
                <c:pt idx="108">
                  <c:v>1.7000999999999999E-2</c:v>
                </c:pt>
                <c:pt idx="109">
                  <c:v>1.8489999999999999E-2</c:v>
                </c:pt>
                <c:pt idx="110">
                  <c:v>2.9513000000000001E-2</c:v>
                </c:pt>
                <c:pt idx="111">
                  <c:v>9.1777000000000004E-3</c:v>
                </c:pt>
                <c:pt idx="112">
                  <c:v>4.8336000000000004E-3</c:v>
                </c:pt>
                <c:pt idx="113">
                  <c:v>1.6989000000000001E-2</c:v>
                </c:pt>
                <c:pt idx="114">
                  <c:v>1.2520999999999999E-2</c:v>
                </c:pt>
                <c:pt idx="115">
                  <c:v>1.6295E-2</c:v>
                </c:pt>
                <c:pt idx="116">
                  <c:v>2.2623000000000001E-2</c:v>
                </c:pt>
                <c:pt idx="117">
                  <c:v>2.7352999999999999E-2</c:v>
                </c:pt>
                <c:pt idx="118">
                  <c:v>1.1979999999999999E-2</c:v>
                </c:pt>
                <c:pt idx="119">
                  <c:v>2.4195999999999999E-2</c:v>
                </c:pt>
                <c:pt idx="120">
                  <c:v>1.7832E-3</c:v>
                </c:pt>
                <c:pt idx="121">
                  <c:v>1.477E-2</c:v>
                </c:pt>
                <c:pt idx="122">
                  <c:v>1.2767000000000001E-2</c:v>
                </c:pt>
                <c:pt idx="123">
                  <c:v>3.5497000000000001E-2</c:v>
                </c:pt>
                <c:pt idx="124">
                  <c:v>1.0611000000000001E-2</c:v>
                </c:pt>
                <c:pt idx="125">
                  <c:v>3.5735999999999997E-2</c:v>
                </c:pt>
                <c:pt idx="126">
                  <c:v>1.3615E-2</c:v>
                </c:pt>
                <c:pt idx="127">
                  <c:v>7.5055E-3</c:v>
                </c:pt>
                <c:pt idx="128">
                  <c:v>1.5321E-2</c:v>
                </c:pt>
                <c:pt idx="129">
                  <c:v>2.4768999999999999E-2</c:v>
                </c:pt>
                <c:pt idx="130">
                  <c:v>7.6769999999999998E-3</c:v>
                </c:pt>
                <c:pt idx="131">
                  <c:v>8.1866000000000005E-3</c:v>
                </c:pt>
                <c:pt idx="132">
                  <c:v>3.1917000000000001E-2</c:v>
                </c:pt>
                <c:pt idx="133">
                  <c:v>1.8322000000000001E-2</c:v>
                </c:pt>
                <c:pt idx="134">
                  <c:v>1.7170000000000001E-2</c:v>
                </c:pt>
                <c:pt idx="135">
                  <c:v>2.1881000000000001E-2</c:v>
                </c:pt>
                <c:pt idx="136">
                  <c:v>3.3154000000000003E-2</c:v>
                </c:pt>
                <c:pt idx="137">
                  <c:v>1.2390999999999999E-2</c:v>
                </c:pt>
                <c:pt idx="138">
                  <c:v>9.0726000000000001E-3</c:v>
                </c:pt>
                <c:pt idx="139">
                  <c:v>2.4952999999999999E-2</c:v>
                </c:pt>
                <c:pt idx="140">
                  <c:v>2.7338000000000001E-2</c:v>
                </c:pt>
                <c:pt idx="141">
                  <c:v>2.5805999999999999E-2</c:v>
                </c:pt>
                <c:pt idx="142">
                  <c:v>1.6285000000000001E-2</c:v>
                </c:pt>
                <c:pt idx="143">
                  <c:v>1.6795000000000001E-2</c:v>
                </c:pt>
                <c:pt idx="144">
                  <c:v>1.1469E-2</c:v>
                </c:pt>
                <c:pt idx="145">
                  <c:v>3.0498999999999999E-3</c:v>
                </c:pt>
                <c:pt idx="146">
                  <c:v>1.7455999999999999E-2</c:v>
                </c:pt>
                <c:pt idx="147">
                  <c:v>1.1582E-2</c:v>
                </c:pt>
                <c:pt idx="148">
                  <c:v>1.5526999999999999E-2</c:v>
                </c:pt>
                <c:pt idx="149">
                  <c:v>1.7029E-3</c:v>
                </c:pt>
                <c:pt idx="150">
                  <c:v>1.2166E-2</c:v>
                </c:pt>
                <c:pt idx="151">
                  <c:v>4.9935999999999999E-3</c:v>
                </c:pt>
                <c:pt idx="152">
                  <c:v>9.8879999999999992E-3</c:v>
                </c:pt>
                <c:pt idx="153">
                  <c:v>6.7758999999999996E-3</c:v>
                </c:pt>
                <c:pt idx="154">
                  <c:v>3.4719E-3</c:v>
                </c:pt>
                <c:pt idx="155">
                  <c:v>8.8600999999999992E-3</c:v>
                </c:pt>
                <c:pt idx="156">
                  <c:v>1.6591999999999999E-2</c:v>
                </c:pt>
                <c:pt idx="157">
                  <c:v>7.5493000000000001E-3</c:v>
                </c:pt>
                <c:pt idx="158">
                  <c:v>1.017E-2</c:v>
                </c:pt>
                <c:pt idx="159">
                  <c:v>1.1748E-2</c:v>
                </c:pt>
                <c:pt idx="160">
                  <c:v>6.3165000000000001E-3</c:v>
                </c:pt>
                <c:pt idx="161">
                  <c:v>4.2823000000000002E-3</c:v>
                </c:pt>
                <c:pt idx="162">
                  <c:v>1.8231000000000001E-2</c:v>
                </c:pt>
                <c:pt idx="163">
                  <c:v>6.3556999999999997E-3</c:v>
                </c:pt>
                <c:pt idx="164">
                  <c:v>4.2618999999999999E-3</c:v>
                </c:pt>
                <c:pt idx="165">
                  <c:v>3.6267000000000001E-3</c:v>
                </c:pt>
                <c:pt idx="166">
                  <c:v>4.3999E-3</c:v>
                </c:pt>
                <c:pt idx="167">
                  <c:v>1.0958000000000001E-2</c:v>
                </c:pt>
                <c:pt idx="168">
                  <c:v>1.6140999999999999E-2</c:v>
                </c:pt>
                <c:pt idx="169">
                  <c:v>1.0368E-2</c:v>
                </c:pt>
                <c:pt idx="170">
                  <c:v>1.2631E-2</c:v>
                </c:pt>
                <c:pt idx="171">
                  <c:v>1.1294999999999999E-2</c:v>
                </c:pt>
                <c:pt idx="172">
                  <c:v>3.3251E-4</c:v>
                </c:pt>
                <c:pt idx="173">
                  <c:v>1.7493999999999999E-2</c:v>
                </c:pt>
                <c:pt idx="174">
                  <c:v>1.1958999999999999E-2</c:v>
                </c:pt>
                <c:pt idx="175">
                  <c:v>2.1139999999999999E-2</c:v>
                </c:pt>
                <c:pt idx="176">
                  <c:v>5.4608E-3</c:v>
                </c:pt>
                <c:pt idx="177">
                  <c:v>1.1254E-2</c:v>
                </c:pt>
                <c:pt idx="178">
                  <c:v>3.8882000000000001E-3</c:v>
                </c:pt>
                <c:pt idx="179">
                  <c:v>9.0063999999999997E-4</c:v>
                </c:pt>
                <c:pt idx="180">
                  <c:v>1.0891E-2</c:v>
                </c:pt>
                <c:pt idx="181">
                  <c:v>9.3384000000000002E-3</c:v>
                </c:pt>
                <c:pt idx="182">
                  <c:v>1.5970999999999999E-2</c:v>
                </c:pt>
                <c:pt idx="183">
                  <c:v>2.4469000000000001E-2</c:v>
                </c:pt>
                <c:pt idx="184">
                  <c:v>2.3852999999999999E-2</c:v>
                </c:pt>
                <c:pt idx="185">
                  <c:v>1.6820000000000002E-2</c:v>
                </c:pt>
                <c:pt idx="186">
                  <c:v>1.1439E-2</c:v>
                </c:pt>
                <c:pt idx="187">
                  <c:v>6.6105000000000001E-3</c:v>
                </c:pt>
                <c:pt idx="188">
                  <c:v>7.9415000000000006E-3</c:v>
                </c:pt>
                <c:pt idx="189">
                  <c:v>1.2682000000000001E-2</c:v>
                </c:pt>
                <c:pt idx="190">
                  <c:v>1.3906E-2</c:v>
                </c:pt>
                <c:pt idx="191">
                  <c:v>1.1055000000000001E-2</c:v>
                </c:pt>
                <c:pt idx="192">
                  <c:v>4.7000000000000002E-3</c:v>
                </c:pt>
                <c:pt idx="193">
                  <c:v>1.7877000000000001E-2</c:v>
                </c:pt>
                <c:pt idx="194">
                  <c:v>2.5696999999999998E-3</c:v>
                </c:pt>
                <c:pt idx="195">
                  <c:v>1.5270000000000001E-2</c:v>
                </c:pt>
                <c:pt idx="196">
                  <c:v>2.5041999999999998E-2</c:v>
                </c:pt>
                <c:pt idx="197">
                  <c:v>1.7035000000000002E-2</c:v>
                </c:pt>
                <c:pt idx="198">
                  <c:v>2.0906000000000001E-2</c:v>
                </c:pt>
                <c:pt idx="199">
                  <c:v>1.7502E-2</c:v>
                </c:pt>
                <c:pt idx="200">
                  <c:v>2.1031000000000001E-2</c:v>
                </c:pt>
                <c:pt idx="201">
                  <c:v>3.9402999999999999E-3</c:v>
                </c:pt>
                <c:pt idx="202">
                  <c:v>7.5223E-3</c:v>
                </c:pt>
                <c:pt idx="203">
                  <c:v>8.7939999999999997E-3</c:v>
                </c:pt>
                <c:pt idx="204">
                  <c:v>7.6534999999999997E-3</c:v>
                </c:pt>
                <c:pt idx="205">
                  <c:v>9.1330999999999999E-3</c:v>
                </c:pt>
                <c:pt idx="206">
                  <c:v>1.1527000000000001E-2</c:v>
                </c:pt>
                <c:pt idx="207">
                  <c:v>6.3350999999999998E-3</c:v>
                </c:pt>
                <c:pt idx="208">
                  <c:v>1.0917E-2</c:v>
                </c:pt>
                <c:pt idx="209">
                  <c:v>1.7206000000000001E-3</c:v>
                </c:pt>
                <c:pt idx="210">
                  <c:v>1.8675E-3</c:v>
                </c:pt>
                <c:pt idx="211">
                  <c:v>1.5324E-3</c:v>
                </c:pt>
                <c:pt idx="212">
                  <c:v>3.1151E-3</c:v>
                </c:pt>
                <c:pt idx="213">
                  <c:v>6.0409000000000001E-3</c:v>
                </c:pt>
                <c:pt idx="214">
                  <c:v>4.8151000000000001E-3</c:v>
                </c:pt>
                <c:pt idx="215">
                  <c:v>5.4314000000000003E-3</c:v>
                </c:pt>
                <c:pt idx="216">
                  <c:v>4.1021000000000002E-2</c:v>
                </c:pt>
                <c:pt idx="217">
                  <c:v>2.1912999999999998E-2</c:v>
                </c:pt>
                <c:pt idx="218">
                  <c:v>1.5464E-2</c:v>
                </c:pt>
                <c:pt idx="219">
                  <c:v>1.7135000000000001E-2</c:v>
                </c:pt>
                <c:pt idx="220">
                  <c:v>1.464E-2</c:v>
                </c:pt>
                <c:pt idx="221">
                  <c:v>9.8019000000000005E-3</c:v>
                </c:pt>
                <c:pt idx="222">
                  <c:v>2.0606000000000001E-3</c:v>
                </c:pt>
                <c:pt idx="223">
                  <c:v>1.5638E-3</c:v>
                </c:pt>
                <c:pt idx="224">
                  <c:v>5.8788E-3</c:v>
                </c:pt>
                <c:pt idx="225">
                  <c:v>4.1348000000000001E-3</c:v>
                </c:pt>
                <c:pt idx="226">
                  <c:v>2.7970999999999998E-3</c:v>
                </c:pt>
                <c:pt idx="227">
                  <c:v>2.8094999999999999E-3</c:v>
                </c:pt>
                <c:pt idx="228">
                  <c:v>2.3692000000000001E-3</c:v>
                </c:pt>
                <c:pt idx="229">
                  <c:v>1.0445999999999999E-3</c:v>
                </c:pt>
                <c:pt idx="230">
                  <c:v>3.8666E-3</c:v>
                </c:pt>
                <c:pt idx="231">
                  <c:v>5.4308999999999998E-3</c:v>
                </c:pt>
                <c:pt idx="232">
                  <c:v>4.6370999999999999E-3</c:v>
                </c:pt>
                <c:pt idx="233">
                  <c:v>4.9492E-3</c:v>
                </c:pt>
                <c:pt idx="234">
                  <c:v>2.0902999999999998E-3</c:v>
                </c:pt>
                <c:pt idx="235">
                  <c:v>2.4256E-3</c:v>
                </c:pt>
              </c:numCache>
            </c:numRef>
          </c:val>
          <c:smooth val="0"/>
          <c:extLst>
            <c:ext xmlns:c16="http://schemas.microsoft.com/office/drawing/2014/chart" uri="{C3380CC4-5D6E-409C-BE32-E72D297353CC}">
              <c16:uniqueId val="{00000000-399B-424A-BB82-C4EBE7E0C64B}"/>
            </c:ext>
          </c:extLst>
        </c:ser>
        <c:dLbls>
          <c:showLegendKey val="0"/>
          <c:showVal val="0"/>
          <c:showCatName val="0"/>
          <c:showSerName val="0"/>
          <c:showPercent val="0"/>
          <c:showBubbleSize val="0"/>
        </c:dLbls>
        <c:smooth val="0"/>
        <c:axId val="-2090195352"/>
        <c:axId val="-2090200968"/>
      </c:lineChart>
      <c:catAx>
        <c:axId val="-2090195352"/>
        <c:scaling>
          <c:orientation val="minMax"/>
        </c:scaling>
        <c:delete val="1"/>
        <c:axPos val="b"/>
        <c:majorTickMark val="out"/>
        <c:minorTickMark val="none"/>
        <c:tickLblPos val="nextTo"/>
        <c:crossAx val="-2090200968"/>
        <c:crosses val="autoZero"/>
        <c:auto val="1"/>
        <c:lblAlgn val="ctr"/>
        <c:lblOffset val="100"/>
        <c:noMultiLvlLbl val="0"/>
      </c:catAx>
      <c:valAx>
        <c:axId val="-2090200968"/>
        <c:scaling>
          <c:orientation val="minMax"/>
        </c:scaling>
        <c:delete val="1"/>
        <c:axPos val="l"/>
        <c:numFmt formatCode="General" sourceLinked="1"/>
        <c:majorTickMark val="out"/>
        <c:minorTickMark val="none"/>
        <c:tickLblPos val="nextTo"/>
        <c:crossAx val="-2090195352"/>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hdr" sz="quarter"/>
          </p:nvPr>
        </p:nvSpPr>
        <p:spPr bwMode="auto">
          <a:xfrm>
            <a:off x="0" y="0"/>
            <a:ext cx="3036888" cy="466725"/>
          </a:xfrm>
          <a:prstGeom prst="rect">
            <a:avLst/>
          </a:prstGeom>
          <a:noFill/>
          <a:ln w="9525">
            <a:noFill/>
            <a:miter lim="800000"/>
            <a:headEnd/>
            <a:tailEnd/>
          </a:ln>
          <a:effectLst/>
        </p:spPr>
        <p:txBody>
          <a:bodyPr vert="horz" wrap="square" lIns="92397" tIns="46199" rIns="92397" bIns="46199" numCol="1" anchor="t" anchorCtr="0" compatLnSpc="1">
            <a:prstTxWarp prst="textNoShape">
              <a:avLst/>
            </a:prstTxWarp>
          </a:bodyPr>
          <a:lstStyle>
            <a:lvl1pPr defTabSz="923925">
              <a:defRPr sz="1200"/>
            </a:lvl1pPr>
          </a:lstStyle>
          <a:p>
            <a:pPr>
              <a:defRPr/>
            </a:pPr>
            <a:endParaRPr lang="en-GB"/>
          </a:p>
        </p:txBody>
      </p:sp>
      <p:sp>
        <p:nvSpPr>
          <p:cNvPr id="26627" name="Rectangle 1027"/>
          <p:cNvSpPr>
            <a:spLocks noGrp="1" noChangeArrowheads="1"/>
          </p:cNvSpPr>
          <p:nvPr>
            <p:ph type="dt" sz="quarter" idx="1"/>
          </p:nvPr>
        </p:nvSpPr>
        <p:spPr bwMode="auto">
          <a:xfrm>
            <a:off x="3973513" y="0"/>
            <a:ext cx="3036887" cy="466725"/>
          </a:xfrm>
          <a:prstGeom prst="rect">
            <a:avLst/>
          </a:prstGeom>
          <a:noFill/>
          <a:ln w="9525">
            <a:noFill/>
            <a:miter lim="800000"/>
            <a:headEnd/>
            <a:tailEnd/>
          </a:ln>
          <a:effectLst/>
        </p:spPr>
        <p:txBody>
          <a:bodyPr vert="horz" wrap="square" lIns="92397" tIns="46199" rIns="92397" bIns="46199" numCol="1" anchor="t" anchorCtr="0" compatLnSpc="1">
            <a:prstTxWarp prst="textNoShape">
              <a:avLst/>
            </a:prstTxWarp>
          </a:bodyPr>
          <a:lstStyle>
            <a:lvl1pPr algn="r" defTabSz="923925">
              <a:defRPr sz="1200"/>
            </a:lvl1pPr>
          </a:lstStyle>
          <a:p>
            <a:pPr>
              <a:defRPr/>
            </a:pPr>
            <a:endParaRPr lang="en-GB"/>
          </a:p>
        </p:txBody>
      </p:sp>
      <p:sp>
        <p:nvSpPr>
          <p:cNvPr id="26628" name="Rectangle 1028"/>
          <p:cNvSpPr>
            <a:spLocks noGrp="1" noChangeArrowheads="1"/>
          </p:cNvSpPr>
          <p:nvPr>
            <p:ph type="ftr" sz="quarter" idx="2"/>
          </p:nvPr>
        </p:nvSpPr>
        <p:spPr bwMode="auto">
          <a:xfrm>
            <a:off x="0" y="8829675"/>
            <a:ext cx="3036888" cy="466725"/>
          </a:xfrm>
          <a:prstGeom prst="rect">
            <a:avLst/>
          </a:prstGeom>
          <a:noFill/>
          <a:ln w="9525">
            <a:noFill/>
            <a:miter lim="800000"/>
            <a:headEnd/>
            <a:tailEnd/>
          </a:ln>
          <a:effectLst/>
        </p:spPr>
        <p:txBody>
          <a:bodyPr vert="horz" wrap="square" lIns="92397" tIns="46199" rIns="92397" bIns="46199" numCol="1" anchor="b" anchorCtr="0" compatLnSpc="1">
            <a:prstTxWarp prst="textNoShape">
              <a:avLst/>
            </a:prstTxWarp>
          </a:bodyPr>
          <a:lstStyle>
            <a:lvl1pPr defTabSz="923925">
              <a:defRPr sz="1200"/>
            </a:lvl1pPr>
          </a:lstStyle>
          <a:p>
            <a:pPr>
              <a:defRPr/>
            </a:pPr>
            <a:endParaRPr lang="en-GB"/>
          </a:p>
        </p:txBody>
      </p:sp>
      <p:sp>
        <p:nvSpPr>
          <p:cNvPr id="26629" name="Rectangle 1029"/>
          <p:cNvSpPr>
            <a:spLocks noGrp="1" noChangeArrowheads="1"/>
          </p:cNvSpPr>
          <p:nvPr>
            <p:ph type="sldNum" sz="quarter" idx="3"/>
          </p:nvPr>
        </p:nvSpPr>
        <p:spPr bwMode="auto">
          <a:xfrm>
            <a:off x="3973513" y="8829675"/>
            <a:ext cx="3036887" cy="466725"/>
          </a:xfrm>
          <a:prstGeom prst="rect">
            <a:avLst/>
          </a:prstGeom>
          <a:noFill/>
          <a:ln w="9525">
            <a:noFill/>
            <a:miter lim="800000"/>
            <a:headEnd/>
            <a:tailEnd/>
          </a:ln>
          <a:effectLst/>
        </p:spPr>
        <p:txBody>
          <a:bodyPr vert="horz" wrap="square" lIns="92397" tIns="46199" rIns="92397" bIns="46199" numCol="1" anchor="b" anchorCtr="0" compatLnSpc="1">
            <a:prstTxWarp prst="textNoShape">
              <a:avLst/>
            </a:prstTxWarp>
          </a:bodyPr>
          <a:lstStyle>
            <a:lvl1pPr algn="r" defTabSz="923925">
              <a:defRPr sz="1200"/>
            </a:lvl1pPr>
          </a:lstStyle>
          <a:p>
            <a:pPr>
              <a:defRPr/>
            </a:pPr>
            <a:fld id="{5ED3AE58-DC53-45C9-908B-77C4D55C8C28}" type="slidenum">
              <a:rPr lang="en-GB"/>
              <a:pPr>
                <a:defRPr/>
              </a:pPr>
              <a:t>‹#›</a:t>
            </a:fld>
            <a:endParaRPr lang="en-GB" dirty="0"/>
          </a:p>
        </p:txBody>
      </p:sp>
    </p:spTree>
    <p:extLst>
      <p:ext uri="{BB962C8B-B14F-4D97-AF65-F5344CB8AC3E}">
        <p14:creationId xmlns:p14="http://schemas.microsoft.com/office/powerpoint/2010/main" val="3900637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4610" name="Rectangle 2050"/>
          <p:cNvSpPr>
            <a:spLocks noGrp="1" noChangeArrowheads="1"/>
          </p:cNvSpPr>
          <p:nvPr>
            <p:ph type="hdr" sz="quarter"/>
          </p:nvPr>
        </p:nvSpPr>
        <p:spPr bwMode="auto">
          <a:xfrm>
            <a:off x="0" y="0"/>
            <a:ext cx="3014663" cy="452438"/>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defTabSz="911225">
              <a:defRPr sz="1200"/>
            </a:lvl1pPr>
          </a:lstStyle>
          <a:p>
            <a:pPr>
              <a:defRPr/>
            </a:pPr>
            <a:endParaRPr lang="en-US"/>
          </a:p>
        </p:txBody>
      </p:sp>
      <p:sp>
        <p:nvSpPr>
          <p:cNvPr id="324611" name="Rectangle 2051"/>
          <p:cNvSpPr>
            <a:spLocks noGrp="1" noChangeArrowheads="1"/>
          </p:cNvSpPr>
          <p:nvPr>
            <p:ph type="dt" idx="1"/>
          </p:nvPr>
        </p:nvSpPr>
        <p:spPr bwMode="auto">
          <a:xfrm>
            <a:off x="3944938" y="0"/>
            <a:ext cx="3090862" cy="452438"/>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11225">
              <a:defRPr sz="1200"/>
            </a:lvl1pPr>
          </a:lstStyle>
          <a:p>
            <a:pPr>
              <a:defRPr/>
            </a:pPr>
            <a:endParaRPr lang="en-US"/>
          </a:p>
        </p:txBody>
      </p:sp>
      <p:sp>
        <p:nvSpPr>
          <p:cNvPr id="60420" name="Rectangle 2052"/>
          <p:cNvSpPr>
            <a:spLocks noGrp="1" noRot="1" noChangeAspect="1" noChangeArrowheads="1" noTextEdit="1"/>
          </p:cNvSpPr>
          <p:nvPr>
            <p:ph type="sldImg" idx="2"/>
          </p:nvPr>
        </p:nvSpPr>
        <p:spPr bwMode="auto">
          <a:xfrm>
            <a:off x="1157288" y="676275"/>
            <a:ext cx="4719637" cy="3540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3" name="Rectangle 2053"/>
          <p:cNvSpPr>
            <a:spLocks noGrp="1" noChangeArrowheads="1"/>
          </p:cNvSpPr>
          <p:nvPr>
            <p:ph type="body" sz="quarter" idx="3"/>
          </p:nvPr>
        </p:nvSpPr>
        <p:spPr bwMode="auto">
          <a:xfrm>
            <a:off x="927100" y="4440238"/>
            <a:ext cx="5181600" cy="4141787"/>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4614" name="Rectangle 2054"/>
          <p:cNvSpPr>
            <a:spLocks noGrp="1" noChangeArrowheads="1"/>
          </p:cNvSpPr>
          <p:nvPr>
            <p:ph type="ftr" sz="quarter" idx="4"/>
          </p:nvPr>
        </p:nvSpPr>
        <p:spPr bwMode="auto">
          <a:xfrm>
            <a:off x="0" y="8805863"/>
            <a:ext cx="3014663" cy="454025"/>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defTabSz="911225">
              <a:defRPr sz="1200"/>
            </a:lvl1pPr>
          </a:lstStyle>
          <a:p>
            <a:pPr>
              <a:defRPr/>
            </a:pPr>
            <a:endParaRPr lang="en-US"/>
          </a:p>
        </p:txBody>
      </p:sp>
      <p:sp>
        <p:nvSpPr>
          <p:cNvPr id="324615" name="Rectangle 2055"/>
          <p:cNvSpPr>
            <a:spLocks noGrp="1" noChangeArrowheads="1"/>
          </p:cNvSpPr>
          <p:nvPr>
            <p:ph type="sldNum" sz="quarter" idx="5"/>
          </p:nvPr>
        </p:nvSpPr>
        <p:spPr bwMode="auto">
          <a:xfrm>
            <a:off x="3944938" y="8805863"/>
            <a:ext cx="3090862" cy="454025"/>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11225">
              <a:defRPr sz="1200"/>
            </a:lvl1pPr>
          </a:lstStyle>
          <a:p>
            <a:pPr>
              <a:defRPr/>
            </a:pPr>
            <a:fld id="{805469DC-7449-42A7-B226-7E00C0302231}" type="slidenum">
              <a:rPr lang="en-US"/>
              <a:pPr>
                <a:defRPr/>
              </a:pPr>
              <a:t>‹#›</a:t>
            </a:fld>
            <a:endParaRPr lang="en-US" dirty="0"/>
          </a:p>
        </p:txBody>
      </p:sp>
    </p:spTree>
    <p:extLst>
      <p:ext uri="{BB962C8B-B14F-4D97-AF65-F5344CB8AC3E}">
        <p14:creationId xmlns:p14="http://schemas.microsoft.com/office/powerpoint/2010/main" val="6054662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dirty="0"/>
              <a:t>Hello everyone, I am Amitangshu Pal. </a:t>
            </a:r>
          </a:p>
          <a:p>
            <a:pPr>
              <a:spcBef>
                <a:spcPct val="0"/>
              </a:spcBef>
            </a:pPr>
            <a:endParaRPr lang="en-US" dirty="0"/>
          </a:p>
          <a:p>
            <a:pPr>
              <a:spcBef>
                <a:spcPct val="0"/>
              </a:spcBef>
            </a:pPr>
            <a:r>
              <a:rPr lang="en-US" dirty="0"/>
              <a:t>So this is a joint work with my supervisor Dr. Krishna Kant from Temple University.</a:t>
            </a:r>
          </a:p>
          <a:p>
            <a:pPr>
              <a:spcBef>
                <a:spcPct val="0"/>
              </a:spcBef>
            </a:pPr>
            <a:endParaRPr lang="en-US" dirty="0"/>
          </a:p>
          <a:p>
            <a:pPr>
              <a:spcBef>
                <a:spcPct val="0"/>
              </a:spcBef>
            </a:pPr>
            <a:r>
              <a:rPr lang="en-US" dirty="0"/>
              <a:t>Now in this work, we have developed a proof-of-elapsed time consensus mechanism with for BC networks, named DC-</a:t>
            </a:r>
            <a:r>
              <a:rPr lang="en-US" dirty="0" err="1"/>
              <a:t>PoET</a:t>
            </a:r>
            <a:r>
              <a:rPr lang="en-US" dirty="0"/>
              <a:t>. And interestingly, the DC-</a:t>
            </a:r>
            <a:r>
              <a:rPr lang="en-US" dirty="0" err="1"/>
              <a:t>PoET</a:t>
            </a:r>
            <a:r>
              <a:rPr lang="en-US" dirty="0"/>
              <a:t> is influenced by the distributed coordination protocol in wireless networks, which I am going to present in this talk.</a:t>
            </a:r>
          </a:p>
          <a:p>
            <a:pPr>
              <a:spcBef>
                <a:spcPct val="0"/>
              </a:spcBef>
            </a:pPr>
            <a:endParaRPr lang="en-US" dirty="0"/>
          </a:p>
          <a:p>
            <a:pPr>
              <a:spcBef>
                <a:spcPct val="0"/>
              </a:spcBef>
            </a:pPr>
            <a:endParaRPr lang="en-US" dirty="0"/>
          </a:p>
          <a:p>
            <a:pPr>
              <a:spcBef>
                <a:spcPct val="0"/>
              </a:spcBef>
            </a:pPr>
            <a:r>
              <a:rPr lang="en-US" dirty="0"/>
              <a:t>So I work in the networking area, mainly in the wireless domain.</a:t>
            </a:r>
          </a:p>
          <a:p>
            <a:pPr>
              <a:spcBef>
                <a:spcPct val="0"/>
              </a:spcBef>
            </a:pPr>
            <a:endParaRPr lang="en-US" dirty="0"/>
          </a:p>
          <a:p>
            <a:pPr>
              <a:spcBef>
                <a:spcPct val="0"/>
              </a:spcBef>
            </a:pPr>
            <a:r>
              <a:rPr lang="en-US" dirty="0"/>
              <a:t>Now interestingly as I came from a wireless background, I have looked at the consensus problem in BC networks from the wireless angle, and finally come up with a consensus mechanism that is mainly influenced by the distributed coordination protocol in wireless networks,</a:t>
            </a:r>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26/09/2024 15:27</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dirty="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dirty="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dirty="0">
                <a:solidFill>
                  <a:srgbClr val="000000"/>
                </a:solidFill>
                <a:cs typeface="Arial" pitchFamily="34" charset="0"/>
              </a:rPr>
            </a:br>
            <a:r>
              <a:rPr lang="en-GB" sz="500" dirty="0">
                <a:solidFill>
                  <a:srgbClr val="000000"/>
                </a:solidFill>
                <a:cs typeface="Arial" pitchFamily="34" charset="0"/>
              </a:rPr>
              <a:t>MICROSOFT MAKES NO WARRANTIES, EXPRESS, IMPLIED OR STATUTORY, AS TO THE INFORMATION IN THIS PRESENTATION.</a:t>
            </a:r>
          </a:p>
          <a:p>
            <a:endParaRPr lang="en-GB" sz="500" dirty="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1</a:t>
            </a:fld>
            <a:endParaRPr lang="en-GB" sz="120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localize a person in WiTrack, we add a second receive antenna and compute the distance d’. Now we will have another ellipse, and we know that the person is at one of the two intersections of these 2 ellipses.</a:t>
            </a:r>
          </a:p>
          <a:p>
            <a:r>
              <a:rPr lang="en-US" baseline="0" dirty="0"/>
              <a:t>Because WiTrack uses directional antennas, we know that the person is at the intersection point in front of the antennas. So, using one transmit antenna and two receive antennas, we can localize a person into a plane.</a:t>
            </a:r>
          </a:p>
          <a:p>
            <a:endParaRPr lang="en-US" baseline="0" dirty="0"/>
          </a:p>
          <a:p>
            <a:r>
              <a:rPr lang="en-US" baseline="0" dirty="0"/>
              <a:t>It is straightforward to extend this to 3D motion tracking. We just add a third antenna, and now instead of ellipses, we have ellipsoids. So, we take the intersection of these ellipsoids to localize in 3D.</a:t>
            </a:r>
          </a:p>
        </p:txBody>
      </p:sp>
      <p:sp>
        <p:nvSpPr>
          <p:cNvPr id="4" name="Slide Number Placeholder 3"/>
          <p:cNvSpPr>
            <a:spLocks noGrp="1"/>
          </p:cNvSpPr>
          <p:nvPr>
            <p:ph type="sldNum" sz="quarter" idx="10"/>
          </p:nvPr>
        </p:nvSpPr>
        <p:spPr/>
        <p:txBody>
          <a:bodyPr/>
          <a:lstStyle/>
          <a:p>
            <a:fld id="{739463AD-C0E5-9A4B-89A6-FFF9FDCB7A5C}" type="slidenum">
              <a:rPr lang="en-US" smtClean="0"/>
              <a:t>10</a:t>
            </a:fld>
            <a:endParaRPr lang="en-US"/>
          </a:p>
        </p:txBody>
      </p:sp>
    </p:spTree>
    <p:extLst>
      <p:ext uri="{BB962C8B-B14F-4D97-AF65-F5344CB8AC3E}">
        <p14:creationId xmlns:p14="http://schemas.microsoft.com/office/powerpoint/2010/main" val="2321085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run 100 experiments, and collect about half a million location estimates in total.</a:t>
            </a:r>
          </a:p>
          <a:p>
            <a:endParaRPr lang="en-US" baseline="0" dirty="0"/>
          </a:p>
          <a:p>
            <a:r>
              <a:rPr lang="en-US" dirty="0"/>
              <a:t>On the x axis, we plot the location</a:t>
            </a:r>
            <a:r>
              <a:rPr lang="en-US" baseline="0" dirty="0"/>
              <a:t> error, and on the y-axis, we plot the CDF over the experiments. Here are the results, as you can see, the median localization error is 10cm on the x-axis, 13cm on the y, and 21 on the z. </a:t>
            </a:r>
          </a:p>
          <a:p>
            <a:endParaRPr lang="en-US" baseline="0" dirty="0"/>
          </a:p>
          <a:p>
            <a:r>
              <a:rPr lang="en-US" baseline="0" dirty="0"/>
              <a:t>The thing to notice is that WiTrack achieves cm-scale accuracy purely using radio reflections, and without requiring the user to carry a wireless device.</a:t>
            </a:r>
          </a:p>
        </p:txBody>
      </p:sp>
      <p:sp>
        <p:nvSpPr>
          <p:cNvPr id="4" name="Slide Number Placeholder 3"/>
          <p:cNvSpPr>
            <a:spLocks noGrp="1"/>
          </p:cNvSpPr>
          <p:nvPr>
            <p:ph type="sldNum" sz="quarter" idx="10"/>
          </p:nvPr>
        </p:nvSpPr>
        <p:spPr/>
        <p:txBody>
          <a:bodyPr/>
          <a:lstStyle/>
          <a:p>
            <a:fld id="{739463AD-C0E5-9A4B-89A6-FFF9FDCB7A5C}" type="slidenum">
              <a:rPr lang="en-US" smtClean="0"/>
              <a:t>11</a:t>
            </a:fld>
            <a:endParaRPr lang="en-US"/>
          </a:p>
        </p:txBody>
      </p:sp>
    </p:spTree>
    <p:extLst>
      <p:ext uri="{BB962C8B-B14F-4D97-AF65-F5344CB8AC3E}">
        <p14:creationId xmlns:p14="http://schemas.microsoft.com/office/powerpoint/2010/main" val="366571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dealing with the multi-path effect when you have a single moving user is relatively easy. But, when the user is static or when you have multiple users, dealing with multipath becomes extremely problematic. Let me show this to you visually.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For example, when you have a single user, he will reflect the signal back. Now, if we have a table in the environment, we will see two types of multipath. The first is direct reflection from the table itself. The second type of multipath is when the signal reflects on the user then on the table or on the table then on the user.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Eliminating both types of multipath when you have a single moving user is easy.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You can eliminate direct reflections using the fact that the table is static while the user is moving. So, by subtracting consecutive measurements, the table’s reflection will disappear but the user’s reflections would survive.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However, if the user is static, then you will also remove his reflection. So this technique requires the user to move to localize him.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Dealing with the second type of m-path, the indirect one, is also easy when you have a single person. Because all you have to do is to notice that any indirect m-path is going to take a longer path than the direct reflection coming off the user directly to the device. So, all you have to do, if there is only 1 user, is to pick the location of the first reflection, which will be the location of the user’s body.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On</a:t>
            </a:r>
            <a:r>
              <a:rPr lang="en-US" baseline="0" dirty="0"/>
              <a:t> the other hand, when you have multiple users, You can’t anymore pick the closest reflection because maybe the second user is at a distance further than the indirect reflection of the first user. So, you cannot use the same mechanism anymore to eliminate indirect reflections.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8E56CE9-086F-7D49-A255-39BABC03E0F4}" type="slidenum">
              <a:rPr lang="en-US" smtClean="0"/>
              <a:t>12</a:t>
            </a:fld>
            <a:endParaRPr lang="en-US"/>
          </a:p>
        </p:txBody>
      </p:sp>
    </p:spTree>
    <p:extLst>
      <p:ext uri="{BB962C8B-B14F-4D97-AF65-F5344CB8AC3E}">
        <p14:creationId xmlns:p14="http://schemas.microsoft.com/office/powerpoint/2010/main" val="369174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this means that we will need new mechanisms for eliminating multi-path. Let me first tell you how we can deal with indirect reflections and localize multiple users, and later in the talk, I will go back to telling you how we can localize static users.</a:t>
            </a:r>
          </a:p>
        </p:txBody>
      </p:sp>
      <p:sp>
        <p:nvSpPr>
          <p:cNvPr id="4" name="Slide Number Placeholder 3"/>
          <p:cNvSpPr>
            <a:spLocks noGrp="1"/>
          </p:cNvSpPr>
          <p:nvPr>
            <p:ph type="sldNum" sz="quarter" idx="10"/>
          </p:nvPr>
        </p:nvSpPr>
        <p:spPr/>
        <p:txBody>
          <a:bodyPr/>
          <a:lstStyle/>
          <a:p>
            <a:fld id="{E8E56CE9-086F-7D49-A255-39BABC03E0F4}" type="slidenum">
              <a:rPr lang="en-US" smtClean="0"/>
              <a:t>13</a:t>
            </a:fld>
            <a:endParaRPr lang="en-US"/>
          </a:p>
        </p:txBody>
      </p:sp>
    </p:spTree>
    <p:extLst>
      <p:ext uri="{BB962C8B-B14F-4D97-AF65-F5344CB8AC3E}">
        <p14:creationId xmlns:p14="http://schemas.microsoft.com/office/powerpoint/2010/main" val="2035533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an experiment, where we have two people</a:t>
            </a:r>
            <a:r>
              <a:rPr lang="en-US" baseline="0" dirty="0"/>
              <a:t> walking in the environment, [animate] similar to the setup I have on the left. </a:t>
            </a:r>
            <a:r>
              <a:rPr lang="en-US" b="1" baseline="0" dirty="0"/>
              <a:t>The experiment is run in a fully-furnished room with tables, chairs, and computers.</a:t>
            </a:r>
          </a:p>
          <a:p>
            <a:endParaRPr lang="en-US" baseline="0" dirty="0"/>
          </a:p>
          <a:p>
            <a:r>
              <a:rPr lang="en-US" baseline="0" dirty="0"/>
              <a:t>Now, let me show you the output that we get from a single vantage point. Here we see a </a:t>
            </a:r>
            <a:r>
              <a:rPr lang="en-US" baseline="0" dirty="0" err="1"/>
              <a:t>heatmap</a:t>
            </a:r>
            <a:r>
              <a:rPr lang="en-US" baseline="0" dirty="0"/>
              <a:t> indicating the probability distribution of where we think the people is. </a:t>
            </a:r>
            <a:r>
              <a:rPr lang="en-US" b="1" baseline="0" dirty="0"/>
              <a:t>The red shows highest probability, while the blue shows the lowest probability. </a:t>
            </a:r>
            <a:r>
              <a:rPr lang="en-US" baseline="0" dirty="0"/>
              <a:t>And these ellipses correspond to the round-trip distances that I described to you earlier. Here, we see multiple ellipses even though there are only 2 users in the environment because of indirect reflections.</a:t>
            </a:r>
          </a:p>
          <a:p>
            <a:endParaRPr lang="en-US" baseline="0" dirty="0"/>
          </a:p>
        </p:txBody>
      </p:sp>
      <p:sp>
        <p:nvSpPr>
          <p:cNvPr id="4" name="Slide Number Placeholder 3"/>
          <p:cNvSpPr>
            <a:spLocks noGrp="1"/>
          </p:cNvSpPr>
          <p:nvPr>
            <p:ph type="sldNum" sz="quarter" idx="10"/>
          </p:nvPr>
        </p:nvSpPr>
        <p:spPr/>
        <p:txBody>
          <a:bodyPr/>
          <a:lstStyle/>
          <a:p>
            <a:fld id="{E8E56CE9-086F-7D49-A255-39BABC03E0F4}" type="slidenum">
              <a:rPr lang="en-US" smtClean="0"/>
              <a:t>14</a:t>
            </a:fld>
            <a:endParaRPr lang="en-US"/>
          </a:p>
        </p:txBody>
      </p:sp>
    </p:spTree>
    <p:extLst>
      <p:ext uri="{BB962C8B-B14F-4D97-AF65-F5344CB8AC3E}">
        <p14:creationId xmlns:p14="http://schemas.microsoft.com/office/powerpoint/2010/main" val="1597919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output when</a:t>
            </a:r>
            <a:r>
              <a:rPr lang="en-US" baseline="0" dirty="0"/>
              <a:t> we combine two vantage points.</a:t>
            </a:r>
            <a:endParaRPr lang="en-US" dirty="0"/>
          </a:p>
        </p:txBody>
      </p:sp>
      <p:sp>
        <p:nvSpPr>
          <p:cNvPr id="4" name="Slide Number Placeholder 3"/>
          <p:cNvSpPr>
            <a:spLocks noGrp="1"/>
          </p:cNvSpPr>
          <p:nvPr>
            <p:ph type="sldNum" sz="quarter" idx="10"/>
          </p:nvPr>
        </p:nvSpPr>
        <p:spPr/>
        <p:txBody>
          <a:bodyPr/>
          <a:lstStyle/>
          <a:p>
            <a:fld id="{E8E56CE9-086F-7D49-A255-39BABC03E0F4}" type="slidenum">
              <a:rPr lang="en-US" smtClean="0"/>
              <a:t>15</a:t>
            </a:fld>
            <a:endParaRPr lang="en-US"/>
          </a:p>
        </p:txBody>
      </p:sp>
    </p:spTree>
    <p:extLst>
      <p:ext uri="{BB962C8B-B14F-4D97-AF65-F5344CB8AC3E}">
        <p14:creationId xmlns:p14="http://schemas.microsoft.com/office/powerpoint/2010/main" val="2210411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output after we add 16 different vantage points. Now,</a:t>
            </a:r>
            <a:r>
              <a:rPr lang="en-US" baseline="0" dirty="0"/>
              <a:t> it’s very c</a:t>
            </a:r>
            <a:r>
              <a:rPr lang="en-US" dirty="0"/>
              <a:t>lear where the two users are. In</a:t>
            </a:r>
            <a:r>
              <a:rPr lang="en-US" baseline="0" dirty="0"/>
              <a:t> fact, the</a:t>
            </a:r>
            <a:r>
              <a:rPr lang="en-US" dirty="0"/>
              <a:t> more accurate you want your localization, the larger the number of vantage points</a:t>
            </a:r>
            <a:r>
              <a:rPr lang="en-US" baseline="0" dirty="0"/>
              <a:t> you need.</a:t>
            </a:r>
          </a:p>
          <a:p>
            <a:endParaRPr lang="en-US" baseline="0" dirty="0"/>
          </a:p>
          <a:p>
            <a:r>
              <a:rPr lang="en-US" baseline="0" dirty="0"/>
              <a:t>So, all of this is great. We are now able to localize two users. So are we done? </a:t>
            </a:r>
          </a:p>
        </p:txBody>
      </p:sp>
      <p:sp>
        <p:nvSpPr>
          <p:cNvPr id="4" name="Slide Number Placeholder 3"/>
          <p:cNvSpPr>
            <a:spLocks noGrp="1"/>
          </p:cNvSpPr>
          <p:nvPr>
            <p:ph type="sldNum" sz="quarter" idx="10"/>
          </p:nvPr>
        </p:nvSpPr>
        <p:spPr/>
        <p:txBody>
          <a:bodyPr/>
          <a:lstStyle/>
          <a:p>
            <a:fld id="{E8E56CE9-086F-7D49-A255-39BABC03E0F4}" type="slidenum">
              <a:rPr lang="en-US" smtClean="0"/>
              <a:t>16</a:t>
            </a:fld>
            <a:endParaRPr lang="en-US"/>
          </a:p>
        </p:txBody>
      </p:sp>
    </p:spTree>
    <p:extLst>
      <p:ext uri="{BB962C8B-B14F-4D97-AF65-F5344CB8AC3E}">
        <p14:creationId xmlns:p14="http://schemas.microsoft.com/office/powerpoint/2010/main" val="2713499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26/09/2024 15:27</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dirty="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dirty="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dirty="0">
                <a:solidFill>
                  <a:srgbClr val="000000"/>
                </a:solidFill>
                <a:cs typeface="Arial" pitchFamily="34" charset="0"/>
              </a:rPr>
            </a:br>
            <a:r>
              <a:rPr lang="en-GB" sz="500" dirty="0">
                <a:solidFill>
                  <a:srgbClr val="000000"/>
                </a:solidFill>
                <a:cs typeface="Arial" pitchFamily="34" charset="0"/>
              </a:rPr>
              <a:t>MICROSOFT MAKES NO WARRANTIES, EXPRESS, IMPLIED OR STATUTORY, AS TO THE INFORMATION IN THIS PRESENTATION.</a:t>
            </a:r>
          </a:p>
          <a:p>
            <a:endParaRPr lang="en-GB" sz="500" dirty="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22</a:t>
            </a:fld>
            <a:endParaRPr lang="en-GB" sz="1200">
              <a:cs typeface="Arial" pitchFamily="34" charset="0"/>
            </a:endParaRPr>
          </a:p>
        </p:txBody>
      </p:sp>
    </p:spTree>
    <p:extLst>
      <p:ext uri="{BB962C8B-B14F-4D97-AF65-F5344CB8AC3E}">
        <p14:creationId xmlns:p14="http://schemas.microsoft.com/office/powerpoint/2010/main" val="67145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obtain such precision that we will be able to even distinguish between Pepsi and Coke using the same approach. </a:t>
            </a:r>
          </a:p>
        </p:txBody>
      </p:sp>
      <p:sp>
        <p:nvSpPr>
          <p:cNvPr id="4" name="Slide Number Placeholder 3"/>
          <p:cNvSpPr>
            <a:spLocks noGrp="1"/>
          </p:cNvSpPr>
          <p:nvPr>
            <p:ph type="sldNum" sz="quarter" idx="10"/>
          </p:nvPr>
        </p:nvSpPr>
        <p:spPr/>
        <p:txBody>
          <a:bodyPr/>
          <a:lstStyle/>
          <a:p>
            <a:fld id="{3D429074-B34A-41F6-9B52-91EC78F684C9}" type="slidenum">
              <a:rPr lang="en-US" smtClean="0"/>
              <a:t>23</a:t>
            </a:fld>
            <a:endParaRPr lang="en-US" dirty="0"/>
          </a:p>
        </p:txBody>
      </p:sp>
    </p:spTree>
    <p:extLst>
      <p:ext uri="{BB962C8B-B14F-4D97-AF65-F5344CB8AC3E}">
        <p14:creationId xmlns:p14="http://schemas.microsoft.com/office/powerpoint/2010/main" val="1064873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 is another interpretation of refractive index which is about the velocity of the signals. If you shine a signal perpendicular to the liquid surface, the signal will not bend but the signal will still slow down. Refractive index is also defined as the ratio of the velocities inside and outside the liquid. That is the opportunity we have. In other words, if we can somehow measure the slowdown of the signal after passing through the liquid, then we know what the refractive index is.</a:t>
            </a:r>
          </a:p>
        </p:txBody>
      </p:sp>
      <p:sp>
        <p:nvSpPr>
          <p:cNvPr id="4" name="Slide Number Placeholder 3"/>
          <p:cNvSpPr>
            <a:spLocks noGrp="1"/>
          </p:cNvSpPr>
          <p:nvPr>
            <p:ph type="sldNum" sz="quarter" idx="10"/>
          </p:nvPr>
        </p:nvSpPr>
        <p:spPr/>
        <p:txBody>
          <a:bodyPr/>
          <a:lstStyle/>
          <a:p>
            <a:fld id="{3D429074-B34A-41F6-9B52-91EC78F684C9}" type="slidenum">
              <a:rPr lang="en-US" smtClean="0"/>
              <a:t>24</a:t>
            </a:fld>
            <a:endParaRPr lang="en-US" dirty="0"/>
          </a:p>
        </p:txBody>
      </p:sp>
    </p:spTree>
    <p:extLst>
      <p:ext uri="{BB962C8B-B14F-4D97-AF65-F5344CB8AC3E}">
        <p14:creationId xmlns:p14="http://schemas.microsoft.com/office/powerpoint/2010/main" val="358047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26/09/2024 15:27</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dirty="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dirty="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dirty="0">
                <a:solidFill>
                  <a:srgbClr val="000000"/>
                </a:solidFill>
                <a:cs typeface="Arial" pitchFamily="34" charset="0"/>
              </a:rPr>
            </a:br>
            <a:r>
              <a:rPr lang="en-GB" sz="500" dirty="0">
                <a:solidFill>
                  <a:srgbClr val="000000"/>
                </a:solidFill>
                <a:cs typeface="Arial" pitchFamily="34" charset="0"/>
              </a:rPr>
              <a:t>MICROSOFT MAKES NO WARRANTIES, EXPRESS, IMPLIED OR STATUTORY, AS TO THE INFORMATION IN THIS PRESENTATION.</a:t>
            </a:r>
          </a:p>
          <a:p>
            <a:endParaRPr lang="en-GB" sz="500" dirty="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2</a:t>
            </a:fld>
            <a:endParaRPr lang="en-GB" sz="1200">
              <a:cs typeface="Arial" pitchFamily="34" charset="0"/>
            </a:endParaRPr>
          </a:p>
        </p:txBody>
      </p:sp>
    </p:spTree>
    <p:extLst>
      <p:ext uri="{BB962C8B-B14F-4D97-AF65-F5344CB8AC3E}">
        <p14:creationId xmlns:p14="http://schemas.microsoft.com/office/powerpoint/2010/main" val="1091332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insert a liquid column of a known width between the two devices, and again measure the </a:t>
            </a:r>
            <a:r>
              <a:rPr lang="en-US" dirty="0" err="1"/>
              <a:t>ToF</a:t>
            </a:r>
            <a:r>
              <a:rPr lang="en-US" dirty="0"/>
              <a:t>. This </a:t>
            </a:r>
            <a:r>
              <a:rPr lang="en-US" dirty="0" err="1"/>
              <a:t>ToF</a:t>
            </a:r>
            <a:r>
              <a:rPr lang="en-US" dirty="0"/>
              <a:t> will be larger, right? Why? Because the liquid will slow down the signal. </a:t>
            </a:r>
          </a:p>
        </p:txBody>
      </p:sp>
      <p:sp>
        <p:nvSpPr>
          <p:cNvPr id="4" name="Slide Number Placeholder 3"/>
          <p:cNvSpPr>
            <a:spLocks noGrp="1"/>
          </p:cNvSpPr>
          <p:nvPr>
            <p:ph type="sldNum" sz="quarter" idx="10"/>
          </p:nvPr>
        </p:nvSpPr>
        <p:spPr/>
        <p:txBody>
          <a:bodyPr/>
          <a:lstStyle/>
          <a:p>
            <a:fld id="{3D429074-B34A-41F6-9B52-91EC78F684C9}" type="slidenum">
              <a:rPr lang="en-US" smtClean="0"/>
              <a:t>25</a:t>
            </a:fld>
            <a:endParaRPr lang="en-US" dirty="0"/>
          </a:p>
        </p:txBody>
      </p:sp>
    </p:spTree>
    <p:extLst>
      <p:ext uri="{BB962C8B-B14F-4D97-AF65-F5344CB8AC3E}">
        <p14:creationId xmlns:p14="http://schemas.microsoft.com/office/powerpoint/2010/main" val="73561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do the math, if I measure the </a:t>
            </a:r>
            <a:r>
              <a:rPr lang="en-US" dirty="0" err="1"/>
              <a:t>ToF</a:t>
            </a:r>
            <a:r>
              <a:rPr lang="en-US" dirty="0"/>
              <a:t> with the liquid </a:t>
            </a:r>
          </a:p>
          <a:p>
            <a:r>
              <a:rPr lang="en-US" dirty="0"/>
              <a:t>{click} </a:t>
            </a:r>
          </a:p>
          <a:p>
            <a:r>
              <a:rPr lang="en-US" dirty="0"/>
              <a:t>and then again without the liquid</a:t>
            </a:r>
          </a:p>
          <a:p>
            <a:r>
              <a:rPr lang="en-US" dirty="0"/>
              <a:t>{click}, </a:t>
            </a:r>
          </a:p>
          <a:p>
            <a:r>
              <a:rPr lang="en-US" dirty="0"/>
              <a:t>the difference in the </a:t>
            </a:r>
            <a:r>
              <a:rPr lang="en-US" dirty="0" err="1"/>
              <a:t>ToFs</a:t>
            </a:r>
            <a:r>
              <a:rPr lang="en-US" dirty="0"/>
              <a:t> is simply…d by v minus d by c, where v is the velocity inside the liquid and d is the width of the liquid.</a:t>
            </a:r>
          </a:p>
          <a:p>
            <a:r>
              <a:rPr lang="en-US" dirty="0"/>
              <a:t>{click}</a:t>
            </a:r>
          </a:p>
          <a:p>
            <a:r>
              <a:rPr lang="en-US" dirty="0"/>
              <a:t>The velocity inside the liquid is the only unknown. Thus, by measuring the time of flight very accurately, we can derive the velocity and thereby calculate the refractive index. That is our high level idea in this work. </a:t>
            </a:r>
          </a:p>
        </p:txBody>
      </p:sp>
      <p:sp>
        <p:nvSpPr>
          <p:cNvPr id="4" name="Slide Number Placeholder 3"/>
          <p:cNvSpPr>
            <a:spLocks noGrp="1"/>
          </p:cNvSpPr>
          <p:nvPr>
            <p:ph type="sldNum" sz="quarter" idx="10"/>
          </p:nvPr>
        </p:nvSpPr>
        <p:spPr/>
        <p:txBody>
          <a:bodyPr/>
          <a:lstStyle/>
          <a:p>
            <a:fld id="{3D429074-B34A-41F6-9B52-91EC78F684C9}" type="slidenum">
              <a:rPr lang="en-US" smtClean="0"/>
              <a:t>26</a:t>
            </a:fld>
            <a:endParaRPr lang="en-US" dirty="0"/>
          </a:p>
        </p:txBody>
      </p:sp>
    </p:spTree>
    <p:extLst>
      <p:ext uri="{BB962C8B-B14F-4D97-AF65-F5344CB8AC3E}">
        <p14:creationId xmlns:p14="http://schemas.microsoft.com/office/powerpoint/2010/main" val="2105112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connecting the wire, we have now introduced a new peak in the channel impulse response.</a:t>
            </a:r>
          </a:p>
        </p:txBody>
      </p:sp>
      <p:sp>
        <p:nvSpPr>
          <p:cNvPr id="4" name="Slide Number Placeholder 3"/>
          <p:cNvSpPr>
            <a:spLocks noGrp="1"/>
          </p:cNvSpPr>
          <p:nvPr>
            <p:ph type="sldNum" sz="quarter" idx="10"/>
          </p:nvPr>
        </p:nvSpPr>
        <p:spPr/>
        <p:txBody>
          <a:bodyPr/>
          <a:lstStyle/>
          <a:p>
            <a:fld id="{3D429074-B34A-41F6-9B52-91EC78F684C9}" type="slidenum">
              <a:rPr lang="en-US" smtClean="0"/>
              <a:t>27</a:t>
            </a:fld>
            <a:endParaRPr lang="en-US" dirty="0"/>
          </a:p>
        </p:txBody>
      </p:sp>
    </p:spTree>
    <p:extLst>
      <p:ext uri="{BB962C8B-B14F-4D97-AF65-F5344CB8AC3E}">
        <p14:creationId xmlns:p14="http://schemas.microsoft.com/office/powerpoint/2010/main" val="151175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peak, corresponds to the shorted wired path and the second peak corresponds to the signal received through the air path.</a:t>
            </a:r>
          </a:p>
        </p:txBody>
      </p:sp>
      <p:sp>
        <p:nvSpPr>
          <p:cNvPr id="4" name="Slide Number Placeholder 3"/>
          <p:cNvSpPr>
            <a:spLocks noGrp="1"/>
          </p:cNvSpPr>
          <p:nvPr>
            <p:ph type="sldNum" sz="quarter" idx="10"/>
          </p:nvPr>
        </p:nvSpPr>
        <p:spPr/>
        <p:txBody>
          <a:bodyPr/>
          <a:lstStyle/>
          <a:p>
            <a:fld id="{3D429074-B34A-41F6-9B52-91EC78F684C9}" type="slidenum">
              <a:rPr lang="en-US" smtClean="0"/>
              <a:t>28</a:t>
            </a:fld>
            <a:endParaRPr lang="en-US" dirty="0"/>
          </a:p>
        </p:txBody>
      </p:sp>
    </p:spTree>
    <p:extLst>
      <p:ext uri="{BB962C8B-B14F-4D97-AF65-F5344CB8AC3E}">
        <p14:creationId xmlns:p14="http://schemas.microsoft.com/office/powerpoint/2010/main" val="120710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introduce a liquid column between the two antennas and send another wireless signal, the signal will slow down. This slow-down is observable in the channel impulse response. </a:t>
            </a:r>
            <a:r>
              <a:rPr lang="en-US" dirty="0" err="1"/>
              <a:t>T_liquid</a:t>
            </a:r>
            <a:r>
              <a:rPr lang="en-US" dirty="0"/>
              <a:t> is to the right of </a:t>
            </a:r>
            <a:r>
              <a:rPr lang="en-US" dirty="0" err="1"/>
              <a:t>T_air</a:t>
            </a:r>
            <a:r>
              <a:rPr lang="en-US" dirty="0"/>
              <a:t>.</a:t>
            </a:r>
          </a:p>
        </p:txBody>
      </p:sp>
      <p:sp>
        <p:nvSpPr>
          <p:cNvPr id="4" name="Slide Number Placeholder 3"/>
          <p:cNvSpPr>
            <a:spLocks noGrp="1"/>
          </p:cNvSpPr>
          <p:nvPr>
            <p:ph type="sldNum" sz="quarter" idx="10"/>
          </p:nvPr>
        </p:nvSpPr>
        <p:spPr/>
        <p:txBody>
          <a:bodyPr/>
          <a:lstStyle/>
          <a:p>
            <a:fld id="{3D429074-B34A-41F6-9B52-91EC78F684C9}" type="slidenum">
              <a:rPr lang="en-US" smtClean="0"/>
              <a:t>29</a:t>
            </a:fld>
            <a:endParaRPr lang="en-US" dirty="0"/>
          </a:p>
        </p:txBody>
      </p:sp>
    </p:spTree>
    <p:extLst>
      <p:ext uri="{BB962C8B-B14F-4D97-AF65-F5344CB8AC3E}">
        <p14:creationId xmlns:p14="http://schemas.microsoft.com/office/powerpoint/2010/main" val="350307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we really want, is the difference between the blue and the green peak. But these lines correspond to two different wireless packets, so this is not directly measurable. So how do we measure that? The difference between green and blue peak is essentially the difference between blue and red minus the difference between green and red. Both of these are individually measurable quantities.</a:t>
            </a:r>
          </a:p>
        </p:txBody>
      </p:sp>
      <p:sp>
        <p:nvSpPr>
          <p:cNvPr id="4" name="Slide Number Placeholder 3"/>
          <p:cNvSpPr>
            <a:spLocks noGrp="1"/>
          </p:cNvSpPr>
          <p:nvPr>
            <p:ph type="sldNum" sz="quarter" idx="10"/>
          </p:nvPr>
        </p:nvSpPr>
        <p:spPr/>
        <p:txBody>
          <a:bodyPr/>
          <a:lstStyle/>
          <a:p>
            <a:fld id="{3D429074-B34A-41F6-9B52-91EC78F684C9}" type="slidenum">
              <a:rPr lang="en-US" smtClean="0"/>
              <a:t>30</a:t>
            </a:fld>
            <a:endParaRPr lang="en-US" dirty="0"/>
          </a:p>
        </p:txBody>
      </p:sp>
    </p:spTree>
    <p:extLst>
      <p:ext uri="{BB962C8B-B14F-4D97-AF65-F5344CB8AC3E}">
        <p14:creationId xmlns:p14="http://schemas.microsoft.com/office/powerpoint/2010/main" val="3410684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we really want, is the difference between the blue and the green peak. But these lines correspond to two different wireless packets, so this is not directly measurable. So how do we measure that? The difference between green and blue peak is essentially the difference between blue and red minus the difference between green and red. Both of these are individually measurable quantities.</a:t>
            </a:r>
          </a:p>
        </p:txBody>
      </p:sp>
      <p:sp>
        <p:nvSpPr>
          <p:cNvPr id="4" name="Slide Number Placeholder 3"/>
          <p:cNvSpPr>
            <a:spLocks noGrp="1"/>
          </p:cNvSpPr>
          <p:nvPr>
            <p:ph type="sldNum" sz="quarter" idx="10"/>
          </p:nvPr>
        </p:nvSpPr>
        <p:spPr/>
        <p:txBody>
          <a:bodyPr/>
          <a:lstStyle/>
          <a:p>
            <a:fld id="{3D429074-B34A-41F6-9B52-91EC78F684C9}" type="slidenum">
              <a:rPr lang="en-US" smtClean="0"/>
              <a:t>31</a:t>
            </a:fld>
            <a:endParaRPr lang="en-US" dirty="0"/>
          </a:p>
        </p:txBody>
      </p:sp>
    </p:spTree>
    <p:extLst>
      <p:ext uri="{BB962C8B-B14F-4D97-AF65-F5344CB8AC3E}">
        <p14:creationId xmlns:p14="http://schemas.microsoft.com/office/powerpoint/2010/main" val="1151057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26/09/2024 15:27</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dirty="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dirty="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dirty="0">
                <a:solidFill>
                  <a:srgbClr val="000000"/>
                </a:solidFill>
                <a:cs typeface="Arial" pitchFamily="34" charset="0"/>
              </a:rPr>
            </a:br>
            <a:r>
              <a:rPr lang="en-GB" sz="500" dirty="0">
                <a:solidFill>
                  <a:srgbClr val="000000"/>
                </a:solidFill>
                <a:cs typeface="Arial" pitchFamily="34" charset="0"/>
              </a:rPr>
              <a:t>MICROSOFT MAKES NO WARRANTIES, EXPRESS, IMPLIED OR STATUTORY, AS TO THE INFORMATION IN THIS PRESENTATION.</a:t>
            </a:r>
          </a:p>
          <a:p>
            <a:endParaRPr lang="en-GB" sz="500" dirty="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32</a:t>
            </a:fld>
            <a:endParaRPr lang="en-GB" sz="1200">
              <a:cs typeface="Arial" pitchFamily="34" charset="0"/>
            </a:endParaRPr>
          </a:p>
        </p:txBody>
      </p:sp>
    </p:spTree>
    <p:extLst>
      <p:ext uri="{BB962C8B-B14F-4D97-AF65-F5344CB8AC3E}">
        <p14:creationId xmlns:p14="http://schemas.microsoft.com/office/powerpoint/2010/main" val="2693907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do in our system is that we use multi-resolution</a:t>
            </a:r>
            <a:r>
              <a:rPr lang="en-US" baseline="0" dirty="0"/>
              <a:t> subtraction </a:t>
            </a:r>
            <a:r>
              <a:rPr lang="en-US" dirty="0"/>
              <a:t>windows to eliminate multi-path while being able to localize both static and moving users. And we operate</a:t>
            </a:r>
            <a:r>
              <a:rPr lang="en-US" baseline="0" dirty="0"/>
              <a:t> at these different subtraction windows together.</a:t>
            </a:r>
          </a:p>
          <a:p>
            <a:endParaRPr lang="en-US" baseline="0" dirty="0"/>
          </a:p>
          <a:p>
            <a:r>
              <a:rPr lang="en-US" baseline="0" dirty="0"/>
              <a:t>Now that I have described to you the basic components of our system, let me show you a video of how it works in practice.</a:t>
            </a:r>
            <a:endParaRPr lang="en-US" dirty="0"/>
          </a:p>
        </p:txBody>
      </p:sp>
      <p:sp>
        <p:nvSpPr>
          <p:cNvPr id="4" name="Slide Number Placeholder 3"/>
          <p:cNvSpPr>
            <a:spLocks noGrp="1"/>
          </p:cNvSpPr>
          <p:nvPr>
            <p:ph type="sldNum" sz="quarter" idx="10"/>
          </p:nvPr>
        </p:nvSpPr>
        <p:spPr/>
        <p:txBody>
          <a:bodyPr/>
          <a:lstStyle/>
          <a:p>
            <a:fld id="{E8E56CE9-086F-7D49-A255-39BABC03E0F4}" type="slidenum">
              <a:rPr lang="en-US" smtClean="0"/>
              <a:t>33</a:t>
            </a:fld>
            <a:endParaRPr lang="en-US"/>
          </a:p>
        </p:txBody>
      </p:sp>
    </p:spTree>
    <p:extLst>
      <p:ext uri="{BB962C8B-B14F-4D97-AF65-F5344CB8AC3E}">
        <p14:creationId xmlns:p14="http://schemas.microsoft.com/office/powerpoint/2010/main" val="297178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do in our system is that we use multi-resolution</a:t>
            </a:r>
            <a:r>
              <a:rPr lang="en-US" baseline="0" dirty="0"/>
              <a:t> subtraction </a:t>
            </a:r>
            <a:r>
              <a:rPr lang="en-US" dirty="0"/>
              <a:t>windows to eliminate multi-path while being able to localize both static and moving users. And we operate</a:t>
            </a:r>
            <a:r>
              <a:rPr lang="en-US" baseline="0" dirty="0"/>
              <a:t> at these different subtraction windows together.</a:t>
            </a:r>
          </a:p>
          <a:p>
            <a:endParaRPr lang="en-US" baseline="0" dirty="0"/>
          </a:p>
          <a:p>
            <a:r>
              <a:rPr lang="en-US" baseline="0" dirty="0"/>
              <a:t>Now that I have described to you the basic components of our system, let me show you a video of how it works in practice.</a:t>
            </a:r>
            <a:endParaRPr lang="en-US" dirty="0"/>
          </a:p>
        </p:txBody>
      </p:sp>
      <p:sp>
        <p:nvSpPr>
          <p:cNvPr id="4" name="Slide Number Placeholder 3"/>
          <p:cNvSpPr>
            <a:spLocks noGrp="1"/>
          </p:cNvSpPr>
          <p:nvPr>
            <p:ph type="sldNum" sz="quarter" idx="10"/>
          </p:nvPr>
        </p:nvSpPr>
        <p:spPr/>
        <p:txBody>
          <a:bodyPr/>
          <a:lstStyle/>
          <a:p>
            <a:fld id="{E8E56CE9-086F-7D49-A255-39BABC03E0F4}" type="slidenum">
              <a:rPr lang="en-US" smtClean="0"/>
              <a:t>34</a:t>
            </a:fld>
            <a:endParaRPr lang="en-US"/>
          </a:p>
        </p:txBody>
      </p:sp>
    </p:spTree>
    <p:extLst>
      <p:ext uri="{BB962C8B-B14F-4D97-AF65-F5344CB8AC3E}">
        <p14:creationId xmlns:p14="http://schemas.microsoft.com/office/powerpoint/2010/main" val="169895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a:t>
            </a:r>
            <a:r>
              <a:rPr lang="en-US" dirty="0"/>
              <a:t>WiTrack works using body radio reflections. It </a:t>
            </a:r>
            <a:r>
              <a:rPr lang="en-US" baseline="0" dirty="0"/>
              <a:t>has a transmit antenna and a receive antenna. It transmits a wireless signal, part of that signal is going to traverse the wall. [animate]</a:t>
            </a:r>
          </a:p>
          <a:p>
            <a:r>
              <a:rPr lang="en-US" baseline="0" dirty="0"/>
              <a:t>Then, a minute part of that signal will reflect off a person behind the wall, and an even smaller part is going to traverse the wall back. [animate]</a:t>
            </a:r>
          </a:p>
          <a:p>
            <a:r>
              <a:rPr lang="en-US" baseline="0" dirty="0"/>
              <a:t>Using this minute reflection that we receive, we would like to localize the person – that is, we would like to know where this person is with respect to the WiTrack device. To do that, we need to measure the distance of this person from WiTrack. And, we’re going to use a very simple equation that we all know, which is: [animate] distance is equal to the reflection time multiplied by the speed of light.</a:t>
            </a:r>
          </a:p>
          <a:p>
            <a:r>
              <a:rPr lang="en-US" baseline="0" dirty="0"/>
              <a:t>So, if we can measure the reflection time, then we can get the distance. [animate]</a:t>
            </a:r>
          </a:p>
          <a:p>
            <a:r>
              <a:rPr lang="en-US" baseline="0" dirty="0"/>
              <a:t>So, how do we measure the reflection time?</a:t>
            </a:r>
          </a:p>
        </p:txBody>
      </p:sp>
      <p:sp>
        <p:nvSpPr>
          <p:cNvPr id="4" name="Slide Number Placeholder 3"/>
          <p:cNvSpPr>
            <a:spLocks noGrp="1"/>
          </p:cNvSpPr>
          <p:nvPr>
            <p:ph type="sldNum" sz="quarter" idx="10"/>
          </p:nvPr>
        </p:nvSpPr>
        <p:spPr/>
        <p:txBody>
          <a:bodyPr/>
          <a:lstStyle/>
          <a:p>
            <a:fld id="{739463AD-C0E5-9A4B-89A6-FFF9FDCB7A5C}" type="slidenum">
              <a:rPr lang="en-US" smtClean="0"/>
              <a:t>3</a:t>
            </a:fld>
            <a:endParaRPr lang="en-US"/>
          </a:p>
        </p:txBody>
      </p:sp>
    </p:spTree>
    <p:extLst>
      <p:ext uri="{BB962C8B-B14F-4D97-AF65-F5344CB8AC3E}">
        <p14:creationId xmlns:p14="http://schemas.microsoft.com/office/powerpoint/2010/main" val="1946750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do in our system is that we use multi-resolution</a:t>
            </a:r>
            <a:r>
              <a:rPr lang="en-US" baseline="0" dirty="0"/>
              <a:t> subtraction </a:t>
            </a:r>
            <a:r>
              <a:rPr lang="en-US" dirty="0"/>
              <a:t>windows to eliminate multi-path while being able to localize both static and moving users. And we operate</a:t>
            </a:r>
            <a:r>
              <a:rPr lang="en-US" baseline="0" dirty="0"/>
              <a:t> at these different subtraction windows together.</a:t>
            </a:r>
          </a:p>
          <a:p>
            <a:endParaRPr lang="en-US" baseline="0" dirty="0"/>
          </a:p>
          <a:p>
            <a:r>
              <a:rPr lang="en-US" baseline="0" dirty="0"/>
              <a:t>Now that I have described to you the basic components of our system, let me show you a video of how it works in practice.</a:t>
            </a:r>
            <a:endParaRPr lang="en-US" dirty="0"/>
          </a:p>
        </p:txBody>
      </p:sp>
      <p:sp>
        <p:nvSpPr>
          <p:cNvPr id="4" name="Slide Number Placeholder 3"/>
          <p:cNvSpPr>
            <a:spLocks noGrp="1"/>
          </p:cNvSpPr>
          <p:nvPr>
            <p:ph type="sldNum" sz="quarter" idx="10"/>
          </p:nvPr>
        </p:nvSpPr>
        <p:spPr/>
        <p:txBody>
          <a:bodyPr/>
          <a:lstStyle/>
          <a:p>
            <a:fld id="{E8E56CE9-086F-7D49-A255-39BABC03E0F4}" type="slidenum">
              <a:rPr lang="en-US" smtClean="0"/>
              <a:t>35</a:t>
            </a:fld>
            <a:endParaRPr lang="en-US"/>
          </a:p>
        </p:txBody>
      </p:sp>
    </p:spTree>
    <p:extLst>
      <p:ext uri="{BB962C8B-B14F-4D97-AF65-F5344CB8AC3E}">
        <p14:creationId xmlns:p14="http://schemas.microsoft.com/office/powerpoint/2010/main" val="393186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issue, we borrow a technique from</a:t>
            </a:r>
            <a:r>
              <a:rPr lang="en-US" baseline="0" dirty="0"/>
              <a:t> radar systems, called FMCW – frequency modulated carrier waves. </a:t>
            </a:r>
          </a:p>
          <a:p>
            <a:endParaRPr lang="en-US" baseline="0" dirty="0"/>
          </a:p>
          <a:p>
            <a:r>
              <a:rPr lang="en-US" baseline="0" dirty="0"/>
              <a:t>So let me tell you how FMCW works. Instead of transmitting a narrow pulse, we’re going to transmit a signal whose frequency linearly increases with time like the signal over here. As you can see, time and frequency are linearly related.</a:t>
            </a:r>
          </a:p>
          <a:p>
            <a:endParaRPr lang="en-US" baseline="0" dirty="0"/>
          </a:p>
          <a:p>
            <a:r>
              <a:rPr lang="en-US" baseline="0" dirty="0"/>
              <a:t>Now, as we said earlier, this signal will hit a reflector and come back, so we receive the reflection of this signal after the reflection time. </a:t>
            </a:r>
            <a:r>
              <a:rPr lang="en-US" b="1" baseline="0" dirty="0"/>
              <a:t>Recall that this reflection time is very hard to measure. </a:t>
            </a:r>
            <a:r>
              <a:rPr lang="en-US" baseline="0" dirty="0"/>
              <a:t>The nice thing about this FMCW signal is that the transmitted and received signal are also shifted with each other in frequency by some delta f. So, if we can measure delta f, and we know the slope that we pick for our FMCW, we can obtain the reflection time using the equation reflection time is equal to delta f divided by the slope. So the question becomes, how can we subtract the two signals to obtain delta f.</a:t>
            </a:r>
          </a:p>
        </p:txBody>
      </p:sp>
      <p:sp>
        <p:nvSpPr>
          <p:cNvPr id="4" name="Slide Number Placeholder 3"/>
          <p:cNvSpPr>
            <a:spLocks noGrp="1"/>
          </p:cNvSpPr>
          <p:nvPr>
            <p:ph type="sldNum" sz="quarter" idx="10"/>
          </p:nvPr>
        </p:nvSpPr>
        <p:spPr/>
        <p:txBody>
          <a:bodyPr/>
          <a:lstStyle/>
          <a:p>
            <a:fld id="{739463AD-C0E5-9A4B-89A6-FFF9FDCB7A5C}" type="slidenum">
              <a:rPr lang="en-US" smtClean="0"/>
              <a:t>4</a:t>
            </a:fld>
            <a:endParaRPr lang="en-US"/>
          </a:p>
        </p:txBody>
      </p:sp>
    </p:spTree>
    <p:extLst>
      <p:ext uri="{BB962C8B-B14F-4D97-AF65-F5344CB8AC3E}">
        <p14:creationId xmlns:p14="http://schemas.microsoft.com/office/powerpoint/2010/main" val="423333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know what, subtracting signals in frequencies is very easy. In fact, this is exactly what you do when you take a WiFi signal and remove the carrier frequency. So you know that WiFi signals are transmitted at 2.4GHz, but when you operate on them, you only operate on the 20MHz channel, which means that you subtracted the 2.4GHz carrier.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That subtraction is typically done using a passive component called a mixer, which is cheap and does not consume power, and as a matter of fact, is present in all of our wireless transceivers.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what we’re going to do is take the transmitted and received signals, feed them to the mixer – the mixer naturally subtracts the frequencies and produces a signal whose frequency is delta F. Now we’re going to pass this output through an FFT to take the </a:t>
            </a:r>
            <a:r>
              <a:rPr lang="en-US" baseline="0" dirty="0" err="1"/>
              <a:t>fourier</a:t>
            </a:r>
            <a:r>
              <a:rPr lang="en-US" baseline="0" dirty="0"/>
              <a:t> transform and obtain the spectrum. If we look at the power of this signal as a function of time, we will see that it spikes at delta F.</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to summarize, because we can compute delta f easily, we can obtain from it the reflection time from delta f divided by the slope, and then multiply the reflection time by the speed of light to get the distance.</a:t>
            </a:r>
          </a:p>
        </p:txBody>
      </p:sp>
      <p:sp>
        <p:nvSpPr>
          <p:cNvPr id="4" name="Slide Number Placeholder 3"/>
          <p:cNvSpPr>
            <a:spLocks noGrp="1"/>
          </p:cNvSpPr>
          <p:nvPr>
            <p:ph type="sldNum" sz="quarter" idx="10"/>
          </p:nvPr>
        </p:nvSpPr>
        <p:spPr/>
        <p:txBody>
          <a:bodyPr/>
          <a:lstStyle/>
          <a:p>
            <a:fld id="{739463AD-C0E5-9A4B-89A6-FFF9FDCB7A5C}" type="slidenum">
              <a:rPr lang="en-US" smtClean="0"/>
              <a:t>5</a:t>
            </a:fld>
            <a:endParaRPr lang="en-US"/>
          </a:p>
        </p:txBody>
      </p:sp>
    </p:spTree>
    <p:extLst>
      <p:ext uri="{BB962C8B-B14F-4D97-AF65-F5344CB8AC3E}">
        <p14:creationId xmlns:p14="http://schemas.microsoft.com/office/powerpoint/2010/main" val="348801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a:t>
            </a:r>
            <a:r>
              <a:rPr lang="en-US" baseline="0" dirty="0"/>
              <a:t> now we have a way to compute the distance to a reflector. So, are we done? Unfortunately not, because there is this problem that we all in wireless talk about: multipath. That is, when you transmit a signal, it will reflect off everything in the environment, not just the person. So, you get all of these reflections.</a:t>
            </a:r>
          </a:p>
          <a:p>
            <a:r>
              <a:rPr lang="en-US" baseline="0" dirty="0"/>
              <a:t>[animate]</a:t>
            </a:r>
          </a:p>
          <a:p>
            <a:r>
              <a:rPr lang="en-US" baseline="0" dirty="0"/>
              <a:t>So, when you transmit the signal, it will not only reflect off the person, it will also reflect off the wall, of the table, and so on.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if we try to plot the reflection power as a function of distance, we obtain a plot like this one. The plot shows many different peaks due to the different reflectors at these distances – and they are caused by the multipath due to the different objects in the environment.[animate]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how can we find the reflection of the person from all this clutter?</a:t>
            </a:r>
          </a:p>
        </p:txBody>
      </p:sp>
      <p:sp>
        <p:nvSpPr>
          <p:cNvPr id="4" name="Slide Number Placeholder 3"/>
          <p:cNvSpPr>
            <a:spLocks noGrp="1"/>
          </p:cNvSpPr>
          <p:nvPr>
            <p:ph type="sldNum" sz="quarter" idx="10"/>
          </p:nvPr>
        </p:nvSpPr>
        <p:spPr/>
        <p:txBody>
          <a:bodyPr/>
          <a:lstStyle/>
          <a:p>
            <a:fld id="{739463AD-C0E5-9A4B-89A6-FFF9FDCB7A5C}" type="slidenum">
              <a:rPr lang="en-US" smtClean="0"/>
              <a:t>6</a:t>
            </a:fld>
            <a:endParaRPr lang="en-US"/>
          </a:p>
        </p:txBody>
      </p:sp>
    </p:spTree>
    <p:extLst>
      <p:ext uri="{BB962C8B-B14F-4D97-AF65-F5344CB8AC3E}">
        <p14:creationId xmlns:p14="http://schemas.microsoft.com/office/powerpoint/2010/main" val="160240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quite</a:t>
            </a:r>
            <a:r>
              <a:rPr lang="en-US" baseline="0" dirty="0"/>
              <a:t> simple. All of the static objects do not move, so we can eliminate their reflections by subtracting consecutive measurements. In contrast, a human tends to move, and hence if we subtract consecutive measurements, his reflection survives</a:t>
            </a:r>
            <a:r>
              <a:rPr lang="en-US" baseline="0"/>
              <a:t>. </a:t>
            </a:r>
          </a:p>
          <a:p>
            <a:endParaRPr lang="en-US" baseline="0" dirty="0"/>
          </a:p>
          <a:p>
            <a:r>
              <a:rPr lang="en-US" baseline="0" dirty="0"/>
              <a:t>Let’s say we take a measurement at some time t, and plot the reflection power as a function of distance. Then, let us take another measurement after 30 milliseconds. And, as we can see, both of them have the same multipath profile. [animate]</a:t>
            </a:r>
          </a:p>
          <a:p>
            <a:endParaRPr lang="en-US" baseline="0" dirty="0"/>
          </a:p>
          <a:p>
            <a:r>
              <a:rPr lang="en-US" baseline="0" dirty="0"/>
              <a:t>Now, let us subtract these two measurements from each other. [animate]</a:t>
            </a:r>
          </a:p>
          <a:p>
            <a:endParaRPr lang="en-US" baseline="0" dirty="0"/>
          </a:p>
          <a:p>
            <a:r>
              <a:rPr lang="en-US" baseline="0" dirty="0"/>
              <a:t>We will obtain a profile like this one. Indeed, it removed all of the static reflections, and the big </a:t>
            </a:r>
            <a:r>
              <a:rPr lang="en-US" baseline="0" dirty="0" err="1"/>
              <a:t>multipaths</a:t>
            </a:r>
            <a:r>
              <a:rPr lang="en-US" baseline="0" dirty="0"/>
              <a:t> disappeared.</a:t>
            </a:r>
          </a:p>
          <a:p>
            <a:endParaRPr lang="en-US" baseline="0" dirty="0"/>
          </a:p>
          <a:p>
            <a:r>
              <a:rPr lang="en-US" baseline="0" dirty="0"/>
              <a:t>But we have a weird behavior: we see 2 main peaks – which means that there are two moving reflectors, despite the fact that we have a single person. And these reflectors are about 2 meters away from each. So why is that? </a:t>
            </a:r>
          </a:p>
        </p:txBody>
      </p:sp>
      <p:sp>
        <p:nvSpPr>
          <p:cNvPr id="4" name="Slide Number Placeholder 3"/>
          <p:cNvSpPr>
            <a:spLocks noGrp="1"/>
          </p:cNvSpPr>
          <p:nvPr>
            <p:ph type="sldNum" sz="quarter" idx="10"/>
          </p:nvPr>
        </p:nvSpPr>
        <p:spPr/>
        <p:txBody>
          <a:bodyPr/>
          <a:lstStyle/>
          <a:p>
            <a:fld id="{739463AD-C0E5-9A4B-89A6-FFF9FDCB7A5C}" type="slidenum">
              <a:rPr lang="en-US" smtClean="0"/>
              <a:t>7</a:t>
            </a:fld>
            <a:endParaRPr lang="en-US"/>
          </a:p>
        </p:txBody>
      </p:sp>
    </p:spTree>
    <p:extLst>
      <p:ext uri="{BB962C8B-B14F-4D97-AF65-F5344CB8AC3E}">
        <p14:creationId xmlns:p14="http://schemas.microsoft.com/office/powerpoint/2010/main" val="3421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due to dynamic multipath. Let</a:t>
            </a:r>
            <a:r>
              <a:rPr lang="en-US" baseline="0" dirty="0"/>
              <a:t> me show you what that means.</a:t>
            </a:r>
          </a:p>
          <a:p>
            <a:endParaRPr lang="en-US" baseline="0" dirty="0"/>
          </a:p>
          <a:p>
            <a:r>
              <a:rPr lang="en-US" baseline="0" dirty="0"/>
              <a:t>After we do background subtraction, we still get the reflection coming back from the person. This reflection comes directly back to our receive antenna. [animate]</a:t>
            </a:r>
          </a:p>
          <a:p>
            <a:endParaRPr lang="en-US" baseline="0" dirty="0"/>
          </a:p>
          <a:p>
            <a:r>
              <a:rPr lang="en-US" baseline="0" dirty="0"/>
              <a:t>But, if we also have a table, then the person’s reflection may also bounce off the table before it arrives at the receive antenna. [animate]</a:t>
            </a:r>
          </a:p>
          <a:p>
            <a:r>
              <a:rPr lang="en-US" baseline="0" dirty="0"/>
              <a:t>And so this is why we get multiple peaks [animate].</a:t>
            </a:r>
          </a:p>
          <a:p>
            <a:endParaRPr lang="en-US" baseline="0" dirty="0"/>
          </a:p>
          <a:p>
            <a:r>
              <a:rPr lang="en-US" baseline="0" dirty="0"/>
              <a:t>But, how can know which of these peaks is due to the person and which of them is due to dynamic multipath? [pause]</a:t>
            </a:r>
          </a:p>
          <a:p>
            <a:endParaRPr lang="en-US" baseline="0" dirty="0"/>
          </a:p>
          <a:p>
            <a:r>
              <a:rPr lang="en-US" baseline="0" dirty="0"/>
              <a:t>Well, the direct reflection from the person will arrive earlier than the dynamic multipath, since it will travel a shorter distance. [animate]</a:t>
            </a:r>
          </a:p>
          <a:p>
            <a:endParaRPr lang="en-US" baseline="0" dirty="0"/>
          </a:p>
          <a:p>
            <a:r>
              <a:rPr lang="en-US" baseline="0" dirty="0"/>
              <a:t>So we can simply chose the first peak as the one that corresponds to the person, while the others are dynamic multipath.</a:t>
            </a:r>
          </a:p>
          <a:p>
            <a:endParaRPr lang="en-US" baseline="0" dirty="0"/>
          </a:p>
          <a:p>
            <a:r>
              <a:rPr lang="en-US" baseline="0" dirty="0"/>
              <a:t>Now, you might be wondering why don’t we take the highest peak. Well, because in some scenarios the direct reflection may have less power than the dynamic multipath, and that happens when the person is behind a piece of furniture like a couch.</a:t>
            </a:r>
          </a:p>
        </p:txBody>
      </p:sp>
      <p:sp>
        <p:nvSpPr>
          <p:cNvPr id="4" name="Slide Number Placeholder 3"/>
          <p:cNvSpPr>
            <a:spLocks noGrp="1"/>
          </p:cNvSpPr>
          <p:nvPr>
            <p:ph type="sldNum" sz="quarter" idx="10"/>
          </p:nvPr>
        </p:nvSpPr>
        <p:spPr/>
        <p:txBody>
          <a:bodyPr/>
          <a:lstStyle/>
          <a:p>
            <a:fld id="{739463AD-C0E5-9A4B-89A6-FFF9FDCB7A5C}" type="slidenum">
              <a:rPr lang="en-US" smtClean="0"/>
              <a:t>8</a:t>
            </a:fld>
            <a:endParaRPr lang="en-US"/>
          </a:p>
        </p:txBody>
      </p:sp>
    </p:spTree>
    <p:extLst>
      <p:ext uri="{BB962C8B-B14F-4D97-AF65-F5344CB8AC3E}">
        <p14:creationId xmlns:p14="http://schemas.microsoft.com/office/powerpoint/2010/main" val="219289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discovered how</a:t>
            </a:r>
            <a:r>
              <a:rPr lang="en-US" baseline="0" dirty="0"/>
              <a:t> we can measure the round-trip distance from the transmit antenna to the person and back to the receive antenna. Unfortunately, this is not enough for us to localize.</a:t>
            </a:r>
          </a:p>
          <a:p>
            <a:endParaRPr lang="en-US" baseline="0" dirty="0"/>
          </a:p>
          <a:p>
            <a:r>
              <a:rPr lang="en-US" baseline="0" dirty="0"/>
              <a:t>Specifically, this distance can correspond to this location, [animate] this location, [animate] or this location. In fact, geometrically, the person could be anywhere on an ellipse whose foci are </a:t>
            </a:r>
            <a:r>
              <a:rPr lang="en-US" baseline="0" dirty="0" err="1"/>
              <a:t>Tx</a:t>
            </a:r>
            <a:r>
              <a:rPr lang="en-US" baseline="0" dirty="0"/>
              <a:t> and Rx. But one ellipse is not enough to localize.</a:t>
            </a:r>
          </a:p>
        </p:txBody>
      </p:sp>
      <p:sp>
        <p:nvSpPr>
          <p:cNvPr id="4" name="Slide Number Placeholder 3"/>
          <p:cNvSpPr>
            <a:spLocks noGrp="1"/>
          </p:cNvSpPr>
          <p:nvPr>
            <p:ph type="sldNum" sz="quarter" idx="10"/>
          </p:nvPr>
        </p:nvSpPr>
        <p:spPr/>
        <p:txBody>
          <a:bodyPr/>
          <a:lstStyle/>
          <a:p>
            <a:fld id="{739463AD-C0E5-9A4B-89A6-FFF9FDCB7A5C}" type="slidenum">
              <a:rPr lang="en-US" smtClean="0"/>
              <a:t>9</a:t>
            </a:fld>
            <a:endParaRPr lang="en-US"/>
          </a:p>
        </p:txBody>
      </p:sp>
    </p:spTree>
    <p:extLst>
      <p:ext uri="{BB962C8B-B14F-4D97-AF65-F5344CB8AC3E}">
        <p14:creationId xmlns:p14="http://schemas.microsoft.com/office/powerpoint/2010/main" val="1594753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26"/>
          <p:cNvSpPr>
            <a:spLocks noChangeArrowheads="1"/>
          </p:cNvSpPr>
          <p:nvPr/>
        </p:nvSpPr>
        <p:spPr bwMode="auto">
          <a:xfrm>
            <a:off x="0" y="0"/>
            <a:ext cx="9144000" cy="654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 name="Rectangle 1027"/>
          <p:cNvSpPr>
            <a:spLocks noChangeArrowheads="1"/>
          </p:cNvSpPr>
          <p:nvPr/>
        </p:nvSpPr>
        <p:spPr bwMode="auto">
          <a:xfrm>
            <a:off x="0" y="6372225"/>
            <a:ext cx="9144000" cy="485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 name="Group 1031"/>
          <p:cNvGrpSpPr>
            <a:grpSpLocks/>
          </p:cNvGrpSpPr>
          <p:nvPr/>
        </p:nvGrpSpPr>
        <p:grpSpPr bwMode="auto">
          <a:xfrm>
            <a:off x="0" y="609600"/>
            <a:ext cx="9144000" cy="76200"/>
            <a:chOff x="0" y="432"/>
            <a:chExt cx="5760" cy="48"/>
          </a:xfrm>
        </p:grpSpPr>
        <p:sp>
          <p:nvSpPr>
            <p:cNvPr id="7" name="Rectangle 1032"/>
            <p:cNvSpPr>
              <a:spLocks noChangeArrowheads="1"/>
            </p:cNvSpPr>
            <p:nvPr/>
          </p:nvSpPr>
          <p:spPr bwMode="auto">
            <a:xfrm>
              <a:off x="0" y="432"/>
              <a:ext cx="480" cy="48"/>
            </a:xfrm>
            <a:prstGeom prst="rect">
              <a:avLst/>
            </a:prstGeom>
            <a:gradFill rotWithShape="0">
              <a:gsLst>
                <a:gs pos="0">
                  <a:srgbClr val="003718"/>
                </a:gs>
                <a:gs pos="100000">
                  <a:srgbClr val="00663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1033"/>
            <p:cNvSpPr>
              <a:spLocks noChangeArrowheads="1"/>
            </p:cNvSpPr>
            <p:nvPr/>
          </p:nvSpPr>
          <p:spPr bwMode="auto">
            <a:xfrm>
              <a:off x="480" y="432"/>
              <a:ext cx="480" cy="48"/>
            </a:xfrm>
            <a:prstGeom prst="rect">
              <a:avLst/>
            </a:prstGeom>
            <a:gradFill rotWithShape="0">
              <a:gsLst>
                <a:gs pos="0">
                  <a:srgbClr val="006637"/>
                </a:gs>
                <a:gs pos="100000">
                  <a:srgbClr val="007B4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1034"/>
            <p:cNvSpPr>
              <a:spLocks noChangeArrowheads="1"/>
            </p:cNvSpPr>
            <p:nvPr/>
          </p:nvSpPr>
          <p:spPr bwMode="auto">
            <a:xfrm>
              <a:off x="960" y="432"/>
              <a:ext cx="480" cy="48"/>
            </a:xfrm>
            <a:prstGeom prst="rect">
              <a:avLst/>
            </a:prstGeom>
            <a:gradFill rotWithShape="0">
              <a:gsLst>
                <a:gs pos="0">
                  <a:srgbClr val="007B43"/>
                </a:gs>
                <a:gs pos="100000">
                  <a:srgbClr val="0092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 name="Rectangle 1035"/>
            <p:cNvSpPr>
              <a:spLocks noChangeArrowheads="1"/>
            </p:cNvSpPr>
            <p:nvPr/>
          </p:nvSpPr>
          <p:spPr bwMode="auto">
            <a:xfrm>
              <a:off x="1440" y="432"/>
              <a:ext cx="480" cy="48"/>
            </a:xfrm>
            <a:prstGeom prst="rect">
              <a:avLst/>
            </a:prstGeom>
            <a:gradFill rotWithShape="0">
              <a:gsLst>
                <a:gs pos="0">
                  <a:srgbClr val="009259"/>
                </a:gs>
                <a:gs pos="100000">
                  <a:srgbClr val="00A26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1036"/>
            <p:cNvSpPr>
              <a:spLocks noChangeArrowheads="1"/>
            </p:cNvSpPr>
            <p:nvPr/>
          </p:nvSpPr>
          <p:spPr bwMode="auto">
            <a:xfrm>
              <a:off x="1920" y="432"/>
              <a:ext cx="480" cy="48"/>
            </a:xfrm>
            <a:prstGeom prst="rect">
              <a:avLst/>
            </a:prstGeom>
            <a:gradFill rotWithShape="0">
              <a:gsLst>
                <a:gs pos="0">
                  <a:srgbClr val="00A267"/>
                </a:gs>
                <a:gs pos="100000">
                  <a:srgbClr val="00AE6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2" name="Rectangle 1037"/>
            <p:cNvSpPr>
              <a:spLocks noChangeArrowheads="1"/>
            </p:cNvSpPr>
            <p:nvPr/>
          </p:nvSpPr>
          <p:spPr bwMode="auto">
            <a:xfrm>
              <a:off x="2400" y="432"/>
              <a:ext cx="480" cy="48"/>
            </a:xfrm>
            <a:prstGeom prst="rect">
              <a:avLst/>
            </a:prstGeom>
            <a:gradFill rotWithShape="0">
              <a:gsLst>
                <a:gs pos="0">
                  <a:srgbClr val="00AE60"/>
                </a:gs>
                <a:gs pos="100000">
                  <a:srgbClr val="3BBE6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 name="Rectangle 1038"/>
            <p:cNvSpPr>
              <a:spLocks noChangeArrowheads="1"/>
            </p:cNvSpPr>
            <p:nvPr/>
          </p:nvSpPr>
          <p:spPr bwMode="auto">
            <a:xfrm>
              <a:off x="2880" y="432"/>
              <a:ext cx="480" cy="48"/>
            </a:xfrm>
            <a:prstGeom prst="rect">
              <a:avLst/>
            </a:prstGeom>
            <a:gradFill rotWithShape="0">
              <a:gsLst>
                <a:gs pos="0">
                  <a:srgbClr val="3BBE69"/>
                </a:gs>
                <a:gs pos="100000">
                  <a:srgbClr val="6EC87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4" name="Rectangle 1039"/>
            <p:cNvSpPr>
              <a:spLocks noChangeArrowheads="1"/>
            </p:cNvSpPr>
            <p:nvPr/>
          </p:nvSpPr>
          <p:spPr bwMode="auto">
            <a:xfrm>
              <a:off x="3360" y="432"/>
              <a:ext cx="480" cy="48"/>
            </a:xfrm>
            <a:prstGeom prst="rect">
              <a:avLst/>
            </a:prstGeom>
            <a:gradFill rotWithShape="0">
              <a:gsLst>
                <a:gs pos="0">
                  <a:srgbClr val="6EC87D"/>
                </a:gs>
                <a:gs pos="100000">
                  <a:srgbClr val="81CB9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5" name="Rectangle 1040"/>
            <p:cNvSpPr>
              <a:spLocks noChangeArrowheads="1"/>
            </p:cNvSpPr>
            <p:nvPr/>
          </p:nvSpPr>
          <p:spPr bwMode="auto">
            <a:xfrm>
              <a:off x="3840" y="432"/>
              <a:ext cx="480" cy="48"/>
            </a:xfrm>
            <a:prstGeom prst="rect">
              <a:avLst/>
            </a:prstGeom>
            <a:gradFill rotWithShape="0">
              <a:gsLst>
                <a:gs pos="0">
                  <a:srgbClr val="81CB93"/>
                </a:gs>
                <a:gs pos="100000">
                  <a:srgbClr val="9ED2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 name="Rectangle 1041"/>
            <p:cNvSpPr>
              <a:spLocks noChangeArrowheads="1"/>
            </p:cNvSpPr>
            <p:nvPr/>
          </p:nvSpPr>
          <p:spPr bwMode="auto">
            <a:xfrm>
              <a:off x="4320" y="432"/>
              <a:ext cx="480" cy="48"/>
            </a:xfrm>
            <a:prstGeom prst="rect">
              <a:avLst/>
            </a:prstGeom>
            <a:gradFill rotWithShape="0">
              <a:gsLst>
                <a:gs pos="0">
                  <a:srgbClr val="9ED29E"/>
                </a:gs>
                <a:gs pos="100000">
                  <a:srgbClr val="BFE9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7" name="Rectangle 1042"/>
            <p:cNvSpPr>
              <a:spLocks noChangeArrowheads="1"/>
            </p:cNvSpPr>
            <p:nvPr/>
          </p:nvSpPr>
          <p:spPr bwMode="auto">
            <a:xfrm>
              <a:off x="4800" y="432"/>
              <a:ext cx="480" cy="48"/>
            </a:xfrm>
            <a:prstGeom prst="rect">
              <a:avLst/>
            </a:prstGeom>
            <a:gradFill rotWithShape="0">
              <a:gsLst>
                <a:gs pos="0">
                  <a:srgbClr val="BFE9B7"/>
                </a:gs>
                <a:gs pos="100000">
                  <a:srgbClr val="E8F7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8" name="Rectangle 1043"/>
            <p:cNvSpPr>
              <a:spLocks noChangeArrowheads="1"/>
            </p:cNvSpPr>
            <p:nvPr/>
          </p:nvSpPr>
          <p:spPr bwMode="auto">
            <a:xfrm>
              <a:off x="5280" y="432"/>
              <a:ext cx="480" cy="48"/>
            </a:xfrm>
            <a:prstGeom prst="rect">
              <a:avLst/>
            </a:prstGeom>
            <a:gradFill rotWithShape="0">
              <a:gsLst>
                <a:gs pos="0">
                  <a:srgbClr val="E8F7E5"/>
                </a:gs>
                <a:gs pos="100000">
                  <a:srgbClr val="FCFE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19" name="Group 1044"/>
          <p:cNvGrpSpPr>
            <a:grpSpLocks/>
          </p:cNvGrpSpPr>
          <p:nvPr/>
        </p:nvGrpSpPr>
        <p:grpSpPr bwMode="auto">
          <a:xfrm>
            <a:off x="0" y="6400800"/>
            <a:ext cx="9144000" cy="76200"/>
            <a:chOff x="0" y="432"/>
            <a:chExt cx="5760" cy="48"/>
          </a:xfrm>
        </p:grpSpPr>
        <p:sp>
          <p:nvSpPr>
            <p:cNvPr id="20" name="Rectangle 1045"/>
            <p:cNvSpPr>
              <a:spLocks noChangeArrowheads="1"/>
            </p:cNvSpPr>
            <p:nvPr/>
          </p:nvSpPr>
          <p:spPr bwMode="auto">
            <a:xfrm>
              <a:off x="0" y="432"/>
              <a:ext cx="480" cy="48"/>
            </a:xfrm>
            <a:prstGeom prst="rect">
              <a:avLst/>
            </a:prstGeom>
            <a:gradFill rotWithShape="0">
              <a:gsLst>
                <a:gs pos="0">
                  <a:srgbClr val="003718"/>
                </a:gs>
                <a:gs pos="100000">
                  <a:srgbClr val="00663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1" name="Rectangle 1046"/>
            <p:cNvSpPr>
              <a:spLocks noChangeArrowheads="1"/>
            </p:cNvSpPr>
            <p:nvPr/>
          </p:nvSpPr>
          <p:spPr bwMode="auto">
            <a:xfrm>
              <a:off x="480" y="432"/>
              <a:ext cx="480" cy="48"/>
            </a:xfrm>
            <a:prstGeom prst="rect">
              <a:avLst/>
            </a:prstGeom>
            <a:gradFill rotWithShape="0">
              <a:gsLst>
                <a:gs pos="0">
                  <a:srgbClr val="006637"/>
                </a:gs>
                <a:gs pos="100000">
                  <a:srgbClr val="007B4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 name="Rectangle 1047"/>
            <p:cNvSpPr>
              <a:spLocks noChangeArrowheads="1"/>
            </p:cNvSpPr>
            <p:nvPr/>
          </p:nvSpPr>
          <p:spPr bwMode="auto">
            <a:xfrm>
              <a:off x="960" y="432"/>
              <a:ext cx="480" cy="48"/>
            </a:xfrm>
            <a:prstGeom prst="rect">
              <a:avLst/>
            </a:prstGeom>
            <a:gradFill rotWithShape="0">
              <a:gsLst>
                <a:gs pos="0">
                  <a:srgbClr val="007B43"/>
                </a:gs>
                <a:gs pos="100000">
                  <a:srgbClr val="0092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3" name="Rectangle 1048"/>
            <p:cNvSpPr>
              <a:spLocks noChangeArrowheads="1"/>
            </p:cNvSpPr>
            <p:nvPr/>
          </p:nvSpPr>
          <p:spPr bwMode="auto">
            <a:xfrm>
              <a:off x="1440" y="432"/>
              <a:ext cx="480" cy="48"/>
            </a:xfrm>
            <a:prstGeom prst="rect">
              <a:avLst/>
            </a:prstGeom>
            <a:gradFill rotWithShape="0">
              <a:gsLst>
                <a:gs pos="0">
                  <a:srgbClr val="009259"/>
                </a:gs>
                <a:gs pos="100000">
                  <a:srgbClr val="00A26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4" name="Rectangle 1049"/>
            <p:cNvSpPr>
              <a:spLocks noChangeArrowheads="1"/>
            </p:cNvSpPr>
            <p:nvPr/>
          </p:nvSpPr>
          <p:spPr bwMode="auto">
            <a:xfrm>
              <a:off x="1920" y="432"/>
              <a:ext cx="480" cy="48"/>
            </a:xfrm>
            <a:prstGeom prst="rect">
              <a:avLst/>
            </a:prstGeom>
            <a:gradFill rotWithShape="0">
              <a:gsLst>
                <a:gs pos="0">
                  <a:srgbClr val="00A267"/>
                </a:gs>
                <a:gs pos="100000">
                  <a:srgbClr val="00AE6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5" name="Rectangle 1050"/>
            <p:cNvSpPr>
              <a:spLocks noChangeArrowheads="1"/>
            </p:cNvSpPr>
            <p:nvPr/>
          </p:nvSpPr>
          <p:spPr bwMode="auto">
            <a:xfrm>
              <a:off x="2400" y="432"/>
              <a:ext cx="480" cy="48"/>
            </a:xfrm>
            <a:prstGeom prst="rect">
              <a:avLst/>
            </a:prstGeom>
            <a:gradFill rotWithShape="0">
              <a:gsLst>
                <a:gs pos="0">
                  <a:srgbClr val="00AE60"/>
                </a:gs>
                <a:gs pos="100000">
                  <a:srgbClr val="3BBE6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6" name="Rectangle 1051"/>
            <p:cNvSpPr>
              <a:spLocks noChangeArrowheads="1"/>
            </p:cNvSpPr>
            <p:nvPr/>
          </p:nvSpPr>
          <p:spPr bwMode="auto">
            <a:xfrm>
              <a:off x="2880" y="432"/>
              <a:ext cx="480" cy="48"/>
            </a:xfrm>
            <a:prstGeom prst="rect">
              <a:avLst/>
            </a:prstGeom>
            <a:gradFill rotWithShape="0">
              <a:gsLst>
                <a:gs pos="0">
                  <a:srgbClr val="3BBE69"/>
                </a:gs>
                <a:gs pos="100000">
                  <a:srgbClr val="6EC87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7" name="Rectangle 1052"/>
            <p:cNvSpPr>
              <a:spLocks noChangeArrowheads="1"/>
            </p:cNvSpPr>
            <p:nvPr/>
          </p:nvSpPr>
          <p:spPr bwMode="auto">
            <a:xfrm>
              <a:off x="3360" y="432"/>
              <a:ext cx="480" cy="48"/>
            </a:xfrm>
            <a:prstGeom prst="rect">
              <a:avLst/>
            </a:prstGeom>
            <a:gradFill rotWithShape="0">
              <a:gsLst>
                <a:gs pos="0">
                  <a:srgbClr val="6EC87D"/>
                </a:gs>
                <a:gs pos="100000">
                  <a:srgbClr val="81CB9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8" name="Rectangle 1053"/>
            <p:cNvSpPr>
              <a:spLocks noChangeArrowheads="1"/>
            </p:cNvSpPr>
            <p:nvPr/>
          </p:nvSpPr>
          <p:spPr bwMode="auto">
            <a:xfrm>
              <a:off x="3840" y="432"/>
              <a:ext cx="480" cy="48"/>
            </a:xfrm>
            <a:prstGeom prst="rect">
              <a:avLst/>
            </a:prstGeom>
            <a:gradFill rotWithShape="0">
              <a:gsLst>
                <a:gs pos="0">
                  <a:srgbClr val="81CB93"/>
                </a:gs>
                <a:gs pos="100000">
                  <a:srgbClr val="9ED2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9" name="Rectangle 1054"/>
            <p:cNvSpPr>
              <a:spLocks noChangeArrowheads="1"/>
            </p:cNvSpPr>
            <p:nvPr/>
          </p:nvSpPr>
          <p:spPr bwMode="auto">
            <a:xfrm>
              <a:off x="4320" y="432"/>
              <a:ext cx="480" cy="48"/>
            </a:xfrm>
            <a:prstGeom prst="rect">
              <a:avLst/>
            </a:prstGeom>
            <a:gradFill rotWithShape="0">
              <a:gsLst>
                <a:gs pos="0">
                  <a:srgbClr val="9ED29E"/>
                </a:gs>
                <a:gs pos="100000">
                  <a:srgbClr val="BFE9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 name="Rectangle 1055"/>
            <p:cNvSpPr>
              <a:spLocks noChangeArrowheads="1"/>
            </p:cNvSpPr>
            <p:nvPr/>
          </p:nvSpPr>
          <p:spPr bwMode="auto">
            <a:xfrm>
              <a:off x="4800" y="432"/>
              <a:ext cx="480" cy="48"/>
            </a:xfrm>
            <a:prstGeom prst="rect">
              <a:avLst/>
            </a:prstGeom>
            <a:gradFill rotWithShape="0">
              <a:gsLst>
                <a:gs pos="0">
                  <a:srgbClr val="BFE9B7"/>
                </a:gs>
                <a:gs pos="100000">
                  <a:srgbClr val="E8F7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1" name="Rectangle 1056"/>
            <p:cNvSpPr>
              <a:spLocks noChangeArrowheads="1"/>
            </p:cNvSpPr>
            <p:nvPr/>
          </p:nvSpPr>
          <p:spPr bwMode="auto">
            <a:xfrm>
              <a:off x="5280" y="432"/>
              <a:ext cx="480" cy="48"/>
            </a:xfrm>
            <a:prstGeom prst="rect">
              <a:avLst/>
            </a:prstGeom>
            <a:gradFill rotWithShape="0">
              <a:gsLst>
                <a:gs pos="0">
                  <a:srgbClr val="E8F7E5"/>
                </a:gs>
                <a:gs pos="100000">
                  <a:srgbClr val="FCFE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pic>
        <p:nvPicPr>
          <p:cNvPr id="32" name="Picture 36" descr="D:\UNCC\pc\win_data\My Documents\Misc\Forms\William_States_Logo\William States\Logos\Horizontal\UNCC_WSL_Logo_4c_Ho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6475413"/>
            <a:ext cx="28956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540" name="Rectangle 1028"/>
          <p:cNvSpPr>
            <a:spLocks noGrp="1" noChangeArrowheads="1"/>
          </p:cNvSpPr>
          <p:nvPr>
            <p:ph type="ctrTitle"/>
          </p:nvPr>
        </p:nvSpPr>
        <p:spPr>
          <a:xfrm>
            <a:off x="533400" y="0"/>
            <a:ext cx="7758113" cy="609600"/>
          </a:xfrm>
        </p:spPr>
        <p:txBody>
          <a:bodyPr lIns="91436" tIns="45719" rIns="91436" bIns="45719" anchor="ctr"/>
          <a:lstStyle>
            <a:lvl1pPr algn="ctr">
              <a:defRPr/>
            </a:lvl1pPr>
          </a:lstStyle>
          <a:p>
            <a:endParaRPr lang="en-US"/>
          </a:p>
        </p:txBody>
      </p:sp>
      <p:sp>
        <p:nvSpPr>
          <p:cNvPr id="321541" name="Rectangle 1029"/>
          <p:cNvSpPr>
            <a:spLocks noGrp="1" noChangeArrowheads="1"/>
          </p:cNvSpPr>
          <p:nvPr>
            <p:ph type="subTitle" idx="1"/>
          </p:nvPr>
        </p:nvSpPr>
        <p:spPr>
          <a:xfrm>
            <a:off x="533400" y="762000"/>
            <a:ext cx="8229600" cy="5410200"/>
          </a:xfrm>
        </p:spPr>
        <p:txBody>
          <a:bodyPr lIns="91436" tIns="45719" rIns="91436" bIns="45719"/>
          <a:lstStyle>
            <a:lvl1pPr marL="0" indent="0" algn="ctr">
              <a:defRPr sz="2000"/>
            </a:lvl1pPr>
          </a:lstStyle>
          <a:p>
            <a:endParaRPr lang="en-US"/>
          </a:p>
        </p:txBody>
      </p:sp>
      <p:sp>
        <p:nvSpPr>
          <p:cNvPr id="33" name="Rectangle 1062"/>
          <p:cNvSpPr>
            <a:spLocks noGrp="1" noChangeArrowheads="1"/>
          </p:cNvSpPr>
          <p:nvPr>
            <p:ph type="sldNum" sz="quarter" idx="10"/>
          </p:nvPr>
        </p:nvSpPr>
        <p:spPr>
          <a:xfrm>
            <a:off x="6553200" y="6400800"/>
            <a:ext cx="2133600" cy="323850"/>
          </a:xfrm>
        </p:spPr>
        <p:txBody>
          <a:bodyPr/>
          <a:lstStyle>
            <a:lvl1pPr>
              <a:defRPr/>
            </a:lvl1pPr>
          </a:lstStyle>
          <a:p>
            <a:pPr>
              <a:defRPr/>
            </a:pPr>
            <a:fld id="{ADAD2E19-F0FD-4304-A631-CBFF3D1E8F90}" type="slidenum">
              <a:rPr lang="en-US"/>
              <a:pPr>
                <a:defRPr/>
              </a:pPr>
              <a:t>‹#›</a:t>
            </a:fld>
            <a:r>
              <a:rPr lang="en-US" dirty="0"/>
              <a:t>/16</a:t>
            </a:r>
          </a:p>
        </p:txBody>
      </p:sp>
      <p:sp>
        <p:nvSpPr>
          <p:cNvPr id="34" name="Rectangle 1063"/>
          <p:cNvSpPr>
            <a:spLocks noGrp="1" noChangeArrowheads="1"/>
          </p:cNvSpPr>
          <p:nvPr>
            <p:ph type="ftr" sz="quarter" idx="11"/>
          </p:nvPr>
        </p:nvSpPr>
        <p:spPr>
          <a:xfrm>
            <a:off x="2743200" y="6477000"/>
            <a:ext cx="3581400" cy="381000"/>
          </a:xfrm>
        </p:spPr>
        <p:txBody>
          <a:bodyPr/>
          <a:lstStyle>
            <a:lvl1pPr>
              <a:defRPr/>
            </a:lvl1pPr>
          </a:lstStyle>
          <a:p>
            <a:pPr>
              <a:defRPr/>
            </a:pPr>
            <a:endParaRPr lang="en-US"/>
          </a:p>
        </p:txBody>
      </p:sp>
    </p:spTree>
    <p:extLst>
      <p:ext uri="{BB962C8B-B14F-4D97-AF65-F5344CB8AC3E}">
        <p14:creationId xmlns:p14="http://schemas.microsoft.com/office/powerpoint/2010/main" val="1495066461"/>
      </p:ext>
    </p:extLst>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6"/>
          <p:cNvSpPr>
            <a:spLocks noGrp="1" noChangeArrowheads="1"/>
          </p:cNvSpPr>
          <p:nvPr>
            <p:ph type="ftr" sz="quarter" idx="10"/>
          </p:nvPr>
        </p:nvSpPr>
        <p:spPr>
          <a:ln/>
        </p:spPr>
        <p:txBody>
          <a:bodyPr/>
          <a:lstStyle>
            <a:lvl1pPr>
              <a:defRPr/>
            </a:lvl1pPr>
          </a:lstStyle>
          <a:p>
            <a:pPr>
              <a:defRPr/>
            </a:pPr>
            <a:endParaRPr lang="en-US"/>
          </a:p>
        </p:txBody>
      </p:sp>
      <p:sp>
        <p:nvSpPr>
          <p:cNvPr id="6" name="Rectangle 37"/>
          <p:cNvSpPr>
            <a:spLocks noGrp="1" noChangeArrowheads="1"/>
          </p:cNvSpPr>
          <p:nvPr>
            <p:ph type="sldNum" sz="quarter" idx="11"/>
          </p:nvPr>
        </p:nvSpPr>
        <p:spPr>
          <a:ln/>
        </p:spPr>
        <p:txBody>
          <a:bodyPr/>
          <a:lstStyle>
            <a:lvl1pPr>
              <a:defRPr/>
            </a:lvl1pPr>
          </a:lstStyle>
          <a:p>
            <a:pPr>
              <a:defRPr/>
            </a:pPr>
            <a:r>
              <a:rPr lang="en-US"/>
              <a:t>18-</a:t>
            </a:r>
            <a:fld id="{6EAE70A0-433D-479F-B9E4-D18918132FC8}" type="slidenum">
              <a:rPr lang="en-US"/>
              <a:pPr>
                <a:defRPr/>
              </a:pPr>
              <a:t>‹#›</a:t>
            </a:fld>
            <a:endParaRPr lang="en-US"/>
          </a:p>
        </p:txBody>
      </p:sp>
    </p:spTree>
    <p:extLst>
      <p:ext uri="{BB962C8B-B14F-4D97-AF65-F5344CB8AC3E}">
        <p14:creationId xmlns:p14="http://schemas.microsoft.com/office/powerpoint/2010/main" val="1009720111"/>
      </p:ext>
    </p:extLst>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6"/>
          <p:cNvSpPr>
            <a:spLocks noGrp="1" noChangeArrowheads="1"/>
          </p:cNvSpPr>
          <p:nvPr>
            <p:ph type="ftr" sz="quarter" idx="10"/>
          </p:nvPr>
        </p:nvSpPr>
        <p:spPr>
          <a:ln/>
        </p:spPr>
        <p:txBody>
          <a:bodyPr/>
          <a:lstStyle>
            <a:lvl1pPr>
              <a:defRPr/>
            </a:lvl1pPr>
          </a:lstStyle>
          <a:p>
            <a:pPr>
              <a:defRPr/>
            </a:pPr>
            <a:endParaRPr lang="en-US"/>
          </a:p>
        </p:txBody>
      </p:sp>
      <p:sp>
        <p:nvSpPr>
          <p:cNvPr id="5" name="Rectangle 37"/>
          <p:cNvSpPr>
            <a:spLocks noGrp="1" noChangeArrowheads="1"/>
          </p:cNvSpPr>
          <p:nvPr>
            <p:ph type="sldNum" sz="quarter" idx="11"/>
          </p:nvPr>
        </p:nvSpPr>
        <p:spPr>
          <a:ln/>
        </p:spPr>
        <p:txBody>
          <a:bodyPr/>
          <a:lstStyle>
            <a:lvl1pPr>
              <a:defRPr/>
            </a:lvl1pPr>
          </a:lstStyle>
          <a:p>
            <a:pPr>
              <a:defRPr/>
            </a:pPr>
            <a:r>
              <a:rPr lang="en-US"/>
              <a:t>18-</a:t>
            </a:r>
            <a:fld id="{5745D8DD-F370-4EC0-9107-A65B1FF95103}" type="slidenum">
              <a:rPr lang="en-US"/>
              <a:pPr>
                <a:defRPr/>
              </a:pPr>
              <a:t>‹#›</a:t>
            </a:fld>
            <a:endParaRPr lang="en-US"/>
          </a:p>
        </p:txBody>
      </p:sp>
    </p:spTree>
    <p:extLst>
      <p:ext uri="{BB962C8B-B14F-4D97-AF65-F5344CB8AC3E}">
        <p14:creationId xmlns:p14="http://schemas.microsoft.com/office/powerpoint/2010/main" val="1105337437"/>
      </p:ext>
    </p:extLst>
  </p:cSld>
  <p:clrMapOvr>
    <a:masterClrMapping/>
  </p:clrMapOvr>
  <p:transition>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095500" cy="1066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34100" cy="106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6"/>
          <p:cNvSpPr>
            <a:spLocks noGrp="1" noChangeArrowheads="1"/>
          </p:cNvSpPr>
          <p:nvPr>
            <p:ph type="ftr" sz="quarter" idx="10"/>
          </p:nvPr>
        </p:nvSpPr>
        <p:spPr>
          <a:ln/>
        </p:spPr>
        <p:txBody>
          <a:bodyPr/>
          <a:lstStyle>
            <a:lvl1pPr>
              <a:defRPr/>
            </a:lvl1pPr>
          </a:lstStyle>
          <a:p>
            <a:pPr>
              <a:defRPr/>
            </a:pPr>
            <a:endParaRPr lang="en-US"/>
          </a:p>
        </p:txBody>
      </p:sp>
      <p:sp>
        <p:nvSpPr>
          <p:cNvPr id="5" name="Rectangle 37"/>
          <p:cNvSpPr>
            <a:spLocks noGrp="1" noChangeArrowheads="1"/>
          </p:cNvSpPr>
          <p:nvPr>
            <p:ph type="sldNum" sz="quarter" idx="11"/>
          </p:nvPr>
        </p:nvSpPr>
        <p:spPr>
          <a:ln/>
        </p:spPr>
        <p:txBody>
          <a:bodyPr/>
          <a:lstStyle>
            <a:lvl1pPr>
              <a:defRPr/>
            </a:lvl1pPr>
          </a:lstStyle>
          <a:p>
            <a:pPr>
              <a:defRPr/>
            </a:pPr>
            <a:r>
              <a:rPr lang="en-US"/>
              <a:t>18-</a:t>
            </a:r>
            <a:fld id="{20679F40-7071-485E-8786-526893B86388}" type="slidenum">
              <a:rPr lang="en-US"/>
              <a:pPr>
                <a:defRPr/>
              </a:pPr>
              <a:t>‹#›</a:t>
            </a:fld>
            <a:endParaRPr lang="en-US"/>
          </a:p>
        </p:txBody>
      </p:sp>
    </p:spTree>
    <p:extLst>
      <p:ext uri="{BB962C8B-B14F-4D97-AF65-F5344CB8AC3E}">
        <p14:creationId xmlns:p14="http://schemas.microsoft.com/office/powerpoint/2010/main" val="3306086832"/>
      </p:ext>
    </p:extLst>
  </p:cSld>
  <p:clrMapOvr>
    <a:masterClrMapping/>
  </p:clrMapOvr>
  <p:transition>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pic>
        <p:nvPicPr>
          <p:cNvPr id="4" name="Picture 4" descr="UNCC_Logo_whiteTP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5953125"/>
            <a:ext cx="156686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1267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6" descr="D:\UNCC\pc\win_data\My Documents\Misc\Forms\William_States_Logo\William States\Logos\Horizontal\UNCC_WSL_Logo_4c_Hor.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6475413"/>
            <a:ext cx="28956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84382B5-A948-4013-ABF6-70A82E1CF663}" type="slidenum">
              <a:rPr lang="en-US"/>
              <a:pPr>
                <a:defRPr/>
              </a:pPr>
              <a:t>‹#›</a:t>
            </a:fld>
            <a:r>
              <a:rPr lang="en-US"/>
              <a:t>/16</a:t>
            </a:r>
            <a:endParaRPr lang="en-US" dirty="0"/>
          </a:p>
        </p:txBody>
      </p:sp>
      <p:sp>
        <p:nvSpPr>
          <p:cNvPr id="8" name="TextBox 7"/>
          <p:cNvSpPr txBox="1"/>
          <p:nvPr userDrawn="1"/>
        </p:nvSpPr>
        <p:spPr>
          <a:xfrm>
            <a:off x="152400" y="6324600"/>
            <a:ext cx="2895600" cy="533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70724046"/>
      </p:ext>
    </p:extLst>
  </p:cSld>
  <p:clrMapOvr>
    <a:masterClrMapping/>
  </p:clrMapOvr>
  <p:transition>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TextBox 5"/>
          <p:cNvSpPr txBox="1"/>
          <p:nvPr userDrawn="1"/>
        </p:nvSpPr>
        <p:spPr>
          <a:xfrm>
            <a:off x="152400" y="6400800"/>
            <a:ext cx="2895600" cy="4572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41595080"/>
      </p:ext>
    </p:extLst>
  </p:cSld>
  <p:clrMapOvr>
    <a:masterClrMapping/>
  </p:clrMapOvr>
  <p:transition>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18-</a:t>
            </a:r>
            <a:fld id="{7C3DC1ED-C797-4EB7-A312-51D34A05D865}" type="slidenum">
              <a:rPr lang="en-US"/>
              <a:pPr>
                <a:defRPr/>
              </a:pPr>
              <a:t>‹#›</a:t>
            </a:fld>
            <a:endParaRPr lang="en-US"/>
          </a:p>
        </p:txBody>
      </p:sp>
    </p:spTree>
    <p:extLst>
      <p:ext uri="{BB962C8B-B14F-4D97-AF65-F5344CB8AC3E}">
        <p14:creationId xmlns:p14="http://schemas.microsoft.com/office/powerpoint/2010/main" val="2674848777"/>
      </p:ext>
    </p:extLst>
  </p:cSld>
  <p:clrMapOvr>
    <a:masterClrMapping/>
  </p:clrMapOvr>
  <p:transition>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18-</a:t>
            </a:r>
            <a:fld id="{3C915224-DFD3-4E1F-AB11-0CD862A4D5AD}" type="slidenum">
              <a:rPr lang="en-US"/>
              <a:pPr>
                <a:defRPr/>
              </a:pPr>
              <a:t>‹#›</a:t>
            </a:fld>
            <a:endParaRPr lang="en-US"/>
          </a:p>
        </p:txBody>
      </p:sp>
    </p:spTree>
    <p:extLst>
      <p:ext uri="{BB962C8B-B14F-4D97-AF65-F5344CB8AC3E}">
        <p14:creationId xmlns:p14="http://schemas.microsoft.com/office/powerpoint/2010/main" val="1395213320"/>
      </p:ext>
    </p:extLst>
  </p:cSld>
  <p:clrMapOvr>
    <a:masterClrMapping/>
  </p:clrMapOvr>
  <p:transition>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r>
              <a:rPr lang="en-US"/>
              <a:t>18-</a:t>
            </a:r>
            <a:fld id="{4F3E19D6-E87A-42DF-85A1-DF1267BB0AB2}" type="slidenum">
              <a:rPr lang="en-US"/>
              <a:pPr>
                <a:defRPr/>
              </a:pPr>
              <a:t>‹#›</a:t>
            </a:fld>
            <a:endParaRPr lang="en-US"/>
          </a:p>
        </p:txBody>
      </p:sp>
    </p:spTree>
    <p:extLst>
      <p:ext uri="{BB962C8B-B14F-4D97-AF65-F5344CB8AC3E}">
        <p14:creationId xmlns:p14="http://schemas.microsoft.com/office/powerpoint/2010/main" val="2290139759"/>
      </p:ext>
    </p:extLst>
  </p:cSld>
  <p:clrMapOvr>
    <a:masterClrMapping/>
  </p:clrMapOvr>
  <p:transition>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r>
              <a:rPr lang="en-US"/>
              <a:t>18-</a:t>
            </a:r>
            <a:fld id="{9C317D15-1B2A-4967-82BF-E8C67C61DA81}" type="slidenum">
              <a:rPr lang="en-US"/>
              <a:pPr>
                <a:defRPr/>
              </a:pPr>
              <a:t>‹#›</a:t>
            </a:fld>
            <a:endParaRPr lang="en-US"/>
          </a:p>
        </p:txBody>
      </p:sp>
    </p:spTree>
    <p:extLst>
      <p:ext uri="{BB962C8B-B14F-4D97-AF65-F5344CB8AC3E}">
        <p14:creationId xmlns:p14="http://schemas.microsoft.com/office/powerpoint/2010/main" val="364339177"/>
      </p:ext>
    </p:extLst>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6"/>
          <p:cNvSpPr>
            <a:spLocks noGrp="1" noChangeArrowheads="1"/>
          </p:cNvSpPr>
          <p:nvPr>
            <p:ph type="ftr" sz="quarter" idx="10"/>
          </p:nvPr>
        </p:nvSpPr>
        <p:spPr>
          <a:ln/>
        </p:spPr>
        <p:txBody>
          <a:bodyPr/>
          <a:lstStyle>
            <a:lvl1pPr>
              <a:defRPr/>
            </a:lvl1pPr>
          </a:lstStyle>
          <a:p>
            <a:pPr>
              <a:defRPr/>
            </a:pPr>
            <a:endParaRPr lang="en-US"/>
          </a:p>
        </p:txBody>
      </p:sp>
      <p:sp>
        <p:nvSpPr>
          <p:cNvPr id="5" name="Rectangle 37"/>
          <p:cNvSpPr>
            <a:spLocks noGrp="1" noChangeArrowheads="1"/>
          </p:cNvSpPr>
          <p:nvPr>
            <p:ph type="sldNum" sz="quarter" idx="11"/>
          </p:nvPr>
        </p:nvSpPr>
        <p:spPr>
          <a:ln/>
        </p:spPr>
        <p:txBody>
          <a:bodyPr/>
          <a:lstStyle>
            <a:lvl1pPr>
              <a:defRPr/>
            </a:lvl1pPr>
          </a:lstStyle>
          <a:p>
            <a:pPr>
              <a:defRPr/>
            </a:pPr>
            <a:r>
              <a:rPr lang="en-US"/>
              <a:t>18-</a:t>
            </a:r>
            <a:fld id="{1783D9F4-5257-4341-8FCC-65EB7E38FB4C}" type="slidenum">
              <a:rPr lang="en-US"/>
              <a:pPr>
                <a:defRPr/>
              </a:pPr>
              <a:t>‹#›</a:t>
            </a:fld>
            <a:endParaRPr lang="en-US"/>
          </a:p>
        </p:txBody>
      </p:sp>
    </p:spTree>
    <p:extLst>
      <p:ext uri="{BB962C8B-B14F-4D97-AF65-F5344CB8AC3E}">
        <p14:creationId xmlns:p14="http://schemas.microsoft.com/office/powerpoint/2010/main" val="1356822313"/>
      </p:ext>
    </p:extLst>
  </p:cSld>
  <p:clrMapOvr>
    <a:masterClrMapping/>
  </p:clrMapOvr>
  <p:transition>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TextBox 6"/>
          <p:cNvSpPr txBox="1"/>
          <p:nvPr userDrawn="1"/>
        </p:nvSpPr>
        <p:spPr>
          <a:xfrm>
            <a:off x="76200" y="6324600"/>
            <a:ext cx="2971800" cy="533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375737295"/>
      </p:ext>
    </p:extLst>
  </p:cSld>
  <p:clrMapOvr>
    <a:masterClrMapping/>
  </p:clrMapOvr>
  <p:transition>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18-</a:t>
            </a:r>
            <a:fld id="{A9B86459-1CA6-48BF-8EFE-12696CA22189}" type="slidenum">
              <a:rPr lang="en-US"/>
              <a:pPr>
                <a:defRPr/>
              </a:pPr>
              <a:t>‹#›</a:t>
            </a:fld>
            <a:endParaRPr lang="en-US"/>
          </a:p>
        </p:txBody>
      </p:sp>
    </p:spTree>
    <p:extLst>
      <p:ext uri="{BB962C8B-B14F-4D97-AF65-F5344CB8AC3E}">
        <p14:creationId xmlns:p14="http://schemas.microsoft.com/office/powerpoint/2010/main" val="2271641208"/>
      </p:ext>
    </p:extLst>
  </p:cSld>
  <p:clrMapOvr>
    <a:masterClrMapping/>
  </p:clrMapOvr>
  <p:transition>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18-</a:t>
            </a:r>
            <a:fld id="{4942C63F-A03B-4D32-B705-061EAEFD7007}" type="slidenum">
              <a:rPr lang="en-US"/>
              <a:pPr>
                <a:defRPr/>
              </a:pPr>
              <a:t>‹#›</a:t>
            </a:fld>
            <a:endParaRPr lang="en-US"/>
          </a:p>
        </p:txBody>
      </p:sp>
    </p:spTree>
    <p:extLst>
      <p:ext uri="{BB962C8B-B14F-4D97-AF65-F5344CB8AC3E}">
        <p14:creationId xmlns:p14="http://schemas.microsoft.com/office/powerpoint/2010/main" val="2780286157"/>
      </p:ext>
    </p:extLst>
  </p:cSld>
  <p:clrMapOvr>
    <a:masterClrMapping/>
  </p:clrMapOvr>
  <p:transition>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18-</a:t>
            </a:r>
            <a:fld id="{1B7B7996-CEBC-41B9-B51D-7293B61D9A76}" type="slidenum">
              <a:rPr lang="en-US"/>
              <a:pPr>
                <a:defRPr/>
              </a:pPr>
              <a:t>‹#›</a:t>
            </a:fld>
            <a:endParaRPr lang="en-US"/>
          </a:p>
        </p:txBody>
      </p:sp>
    </p:spTree>
    <p:extLst>
      <p:ext uri="{BB962C8B-B14F-4D97-AF65-F5344CB8AC3E}">
        <p14:creationId xmlns:p14="http://schemas.microsoft.com/office/powerpoint/2010/main" val="2751611792"/>
      </p:ext>
    </p:extLst>
  </p:cSld>
  <p:clrMapOvr>
    <a:masterClrMapping/>
  </p:clrMapOvr>
  <p:transition>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18-</a:t>
            </a:r>
            <a:fld id="{11CC1DE3-CFA0-4C86-8D7A-8D8B38427A73}" type="slidenum">
              <a:rPr lang="en-US"/>
              <a:pPr>
                <a:defRPr/>
              </a:pPr>
              <a:t>‹#›</a:t>
            </a:fld>
            <a:endParaRPr lang="en-US"/>
          </a:p>
        </p:txBody>
      </p:sp>
    </p:spTree>
    <p:extLst>
      <p:ext uri="{BB962C8B-B14F-4D97-AF65-F5344CB8AC3E}">
        <p14:creationId xmlns:p14="http://schemas.microsoft.com/office/powerpoint/2010/main" val="4150819009"/>
      </p:ext>
    </p:extLst>
  </p:cSld>
  <p:clrMapOvr>
    <a:masterClrMapping/>
  </p:clrMapOvr>
  <p:transition>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446AAFE-619C-47CB-90E3-B471C06ECF17}" type="slidenum">
              <a:rPr lang="en-US" altLang="en-US"/>
              <a:pPr>
                <a:defRPr/>
              </a:pPr>
              <a:t>‹#›</a:t>
            </a:fld>
            <a:endParaRPr lang="en-US" altLang="en-US"/>
          </a:p>
        </p:txBody>
      </p:sp>
    </p:spTree>
    <p:extLst>
      <p:ext uri="{BB962C8B-B14F-4D97-AF65-F5344CB8AC3E}">
        <p14:creationId xmlns:p14="http://schemas.microsoft.com/office/powerpoint/2010/main" val="3079363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30FD682-8A8F-4848-A6DF-CBEC39EF78FE}" type="slidenum">
              <a:rPr lang="en-US" altLang="en-US"/>
              <a:pPr>
                <a:defRPr/>
              </a:pPr>
              <a:t>‹#›</a:t>
            </a:fld>
            <a:endParaRPr lang="en-US" altLang="en-US"/>
          </a:p>
        </p:txBody>
      </p:sp>
    </p:spTree>
    <p:extLst>
      <p:ext uri="{BB962C8B-B14F-4D97-AF65-F5344CB8AC3E}">
        <p14:creationId xmlns:p14="http://schemas.microsoft.com/office/powerpoint/2010/main" val="2660721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F4C620D-D616-460E-92D5-836F76909060}" type="slidenum">
              <a:rPr lang="en-US" altLang="en-US"/>
              <a:pPr>
                <a:defRPr/>
              </a:pPr>
              <a:t>‹#›</a:t>
            </a:fld>
            <a:endParaRPr lang="en-US" altLang="en-US"/>
          </a:p>
        </p:txBody>
      </p:sp>
    </p:spTree>
    <p:extLst>
      <p:ext uri="{BB962C8B-B14F-4D97-AF65-F5344CB8AC3E}">
        <p14:creationId xmlns:p14="http://schemas.microsoft.com/office/powerpoint/2010/main" val="3355143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8BC5487-D6B7-453C-A6EB-681B96A4EDA0}" type="slidenum">
              <a:rPr lang="en-US" altLang="en-US"/>
              <a:pPr>
                <a:defRPr/>
              </a:pPr>
              <a:t>‹#›</a:t>
            </a:fld>
            <a:endParaRPr lang="en-US" altLang="en-US"/>
          </a:p>
        </p:txBody>
      </p:sp>
    </p:spTree>
    <p:extLst>
      <p:ext uri="{BB962C8B-B14F-4D97-AF65-F5344CB8AC3E}">
        <p14:creationId xmlns:p14="http://schemas.microsoft.com/office/powerpoint/2010/main" val="23152803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7E47458A-20F7-440C-8F7F-A67F355659EE}" type="slidenum">
              <a:rPr lang="en-US" altLang="en-US"/>
              <a:pPr>
                <a:defRPr/>
              </a:pPr>
              <a:t>‹#›</a:t>
            </a:fld>
            <a:endParaRPr lang="en-US" altLang="en-US"/>
          </a:p>
        </p:txBody>
      </p:sp>
    </p:spTree>
    <p:extLst>
      <p:ext uri="{BB962C8B-B14F-4D97-AF65-F5344CB8AC3E}">
        <p14:creationId xmlns:p14="http://schemas.microsoft.com/office/powerpoint/2010/main" val="3726182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6"/>
          <p:cNvSpPr>
            <a:spLocks noGrp="1" noChangeArrowheads="1"/>
          </p:cNvSpPr>
          <p:nvPr>
            <p:ph type="ftr" sz="quarter" idx="10"/>
          </p:nvPr>
        </p:nvSpPr>
        <p:spPr>
          <a:ln/>
        </p:spPr>
        <p:txBody>
          <a:bodyPr/>
          <a:lstStyle>
            <a:lvl1pPr>
              <a:defRPr/>
            </a:lvl1pPr>
          </a:lstStyle>
          <a:p>
            <a:pPr>
              <a:defRPr/>
            </a:pPr>
            <a:endParaRPr lang="en-US"/>
          </a:p>
        </p:txBody>
      </p:sp>
      <p:sp>
        <p:nvSpPr>
          <p:cNvPr id="5" name="Rectangle 37"/>
          <p:cNvSpPr>
            <a:spLocks noGrp="1" noChangeArrowheads="1"/>
          </p:cNvSpPr>
          <p:nvPr>
            <p:ph type="sldNum" sz="quarter" idx="11"/>
          </p:nvPr>
        </p:nvSpPr>
        <p:spPr>
          <a:ln/>
        </p:spPr>
        <p:txBody>
          <a:bodyPr/>
          <a:lstStyle>
            <a:lvl1pPr>
              <a:defRPr/>
            </a:lvl1pPr>
          </a:lstStyle>
          <a:p>
            <a:pPr>
              <a:defRPr/>
            </a:pPr>
            <a:r>
              <a:rPr lang="en-US"/>
              <a:t>18-</a:t>
            </a:r>
            <a:fld id="{813ED437-1F2C-4759-A6F1-6BC40F8313F6}" type="slidenum">
              <a:rPr lang="en-US"/>
              <a:pPr>
                <a:defRPr/>
              </a:pPr>
              <a:t>‹#›</a:t>
            </a:fld>
            <a:endParaRPr lang="en-US"/>
          </a:p>
        </p:txBody>
      </p:sp>
    </p:spTree>
    <p:extLst>
      <p:ext uri="{BB962C8B-B14F-4D97-AF65-F5344CB8AC3E}">
        <p14:creationId xmlns:p14="http://schemas.microsoft.com/office/powerpoint/2010/main" val="3924583649"/>
      </p:ext>
    </p:extLst>
  </p:cSld>
  <p:clrMapOvr>
    <a:masterClrMapping/>
  </p:clrMapOvr>
  <p:transition>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0E9981F0-C5C9-4C03-8F15-7C9424DBC982}" type="slidenum">
              <a:rPr lang="en-US" altLang="en-US"/>
              <a:pPr>
                <a:defRPr/>
              </a:pPr>
              <a:t>‹#›</a:t>
            </a:fld>
            <a:endParaRPr lang="en-US" altLang="en-US"/>
          </a:p>
        </p:txBody>
      </p:sp>
    </p:spTree>
    <p:extLst>
      <p:ext uri="{BB962C8B-B14F-4D97-AF65-F5344CB8AC3E}">
        <p14:creationId xmlns:p14="http://schemas.microsoft.com/office/powerpoint/2010/main" val="3026342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24DC25D1-D430-4190-BEF7-A12CE0F25968}" type="slidenum">
              <a:rPr lang="en-US" altLang="en-US"/>
              <a:pPr>
                <a:defRPr/>
              </a:pPr>
              <a:t>‹#›</a:t>
            </a:fld>
            <a:endParaRPr lang="en-US" altLang="en-US"/>
          </a:p>
        </p:txBody>
      </p:sp>
    </p:spTree>
    <p:extLst>
      <p:ext uri="{BB962C8B-B14F-4D97-AF65-F5344CB8AC3E}">
        <p14:creationId xmlns:p14="http://schemas.microsoft.com/office/powerpoint/2010/main" val="694400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2A1747C-3A3F-4BB4-9E7A-B913E314C8C5}" type="slidenum">
              <a:rPr lang="en-US" altLang="en-US"/>
              <a:pPr>
                <a:defRPr/>
              </a:pPr>
              <a:t>‹#›</a:t>
            </a:fld>
            <a:endParaRPr lang="en-US" altLang="en-US"/>
          </a:p>
        </p:txBody>
      </p:sp>
    </p:spTree>
    <p:extLst>
      <p:ext uri="{BB962C8B-B14F-4D97-AF65-F5344CB8AC3E}">
        <p14:creationId xmlns:p14="http://schemas.microsoft.com/office/powerpoint/2010/main" val="1064984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04C5A1C-2F2E-4A6F-8B11-4DB3F2E2C60E}" type="slidenum">
              <a:rPr lang="en-US" altLang="en-US"/>
              <a:pPr>
                <a:defRPr/>
              </a:pPr>
              <a:t>‹#›</a:t>
            </a:fld>
            <a:endParaRPr lang="en-US" altLang="en-US"/>
          </a:p>
        </p:txBody>
      </p:sp>
    </p:spTree>
    <p:extLst>
      <p:ext uri="{BB962C8B-B14F-4D97-AF65-F5344CB8AC3E}">
        <p14:creationId xmlns:p14="http://schemas.microsoft.com/office/powerpoint/2010/main" val="38309910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C641111-6CE7-43CF-97E9-AD57A464A740}" type="slidenum">
              <a:rPr lang="en-US" altLang="en-US"/>
              <a:pPr>
                <a:defRPr/>
              </a:pPr>
              <a:t>‹#›</a:t>
            </a:fld>
            <a:endParaRPr lang="en-US" altLang="en-US"/>
          </a:p>
        </p:txBody>
      </p:sp>
    </p:spTree>
    <p:extLst>
      <p:ext uri="{BB962C8B-B14F-4D97-AF65-F5344CB8AC3E}">
        <p14:creationId xmlns:p14="http://schemas.microsoft.com/office/powerpoint/2010/main" val="3481896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555BB24-D934-4F8A-8FD7-661B877E8679}" type="slidenum">
              <a:rPr lang="en-US" altLang="en-US"/>
              <a:pPr>
                <a:defRPr/>
              </a:pPr>
              <a:t>‹#›</a:t>
            </a:fld>
            <a:endParaRPr lang="en-US" altLang="en-US"/>
          </a:p>
        </p:txBody>
      </p:sp>
    </p:spTree>
    <p:extLst>
      <p:ext uri="{BB962C8B-B14F-4D97-AF65-F5344CB8AC3E}">
        <p14:creationId xmlns:p14="http://schemas.microsoft.com/office/powerpoint/2010/main" val="284689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A0F301-DFEF-44F1-B981-6E58F79DC12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1269002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0F301-DFEF-44F1-B981-6E58F79DC12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424239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A0F301-DFEF-44F1-B981-6E58F79DC12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1193514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A0F301-DFEF-44F1-B981-6E58F79DC12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197108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762000"/>
            <a:ext cx="41148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1148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6"/>
          <p:cNvSpPr>
            <a:spLocks noGrp="1" noChangeArrowheads="1"/>
          </p:cNvSpPr>
          <p:nvPr>
            <p:ph type="ftr" sz="quarter" idx="10"/>
          </p:nvPr>
        </p:nvSpPr>
        <p:spPr>
          <a:ln/>
        </p:spPr>
        <p:txBody>
          <a:bodyPr/>
          <a:lstStyle>
            <a:lvl1pPr>
              <a:defRPr/>
            </a:lvl1pPr>
          </a:lstStyle>
          <a:p>
            <a:pPr>
              <a:defRPr/>
            </a:pPr>
            <a:endParaRPr lang="en-US"/>
          </a:p>
        </p:txBody>
      </p:sp>
      <p:sp>
        <p:nvSpPr>
          <p:cNvPr id="6" name="Rectangle 37"/>
          <p:cNvSpPr>
            <a:spLocks noGrp="1" noChangeArrowheads="1"/>
          </p:cNvSpPr>
          <p:nvPr>
            <p:ph type="sldNum" sz="quarter" idx="11"/>
          </p:nvPr>
        </p:nvSpPr>
        <p:spPr>
          <a:ln/>
        </p:spPr>
        <p:txBody>
          <a:bodyPr/>
          <a:lstStyle>
            <a:lvl1pPr>
              <a:defRPr/>
            </a:lvl1pPr>
          </a:lstStyle>
          <a:p>
            <a:pPr>
              <a:defRPr/>
            </a:pPr>
            <a:r>
              <a:rPr lang="en-US"/>
              <a:t>18-</a:t>
            </a:r>
            <a:fld id="{B86E417F-D330-459D-8004-11CDA20E145C}" type="slidenum">
              <a:rPr lang="en-US"/>
              <a:pPr>
                <a:defRPr/>
              </a:pPr>
              <a:t>‹#›</a:t>
            </a:fld>
            <a:endParaRPr lang="en-US"/>
          </a:p>
        </p:txBody>
      </p:sp>
    </p:spTree>
    <p:extLst>
      <p:ext uri="{BB962C8B-B14F-4D97-AF65-F5344CB8AC3E}">
        <p14:creationId xmlns:p14="http://schemas.microsoft.com/office/powerpoint/2010/main" val="301803650"/>
      </p:ext>
    </p:extLst>
  </p:cSld>
  <p:clrMapOvr>
    <a:masterClrMapping/>
  </p:clrMapOvr>
  <p:transition>
    <p:randomBar dir="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A0F301-DFEF-44F1-B981-6E58F79DC122}"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495321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A0F301-DFEF-44F1-B981-6E58F79DC122}"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10172549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0F301-DFEF-44F1-B981-6E58F79DC122}"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28529601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A0F301-DFEF-44F1-B981-6E58F79DC12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2568833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A0F301-DFEF-44F1-B981-6E58F79DC12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29764000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0F301-DFEF-44F1-B981-6E58F79DC12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17057354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0F301-DFEF-44F1-B981-6E58F79DC12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6396316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A0F301-DFEF-44F1-B981-6E58F79DC122}"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E64F48-0607-4B76-9490-4327A3617C1E}" type="slidenum">
              <a:rPr lang="en-US" smtClean="0"/>
              <a:t>‹#›</a:t>
            </a:fld>
            <a:endParaRPr lang="en-US"/>
          </a:p>
        </p:txBody>
      </p:sp>
    </p:spTree>
    <p:extLst>
      <p:ext uri="{BB962C8B-B14F-4D97-AF65-F5344CB8AC3E}">
        <p14:creationId xmlns:p14="http://schemas.microsoft.com/office/powerpoint/2010/main" val="57810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6"/>
          <p:cNvSpPr>
            <a:spLocks noGrp="1" noChangeArrowheads="1"/>
          </p:cNvSpPr>
          <p:nvPr>
            <p:ph type="ftr" sz="quarter" idx="10"/>
          </p:nvPr>
        </p:nvSpPr>
        <p:spPr>
          <a:ln/>
        </p:spPr>
        <p:txBody>
          <a:bodyPr/>
          <a:lstStyle>
            <a:lvl1pPr>
              <a:defRPr/>
            </a:lvl1pPr>
          </a:lstStyle>
          <a:p>
            <a:pPr>
              <a:defRPr/>
            </a:pPr>
            <a:endParaRPr lang="en-US"/>
          </a:p>
        </p:txBody>
      </p:sp>
      <p:sp>
        <p:nvSpPr>
          <p:cNvPr id="8" name="Rectangle 37"/>
          <p:cNvSpPr>
            <a:spLocks noGrp="1" noChangeArrowheads="1"/>
          </p:cNvSpPr>
          <p:nvPr>
            <p:ph type="sldNum" sz="quarter" idx="11"/>
          </p:nvPr>
        </p:nvSpPr>
        <p:spPr>
          <a:ln/>
        </p:spPr>
        <p:txBody>
          <a:bodyPr/>
          <a:lstStyle>
            <a:lvl1pPr>
              <a:defRPr/>
            </a:lvl1pPr>
          </a:lstStyle>
          <a:p>
            <a:pPr>
              <a:defRPr/>
            </a:pPr>
            <a:r>
              <a:rPr lang="en-US"/>
              <a:t>18-</a:t>
            </a:r>
            <a:fld id="{9C86CC63-E1BD-4400-874C-9FA4DD4A553F}" type="slidenum">
              <a:rPr lang="en-US"/>
              <a:pPr>
                <a:defRPr/>
              </a:pPr>
              <a:t>‹#›</a:t>
            </a:fld>
            <a:endParaRPr lang="en-US"/>
          </a:p>
        </p:txBody>
      </p:sp>
    </p:spTree>
    <p:extLst>
      <p:ext uri="{BB962C8B-B14F-4D97-AF65-F5344CB8AC3E}">
        <p14:creationId xmlns:p14="http://schemas.microsoft.com/office/powerpoint/2010/main" val="655716057"/>
      </p:ext>
    </p:extLst>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6"/>
          <p:cNvSpPr>
            <a:spLocks noGrp="1" noChangeArrowheads="1"/>
          </p:cNvSpPr>
          <p:nvPr>
            <p:ph type="ftr" sz="quarter" idx="10"/>
          </p:nvPr>
        </p:nvSpPr>
        <p:spPr>
          <a:ln/>
        </p:spPr>
        <p:txBody>
          <a:bodyPr/>
          <a:lstStyle>
            <a:lvl1pPr>
              <a:defRPr/>
            </a:lvl1pPr>
          </a:lstStyle>
          <a:p>
            <a:pPr>
              <a:defRPr/>
            </a:pPr>
            <a:endParaRPr lang="en-US"/>
          </a:p>
        </p:txBody>
      </p:sp>
      <p:sp>
        <p:nvSpPr>
          <p:cNvPr id="4" name="Rectangle 37"/>
          <p:cNvSpPr>
            <a:spLocks noGrp="1" noChangeArrowheads="1"/>
          </p:cNvSpPr>
          <p:nvPr>
            <p:ph type="sldNum" sz="quarter" idx="11"/>
          </p:nvPr>
        </p:nvSpPr>
        <p:spPr>
          <a:ln/>
        </p:spPr>
        <p:txBody>
          <a:bodyPr/>
          <a:lstStyle>
            <a:lvl1pPr>
              <a:defRPr/>
            </a:lvl1pPr>
          </a:lstStyle>
          <a:p>
            <a:pPr>
              <a:defRPr/>
            </a:pPr>
            <a:r>
              <a:rPr lang="en-US"/>
              <a:t>18-</a:t>
            </a:r>
            <a:fld id="{50D1BD2D-75B1-4FA3-8780-FD699B22F59B}" type="slidenum">
              <a:rPr lang="en-US"/>
              <a:pPr>
                <a:defRPr/>
              </a:pPr>
              <a:t>‹#›</a:t>
            </a:fld>
            <a:endParaRPr lang="en-US"/>
          </a:p>
        </p:txBody>
      </p:sp>
    </p:spTree>
    <p:extLst>
      <p:ext uri="{BB962C8B-B14F-4D97-AF65-F5344CB8AC3E}">
        <p14:creationId xmlns:p14="http://schemas.microsoft.com/office/powerpoint/2010/main" val="3887855948"/>
      </p:ext>
    </p:extLst>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6"/>
          <p:cNvSpPr>
            <a:spLocks noGrp="1" noChangeArrowheads="1"/>
          </p:cNvSpPr>
          <p:nvPr>
            <p:ph type="ftr" sz="quarter" idx="10"/>
          </p:nvPr>
        </p:nvSpPr>
        <p:spPr>
          <a:ln/>
        </p:spPr>
        <p:txBody>
          <a:bodyPr/>
          <a:lstStyle>
            <a:lvl1pPr>
              <a:defRPr/>
            </a:lvl1pPr>
          </a:lstStyle>
          <a:p>
            <a:pPr>
              <a:defRPr/>
            </a:pPr>
            <a:endParaRPr lang="en-US"/>
          </a:p>
        </p:txBody>
      </p:sp>
      <p:sp>
        <p:nvSpPr>
          <p:cNvPr id="3" name="Rectangle 37"/>
          <p:cNvSpPr>
            <a:spLocks noGrp="1" noChangeArrowheads="1"/>
          </p:cNvSpPr>
          <p:nvPr>
            <p:ph type="sldNum" sz="quarter" idx="11"/>
          </p:nvPr>
        </p:nvSpPr>
        <p:spPr>
          <a:ln/>
        </p:spPr>
        <p:txBody>
          <a:bodyPr/>
          <a:lstStyle>
            <a:lvl1pPr>
              <a:defRPr/>
            </a:lvl1pPr>
          </a:lstStyle>
          <a:p>
            <a:pPr>
              <a:defRPr/>
            </a:pPr>
            <a:r>
              <a:rPr lang="en-US"/>
              <a:t>18-</a:t>
            </a:r>
            <a:fld id="{7E995D17-F11A-47A3-9BF3-8130DC09DB9B}" type="slidenum">
              <a:rPr lang="en-US"/>
              <a:pPr>
                <a:defRPr/>
              </a:pPr>
              <a:t>‹#›</a:t>
            </a:fld>
            <a:endParaRPr lang="en-US"/>
          </a:p>
        </p:txBody>
      </p:sp>
    </p:spTree>
    <p:extLst>
      <p:ext uri="{BB962C8B-B14F-4D97-AF65-F5344CB8AC3E}">
        <p14:creationId xmlns:p14="http://schemas.microsoft.com/office/powerpoint/2010/main" val="3810242326"/>
      </p:ext>
    </p:extLst>
  </p:cSld>
  <p:clrMapOvr>
    <a:masterClrMapping/>
  </p:clrMapOvr>
  <p:transition>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r>
              <a:rPr lang="en-US"/>
              <a:t>18-</a:t>
            </a:r>
            <a:fld id="{5DA1AF21-7B63-4CB1-945D-C7753DC54A7C}" type="slidenum">
              <a:rPr lang="en-US" smtClean="0"/>
              <a:pPr>
                <a:defRPr/>
              </a:pPr>
              <a:t>‹#›</a:t>
            </a:fld>
            <a:endParaRPr lang="en-US"/>
          </a:p>
        </p:txBody>
      </p:sp>
    </p:spTree>
    <p:extLst>
      <p:ext uri="{BB962C8B-B14F-4D97-AF65-F5344CB8AC3E}">
        <p14:creationId xmlns:p14="http://schemas.microsoft.com/office/powerpoint/2010/main" val="959840458"/>
      </p:ext>
    </p:extLst>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6"/>
          <p:cNvSpPr>
            <a:spLocks noGrp="1" noChangeArrowheads="1"/>
          </p:cNvSpPr>
          <p:nvPr>
            <p:ph type="ftr" sz="quarter" idx="10"/>
          </p:nvPr>
        </p:nvSpPr>
        <p:spPr>
          <a:ln/>
        </p:spPr>
        <p:txBody>
          <a:bodyPr/>
          <a:lstStyle>
            <a:lvl1pPr>
              <a:defRPr/>
            </a:lvl1pPr>
          </a:lstStyle>
          <a:p>
            <a:pPr>
              <a:defRPr/>
            </a:pPr>
            <a:endParaRPr lang="en-US"/>
          </a:p>
        </p:txBody>
      </p:sp>
      <p:sp>
        <p:nvSpPr>
          <p:cNvPr id="6" name="Rectangle 37"/>
          <p:cNvSpPr>
            <a:spLocks noGrp="1" noChangeArrowheads="1"/>
          </p:cNvSpPr>
          <p:nvPr>
            <p:ph type="sldNum" sz="quarter" idx="11"/>
          </p:nvPr>
        </p:nvSpPr>
        <p:spPr>
          <a:ln/>
        </p:spPr>
        <p:txBody>
          <a:bodyPr/>
          <a:lstStyle>
            <a:lvl1pPr>
              <a:defRPr/>
            </a:lvl1pPr>
          </a:lstStyle>
          <a:p>
            <a:pPr>
              <a:defRPr/>
            </a:pPr>
            <a:r>
              <a:rPr lang="en-US"/>
              <a:t>18-</a:t>
            </a:r>
            <a:fld id="{E0E12A10-B3B2-4891-B2B1-F1B859228E35}" type="slidenum">
              <a:rPr lang="en-US"/>
              <a:pPr>
                <a:defRPr/>
              </a:pPr>
              <a:t>‹#›</a:t>
            </a:fld>
            <a:endParaRPr lang="en-US"/>
          </a:p>
        </p:txBody>
      </p:sp>
    </p:spTree>
    <p:extLst>
      <p:ext uri="{BB962C8B-B14F-4D97-AF65-F5344CB8AC3E}">
        <p14:creationId xmlns:p14="http://schemas.microsoft.com/office/powerpoint/2010/main" val="970436033"/>
      </p:ext>
    </p:extLst>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p>
            <a:pPr lvl="0"/>
            <a:endParaRPr lang="en-US"/>
          </a:p>
        </p:txBody>
      </p:sp>
      <p:sp>
        <p:nvSpPr>
          <p:cNvPr id="1027" name="Rectangle 3"/>
          <p:cNvSpPr>
            <a:spLocks noGrp="1" noChangeArrowheads="1"/>
          </p:cNvSpPr>
          <p:nvPr>
            <p:ph type="body" idx="1"/>
          </p:nvPr>
        </p:nvSpPr>
        <p:spPr bwMode="auto">
          <a:xfrm>
            <a:off x="381000" y="762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p>
            <a:pPr lvl="0"/>
            <a:endParaRPr lang="en-US"/>
          </a:p>
        </p:txBody>
      </p:sp>
      <p:grpSp>
        <p:nvGrpSpPr>
          <p:cNvPr id="1028" name="Group 4"/>
          <p:cNvGrpSpPr>
            <a:grpSpLocks/>
          </p:cNvGrpSpPr>
          <p:nvPr/>
        </p:nvGrpSpPr>
        <p:grpSpPr bwMode="auto">
          <a:xfrm>
            <a:off x="0" y="609600"/>
            <a:ext cx="9144000" cy="76200"/>
            <a:chOff x="0" y="432"/>
            <a:chExt cx="5760" cy="48"/>
          </a:xfrm>
        </p:grpSpPr>
        <p:sp>
          <p:nvSpPr>
            <p:cNvPr id="1046" name="Rectangle 5"/>
            <p:cNvSpPr>
              <a:spLocks noChangeArrowheads="1"/>
            </p:cNvSpPr>
            <p:nvPr/>
          </p:nvSpPr>
          <p:spPr bwMode="auto">
            <a:xfrm>
              <a:off x="0" y="432"/>
              <a:ext cx="480" cy="48"/>
            </a:xfrm>
            <a:prstGeom prst="rect">
              <a:avLst/>
            </a:prstGeom>
            <a:gradFill rotWithShape="0">
              <a:gsLst>
                <a:gs pos="0">
                  <a:srgbClr val="003718"/>
                </a:gs>
                <a:gs pos="100000">
                  <a:srgbClr val="00663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7" name="Rectangle 6"/>
            <p:cNvSpPr>
              <a:spLocks noChangeArrowheads="1"/>
            </p:cNvSpPr>
            <p:nvPr/>
          </p:nvSpPr>
          <p:spPr bwMode="auto">
            <a:xfrm>
              <a:off x="480" y="432"/>
              <a:ext cx="480" cy="48"/>
            </a:xfrm>
            <a:prstGeom prst="rect">
              <a:avLst/>
            </a:prstGeom>
            <a:gradFill rotWithShape="0">
              <a:gsLst>
                <a:gs pos="0">
                  <a:srgbClr val="006637"/>
                </a:gs>
                <a:gs pos="100000">
                  <a:srgbClr val="007B4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8" name="Rectangle 7"/>
            <p:cNvSpPr>
              <a:spLocks noChangeArrowheads="1"/>
            </p:cNvSpPr>
            <p:nvPr/>
          </p:nvSpPr>
          <p:spPr bwMode="auto">
            <a:xfrm>
              <a:off x="960" y="432"/>
              <a:ext cx="480" cy="48"/>
            </a:xfrm>
            <a:prstGeom prst="rect">
              <a:avLst/>
            </a:prstGeom>
            <a:gradFill rotWithShape="0">
              <a:gsLst>
                <a:gs pos="0">
                  <a:srgbClr val="007B43"/>
                </a:gs>
                <a:gs pos="100000">
                  <a:srgbClr val="0092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9" name="Rectangle 8"/>
            <p:cNvSpPr>
              <a:spLocks noChangeArrowheads="1"/>
            </p:cNvSpPr>
            <p:nvPr/>
          </p:nvSpPr>
          <p:spPr bwMode="auto">
            <a:xfrm>
              <a:off x="1440" y="432"/>
              <a:ext cx="480" cy="48"/>
            </a:xfrm>
            <a:prstGeom prst="rect">
              <a:avLst/>
            </a:prstGeom>
            <a:gradFill rotWithShape="0">
              <a:gsLst>
                <a:gs pos="0">
                  <a:srgbClr val="009259"/>
                </a:gs>
                <a:gs pos="100000">
                  <a:srgbClr val="00A26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0" name="Rectangle 9"/>
            <p:cNvSpPr>
              <a:spLocks noChangeArrowheads="1"/>
            </p:cNvSpPr>
            <p:nvPr/>
          </p:nvSpPr>
          <p:spPr bwMode="auto">
            <a:xfrm>
              <a:off x="1920" y="432"/>
              <a:ext cx="480" cy="48"/>
            </a:xfrm>
            <a:prstGeom prst="rect">
              <a:avLst/>
            </a:prstGeom>
            <a:gradFill rotWithShape="0">
              <a:gsLst>
                <a:gs pos="0">
                  <a:srgbClr val="00A267"/>
                </a:gs>
                <a:gs pos="100000">
                  <a:srgbClr val="00AE6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1" name="Rectangle 10"/>
            <p:cNvSpPr>
              <a:spLocks noChangeArrowheads="1"/>
            </p:cNvSpPr>
            <p:nvPr/>
          </p:nvSpPr>
          <p:spPr bwMode="auto">
            <a:xfrm>
              <a:off x="2400" y="432"/>
              <a:ext cx="480" cy="48"/>
            </a:xfrm>
            <a:prstGeom prst="rect">
              <a:avLst/>
            </a:prstGeom>
            <a:gradFill rotWithShape="0">
              <a:gsLst>
                <a:gs pos="0">
                  <a:srgbClr val="00AE60"/>
                </a:gs>
                <a:gs pos="100000">
                  <a:srgbClr val="3BBE6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2" name="Rectangle 11"/>
            <p:cNvSpPr>
              <a:spLocks noChangeArrowheads="1"/>
            </p:cNvSpPr>
            <p:nvPr/>
          </p:nvSpPr>
          <p:spPr bwMode="auto">
            <a:xfrm>
              <a:off x="2880" y="432"/>
              <a:ext cx="480" cy="48"/>
            </a:xfrm>
            <a:prstGeom prst="rect">
              <a:avLst/>
            </a:prstGeom>
            <a:gradFill rotWithShape="0">
              <a:gsLst>
                <a:gs pos="0">
                  <a:srgbClr val="3BBE69"/>
                </a:gs>
                <a:gs pos="100000">
                  <a:srgbClr val="6EC87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3" name="Rectangle 12"/>
            <p:cNvSpPr>
              <a:spLocks noChangeArrowheads="1"/>
            </p:cNvSpPr>
            <p:nvPr/>
          </p:nvSpPr>
          <p:spPr bwMode="auto">
            <a:xfrm>
              <a:off x="3360" y="432"/>
              <a:ext cx="480" cy="48"/>
            </a:xfrm>
            <a:prstGeom prst="rect">
              <a:avLst/>
            </a:prstGeom>
            <a:gradFill rotWithShape="0">
              <a:gsLst>
                <a:gs pos="0">
                  <a:srgbClr val="6EC87D"/>
                </a:gs>
                <a:gs pos="100000">
                  <a:srgbClr val="81CB9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4" name="Rectangle 13"/>
            <p:cNvSpPr>
              <a:spLocks noChangeArrowheads="1"/>
            </p:cNvSpPr>
            <p:nvPr/>
          </p:nvSpPr>
          <p:spPr bwMode="auto">
            <a:xfrm>
              <a:off x="3840" y="432"/>
              <a:ext cx="480" cy="48"/>
            </a:xfrm>
            <a:prstGeom prst="rect">
              <a:avLst/>
            </a:prstGeom>
            <a:gradFill rotWithShape="0">
              <a:gsLst>
                <a:gs pos="0">
                  <a:srgbClr val="81CB93"/>
                </a:gs>
                <a:gs pos="100000">
                  <a:srgbClr val="9ED2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5" name="Rectangle 14"/>
            <p:cNvSpPr>
              <a:spLocks noChangeArrowheads="1"/>
            </p:cNvSpPr>
            <p:nvPr/>
          </p:nvSpPr>
          <p:spPr bwMode="auto">
            <a:xfrm>
              <a:off x="4320" y="432"/>
              <a:ext cx="480" cy="48"/>
            </a:xfrm>
            <a:prstGeom prst="rect">
              <a:avLst/>
            </a:prstGeom>
            <a:gradFill rotWithShape="0">
              <a:gsLst>
                <a:gs pos="0">
                  <a:srgbClr val="9ED29E"/>
                </a:gs>
                <a:gs pos="100000">
                  <a:srgbClr val="BFE9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6" name="Rectangle 15"/>
            <p:cNvSpPr>
              <a:spLocks noChangeArrowheads="1"/>
            </p:cNvSpPr>
            <p:nvPr/>
          </p:nvSpPr>
          <p:spPr bwMode="auto">
            <a:xfrm>
              <a:off x="4800" y="432"/>
              <a:ext cx="480" cy="48"/>
            </a:xfrm>
            <a:prstGeom prst="rect">
              <a:avLst/>
            </a:prstGeom>
            <a:gradFill rotWithShape="0">
              <a:gsLst>
                <a:gs pos="0">
                  <a:srgbClr val="BFE9B7"/>
                </a:gs>
                <a:gs pos="100000">
                  <a:srgbClr val="E8F7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7" name="Rectangle 16"/>
            <p:cNvSpPr>
              <a:spLocks noChangeArrowheads="1"/>
            </p:cNvSpPr>
            <p:nvPr/>
          </p:nvSpPr>
          <p:spPr bwMode="auto">
            <a:xfrm>
              <a:off x="5280" y="432"/>
              <a:ext cx="480" cy="48"/>
            </a:xfrm>
            <a:prstGeom prst="rect">
              <a:avLst/>
            </a:prstGeom>
            <a:gradFill rotWithShape="0">
              <a:gsLst>
                <a:gs pos="0">
                  <a:srgbClr val="E8F7E5"/>
                </a:gs>
                <a:gs pos="100000">
                  <a:srgbClr val="FCFE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1029" name="Group 17"/>
          <p:cNvGrpSpPr>
            <a:grpSpLocks/>
          </p:cNvGrpSpPr>
          <p:nvPr/>
        </p:nvGrpSpPr>
        <p:grpSpPr bwMode="auto">
          <a:xfrm>
            <a:off x="0" y="6400800"/>
            <a:ext cx="9144000" cy="76200"/>
            <a:chOff x="0" y="432"/>
            <a:chExt cx="5760" cy="48"/>
          </a:xfrm>
        </p:grpSpPr>
        <p:sp>
          <p:nvSpPr>
            <p:cNvPr id="1034" name="Rectangle 18"/>
            <p:cNvSpPr>
              <a:spLocks noChangeArrowheads="1"/>
            </p:cNvSpPr>
            <p:nvPr/>
          </p:nvSpPr>
          <p:spPr bwMode="auto">
            <a:xfrm>
              <a:off x="0" y="432"/>
              <a:ext cx="480" cy="48"/>
            </a:xfrm>
            <a:prstGeom prst="rect">
              <a:avLst/>
            </a:prstGeom>
            <a:gradFill rotWithShape="0">
              <a:gsLst>
                <a:gs pos="0">
                  <a:srgbClr val="003718"/>
                </a:gs>
                <a:gs pos="100000">
                  <a:srgbClr val="00663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5" name="Rectangle 19"/>
            <p:cNvSpPr>
              <a:spLocks noChangeArrowheads="1"/>
            </p:cNvSpPr>
            <p:nvPr/>
          </p:nvSpPr>
          <p:spPr bwMode="auto">
            <a:xfrm>
              <a:off x="480" y="432"/>
              <a:ext cx="480" cy="48"/>
            </a:xfrm>
            <a:prstGeom prst="rect">
              <a:avLst/>
            </a:prstGeom>
            <a:gradFill rotWithShape="0">
              <a:gsLst>
                <a:gs pos="0">
                  <a:srgbClr val="006637"/>
                </a:gs>
                <a:gs pos="100000">
                  <a:srgbClr val="007B4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6" name="Rectangle 20"/>
            <p:cNvSpPr>
              <a:spLocks noChangeArrowheads="1"/>
            </p:cNvSpPr>
            <p:nvPr/>
          </p:nvSpPr>
          <p:spPr bwMode="auto">
            <a:xfrm>
              <a:off x="960" y="432"/>
              <a:ext cx="480" cy="48"/>
            </a:xfrm>
            <a:prstGeom prst="rect">
              <a:avLst/>
            </a:prstGeom>
            <a:gradFill rotWithShape="0">
              <a:gsLst>
                <a:gs pos="0">
                  <a:srgbClr val="007B43"/>
                </a:gs>
                <a:gs pos="100000">
                  <a:srgbClr val="00925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7" name="Rectangle 21"/>
            <p:cNvSpPr>
              <a:spLocks noChangeArrowheads="1"/>
            </p:cNvSpPr>
            <p:nvPr/>
          </p:nvSpPr>
          <p:spPr bwMode="auto">
            <a:xfrm>
              <a:off x="1440" y="432"/>
              <a:ext cx="480" cy="48"/>
            </a:xfrm>
            <a:prstGeom prst="rect">
              <a:avLst/>
            </a:prstGeom>
            <a:gradFill rotWithShape="0">
              <a:gsLst>
                <a:gs pos="0">
                  <a:srgbClr val="009259"/>
                </a:gs>
                <a:gs pos="100000">
                  <a:srgbClr val="00A26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8" name="Rectangle 22"/>
            <p:cNvSpPr>
              <a:spLocks noChangeArrowheads="1"/>
            </p:cNvSpPr>
            <p:nvPr/>
          </p:nvSpPr>
          <p:spPr bwMode="auto">
            <a:xfrm>
              <a:off x="1920" y="432"/>
              <a:ext cx="480" cy="48"/>
            </a:xfrm>
            <a:prstGeom prst="rect">
              <a:avLst/>
            </a:prstGeom>
            <a:gradFill rotWithShape="0">
              <a:gsLst>
                <a:gs pos="0">
                  <a:srgbClr val="00A267"/>
                </a:gs>
                <a:gs pos="100000">
                  <a:srgbClr val="00AE6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9" name="Rectangle 23"/>
            <p:cNvSpPr>
              <a:spLocks noChangeArrowheads="1"/>
            </p:cNvSpPr>
            <p:nvPr/>
          </p:nvSpPr>
          <p:spPr bwMode="auto">
            <a:xfrm>
              <a:off x="2400" y="432"/>
              <a:ext cx="480" cy="48"/>
            </a:xfrm>
            <a:prstGeom prst="rect">
              <a:avLst/>
            </a:prstGeom>
            <a:gradFill rotWithShape="0">
              <a:gsLst>
                <a:gs pos="0">
                  <a:srgbClr val="00AE60"/>
                </a:gs>
                <a:gs pos="100000">
                  <a:srgbClr val="3BBE6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0" name="Rectangle 24"/>
            <p:cNvSpPr>
              <a:spLocks noChangeArrowheads="1"/>
            </p:cNvSpPr>
            <p:nvPr/>
          </p:nvSpPr>
          <p:spPr bwMode="auto">
            <a:xfrm>
              <a:off x="2880" y="432"/>
              <a:ext cx="480" cy="48"/>
            </a:xfrm>
            <a:prstGeom prst="rect">
              <a:avLst/>
            </a:prstGeom>
            <a:gradFill rotWithShape="0">
              <a:gsLst>
                <a:gs pos="0">
                  <a:srgbClr val="3BBE69"/>
                </a:gs>
                <a:gs pos="100000">
                  <a:srgbClr val="6EC87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1" name="Rectangle 25"/>
            <p:cNvSpPr>
              <a:spLocks noChangeArrowheads="1"/>
            </p:cNvSpPr>
            <p:nvPr/>
          </p:nvSpPr>
          <p:spPr bwMode="auto">
            <a:xfrm>
              <a:off x="3360" y="432"/>
              <a:ext cx="480" cy="48"/>
            </a:xfrm>
            <a:prstGeom prst="rect">
              <a:avLst/>
            </a:prstGeom>
            <a:gradFill rotWithShape="0">
              <a:gsLst>
                <a:gs pos="0">
                  <a:srgbClr val="6EC87D"/>
                </a:gs>
                <a:gs pos="100000">
                  <a:srgbClr val="81CB9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2" name="Rectangle 26"/>
            <p:cNvSpPr>
              <a:spLocks noChangeArrowheads="1"/>
            </p:cNvSpPr>
            <p:nvPr/>
          </p:nvSpPr>
          <p:spPr bwMode="auto">
            <a:xfrm>
              <a:off x="3840" y="432"/>
              <a:ext cx="480" cy="48"/>
            </a:xfrm>
            <a:prstGeom prst="rect">
              <a:avLst/>
            </a:prstGeom>
            <a:gradFill rotWithShape="0">
              <a:gsLst>
                <a:gs pos="0">
                  <a:srgbClr val="81CB93"/>
                </a:gs>
                <a:gs pos="100000">
                  <a:srgbClr val="9ED2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3" name="Rectangle 27"/>
            <p:cNvSpPr>
              <a:spLocks noChangeArrowheads="1"/>
            </p:cNvSpPr>
            <p:nvPr/>
          </p:nvSpPr>
          <p:spPr bwMode="auto">
            <a:xfrm>
              <a:off x="4320" y="432"/>
              <a:ext cx="480" cy="48"/>
            </a:xfrm>
            <a:prstGeom prst="rect">
              <a:avLst/>
            </a:prstGeom>
            <a:gradFill rotWithShape="0">
              <a:gsLst>
                <a:gs pos="0">
                  <a:srgbClr val="9ED29E"/>
                </a:gs>
                <a:gs pos="100000">
                  <a:srgbClr val="BFE9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4" name="Rectangle 28"/>
            <p:cNvSpPr>
              <a:spLocks noChangeArrowheads="1"/>
            </p:cNvSpPr>
            <p:nvPr/>
          </p:nvSpPr>
          <p:spPr bwMode="auto">
            <a:xfrm>
              <a:off x="4800" y="432"/>
              <a:ext cx="480" cy="48"/>
            </a:xfrm>
            <a:prstGeom prst="rect">
              <a:avLst/>
            </a:prstGeom>
            <a:gradFill rotWithShape="0">
              <a:gsLst>
                <a:gs pos="0">
                  <a:srgbClr val="BFE9B7"/>
                </a:gs>
                <a:gs pos="100000">
                  <a:srgbClr val="E8F7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5" name="Rectangle 29"/>
            <p:cNvSpPr>
              <a:spLocks noChangeArrowheads="1"/>
            </p:cNvSpPr>
            <p:nvPr/>
          </p:nvSpPr>
          <p:spPr bwMode="auto">
            <a:xfrm>
              <a:off x="5280" y="432"/>
              <a:ext cx="480" cy="48"/>
            </a:xfrm>
            <a:prstGeom prst="rect">
              <a:avLst/>
            </a:prstGeom>
            <a:gradFill rotWithShape="0">
              <a:gsLst>
                <a:gs pos="0">
                  <a:srgbClr val="E8F7E5"/>
                </a:gs>
                <a:gs pos="100000">
                  <a:srgbClr val="FCFE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030" name="Text Box 34"/>
          <p:cNvSpPr txBox="1">
            <a:spLocks noChangeArrowheads="1"/>
          </p:cNvSpPr>
          <p:nvPr/>
        </p:nvSpPr>
        <p:spPr bwMode="auto">
          <a:xfrm>
            <a:off x="593725" y="6477000"/>
            <a:ext cx="2012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sz="1400"/>
              <a:t>		</a:t>
            </a:r>
            <a:endParaRPr lang="en-US"/>
          </a:p>
        </p:txBody>
      </p:sp>
      <p:sp>
        <p:nvSpPr>
          <p:cNvPr id="320548" name="Rectangle 36"/>
          <p:cNvSpPr>
            <a:spLocks noGrp="1" noChangeArrowheads="1"/>
          </p:cNvSpPr>
          <p:nvPr>
            <p:ph type="ftr" sz="quarter" idx="3"/>
          </p:nvPr>
        </p:nvSpPr>
        <p:spPr bwMode="auto">
          <a:xfrm>
            <a:off x="3200400" y="6534150"/>
            <a:ext cx="2819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20549" name="Rectangle 37"/>
          <p:cNvSpPr>
            <a:spLocks noGrp="1" noChangeArrowheads="1"/>
          </p:cNvSpPr>
          <p:nvPr>
            <p:ph type="sldNum" sz="quarter" idx="4"/>
          </p:nvPr>
        </p:nvSpPr>
        <p:spPr bwMode="auto">
          <a:xfrm>
            <a:off x="6705600" y="6534150"/>
            <a:ext cx="2057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r>
              <a:rPr lang="en-US"/>
              <a:t>18-</a:t>
            </a:r>
            <a:fld id="{5DA1AF21-7B63-4CB1-945D-C7753DC54A7C}" type="slidenum">
              <a:rPr lang="en-US"/>
              <a:pPr>
                <a:defRPr/>
              </a:pPr>
              <a:t>‹#›</a:t>
            </a:fld>
            <a:endParaRPr lang="en-US"/>
          </a:p>
        </p:txBody>
      </p:sp>
      <p:pic>
        <p:nvPicPr>
          <p:cNvPr id="1033" name="Picture 36" descr="D:\UNCC\pc\win_data\My Documents\Misc\Forms\William_States_Logo\William States\Logos\Horizontal\UNCC_WSL_Logo_4c_Hor.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2400" y="6475413"/>
            <a:ext cx="28956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5" r:id="rId1"/>
    <p:sldLayoutId id="2147484284" r:id="rId2"/>
    <p:sldLayoutId id="2147484285" r:id="rId3"/>
    <p:sldLayoutId id="2147484286" r:id="rId4"/>
    <p:sldLayoutId id="2147484287" r:id="rId5"/>
    <p:sldLayoutId id="2147484288" r:id="rId6"/>
    <p:sldLayoutId id="2147484289" r:id="rId7"/>
    <p:sldLayoutId id="2147484320" r:id="rId8"/>
    <p:sldLayoutId id="2147484290" r:id="rId9"/>
    <p:sldLayoutId id="2147484291" r:id="rId10"/>
    <p:sldLayoutId id="2147484292" r:id="rId11"/>
    <p:sldLayoutId id="2147484293" r:id="rId12"/>
    <p:sldLayoutId id="2147484316" r:id="rId13"/>
  </p:sldLayoutIdLst>
  <p:transition>
    <p:randomBar dir="vert"/>
  </p:transition>
  <p:hf sldNum="0"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charset="0"/>
        </a:defRPr>
      </a:lvl2pPr>
      <a:lvl3pPr algn="l" rtl="0" eaLnBrk="0" fontAlgn="base" hangingPunct="0">
        <a:spcBef>
          <a:spcPct val="0"/>
        </a:spcBef>
        <a:spcAft>
          <a:spcPct val="0"/>
        </a:spcAft>
        <a:defRPr sz="2800" b="1">
          <a:solidFill>
            <a:schemeClr val="tx2"/>
          </a:solidFill>
          <a:latin typeface="Arial" charset="0"/>
        </a:defRPr>
      </a:lvl3pPr>
      <a:lvl4pPr algn="l" rtl="0" eaLnBrk="0" fontAlgn="base" hangingPunct="0">
        <a:spcBef>
          <a:spcPct val="0"/>
        </a:spcBef>
        <a:spcAft>
          <a:spcPct val="0"/>
        </a:spcAft>
        <a:defRPr sz="2800" b="1">
          <a:solidFill>
            <a:schemeClr val="tx2"/>
          </a:solidFill>
          <a:latin typeface="Arial" charset="0"/>
        </a:defRPr>
      </a:lvl4pPr>
      <a:lvl5pPr algn="l" rtl="0" eaLnBrk="0" fontAlgn="base" hangingPunct="0">
        <a:spcBef>
          <a:spcPct val="0"/>
        </a:spcBef>
        <a:spcAft>
          <a:spcPct val="0"/>
        </a:spcAft>
        <a:defRPr sz="2800" b="1">
          <a:solidFill>
            <a:schemeClr val="tx2"/>
          </a:solidFill>
          <a:latin typeface="Arial" charset="0"/>
        </a:defRPr>
      </a:lvl5pPr>
      <a:lvl6pPr marL="457200" algn="l" rtl="0" eaLnBrk="0" fontAlgn="base" hangingPunct="0">
        <a:spcBef>
          <a:spcPct val="0"/>
        </a:spcBef>
        <a:spcAft>
          <a:spcPct val="0"/>
        </a:spcAft>
        <a:defRPr sz="2800" b="1">
          <a:solidFill>
            <a:schemeClr val="tx2"/>
          </a:solidFill>
          <a:latin typeface="Arial" charset="0"/>
        </a:defRPr>
      </a:lvl6pPr>
      <a:lvl7pPr marL="914400" algn="l" rtl="0" eaLnBrk="0" fontAlgn="base" hangingPunct="0">
        <a:spcBef>
          <a:spcPct val="0"/>
        </a:spcBef>
        <a:spcAft>
          <a:spcPct val="0"/>
        </a:spcAft>
        <a:defRPr sz="2800" b="1">
          <a:solidFill>
            <a:schemeClr val="tx2"/>
          </a:solidFill>
          <a:latin typeface="Arial" charset="0"/>
        </a:defRPr>
      </a:lvl7pPr>
      <a:lvl8pPr marL="1371600" algn="l" rtl="0" eaLnBrk="0" fontAlgn="base" hangingPunct="0">
        <a:spcBef>
          <a:spcPct val="0"/>
        </a:spcBef>
        <a:spcAft>
          <a:spcPct val="0"/>
        </a:spcAft>
        <a:defRPr sz="2800" b="1">
          <a:solidFill>
            <a:schemeClr val="tx2"/>
          </a:solidFill>
          <a:latin typeface="Arial" charset="0"/>
        </a:defRPr>
      </a:lvl8pPr>
      <a:lvl9pPr marL="1828800" algn="l" rtl="0" eaLnBrk="0" fontAlgn="base" hangingPunct="0">
        <a:spcBef>
          <a:spcPct val="0"/>
        </a:spcBef>
        <a:spcAft>
          <a:spcPct val="0"/>
        </a:spcAft>
        <a:defRPr sz="2800" b="1">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340"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mj-lt"/>
              </a:defRPr>
            </a:lvl1pPr>
          </a:lstStyle>
          <a:p>
            <a:pPr>
              <a:defRPr/>
            </a:pPr>
            <a:endParaRPr lang="en-US" altLang="en-US"/>
          </a:p>
        </p:txBody>
      </p:sp>
      <p:sp>
        <p:nvSpPr>
          <p:cNvPr id="14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b="0">
                <a:latin typeface="+mj-lt"/>
              </a:defRPr>
            </a:lvl1pPr>
          </a:lstStyle>
          <a:p>
            <a:pPr>
              <a:defRPr/>
            </a:pPr>
            <a:endParaRPr lang="en-US"/>
          </a:p>
        </p:txBody>
      </p:sp>
      <p:sp>
        <p:nvSpPr>
          <p:cNvPr id="14342"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mj-lt"/>
              </a:defRPr>
            </a:lvl1pPr>
          </a:lstStyle>
          <a:p>
            <a:pPr>
              <a:defRPr/>
            </a:pPr>
            <a:r>
              <a:rPr lang="en-US"/>
              <a:t>18-</a:t>
            </a:r>
            <a:fld id="{4EE084AD-5C3E-4ADD-8A95-AE7660EC9BB1}" type="slidenum">
              <a:rPr lang="en-US"/>
              <a:pPr>
                <a:defRPr/>
              </a:pPr>
              <a:t>‹#›</a:t>
            </a:fld>
            <a:endParaRPr lang="en-US"/>
          </a:p>
        </p:txBody>
      </p:sp>
      <p:sp>
        <p:nvSpPr>
          <p:cNvPr id="2055"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6"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057" name="Picture 36" descr="D:\UNCC\pc\win_data\My Documents\Misc\Forms\William_States_Logo\William States\Logos\Horizontal\UNCC_WSL_Logo_4c_Hor.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2400" y="6475413"/>
            <a:ext cx="28956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7"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transition>
    <p:randomBar dir="vert"/>
  </p:transition>
  <p:hf sldNum="0"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07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200" b="0">
                <a:latin typeface="+mj-lt"/>
              </a:defRPr>
            </a:lvl1pPr>
          </a:lstStyle>
          <a:p>
            <a:pPr>
              <a:defRPr/>
            </a:pPr>
            <a:endParaRPr lang="en-US" altLang="en-US"/>
          </a:p>
        </p:txBody>
      </p:sp>
      <p:sp>
        <p:nvSpPr>
          <p:cNvPr id="12" name="Rectangle 5"/>
          <p:cNvSpPr>
            <a:spLocks noGrp="1" noChangeArrowheads="1"/>
          </p:cNvSpPr>
          <p:nvPr>
            <p:ph type="ftr" sz="quarter" idx="3"/>
          </p:nvPr>
        </p:nvSpPr>
        <p:spPr bwMode="auto">
          <a:xfrm>
            <a:off x="3124200" y="6243638"/>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200" b="0">
                <a:latin typeface="+mj-lt"/>
              </a:defRPr>
            </a:lvl1pPr>
          </a:lstStyle>
          <a:p>
            <a:pPr>
              <a:defRPr/>
            </a:pPr>
            <a:endParaRPr lang="en-US" altLang="en-US"/>
          </a:p>
        </p:txBody>
      </p:sp>
      <p:sp>
        <p:nvSpPr>
          <p:cNvPr id="13" name="Rectangle 6"/>
          <p:cNvSpPr>
            <a:spLocks noGrp="1" noChangeArrowheads="1"/>
          </p:cNvSpPr>
          <p:nvPr>
            <p:ph type="sldNum" sz="quarter" idx="4"/>
          </p:nvPr>
        </p:nvSpPr>
        <p:spPr bwMode="auto">
          <a:xfrm>
            <a:off x="6553200" y="6243638"/>
            <a:ext cx="2133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1200" b="0">
                <a:latin typeface="+mj-lt"/>
              </a:defRPr>
            </a:lvl1pPr>
          </a:lstStyle>
          <a:p>
            <a:pPr>
              <a:defRPr/>
            </a:pPr>
            <a:fld id="{B7B657B0-E560-4F12-A799-5DC4F2C4FA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Lst>
  <p:hf sldNum="0"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F301-DFEF-44F1-B981-6E58F79DC122}" type="datetimeFigureOut">
              <a:rPr lang="en-US" smtClean="0"/>
              <a:t>9/26/2024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64F48-0607-4B76-9490-4327A3617C1E}" type="slidenum">
              <a:rPr lang="en-US" smtClean="0"/>
              <a:t>‹#›</a:t>
            </a:fld>
            <a:endParaRPr lang="en-US"/>
          </a:p>
        </p:txBody>
      </p:sp>
    </p:spTree>
    <p:extLst>
      <p:ext uri="{BB962C8B-B14F-4D97-AF65-F5344CB8AC3E}">
        <p14:creationId xmlns:p14="http://schemas.microsoft.com/office/powerpoint/2010/main" val="14567021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6.png"/><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1.tmp"/></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240.png"/><Relationship Id="rId4" Type="http://schemas.openxmlformats.org/officeDocument/2006/relationships/image" Target="../media/image53.tm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chart" Target="../charts/chart5.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04800" y="1687513"/>
            <a:ext cx="8534400" cy="1568450"/>
          </a:xfrm>
        </p:spPr>
        <p:txBody>
          <a:bodyPr/>
          <a:lstStyle/>
          <a:p>
            <a:r>
              <a:rPr lang="en-US" dirty="0"/>
              <a:t>Contactless and Indirect Sensing</a:t>
            </a:r>
            <a:endParaRPr lang="en-US" sz="4000" dirty="0">
              <a:cs typeface="Times New Roman" pitchFamily="18" charset="0"/>
            </a:endParaRPr>
          </a:p>
        </p:txBody>
      </p:sp>
      <p:sp>
        <p:nvSpPr>
          <p:cNvPr id="9219" name="Subtitle 3"/>
          <p:cNvSpPr>
            <a:spLocks noGrp="1"/>
          </p:cNvSpPr>
          <p:nvPr>
            <p:ph type="subTitle" idx="1"/>
          </p:nvPr>
        </p:nvSpPr>
        <p:spPr/>
        <p:txBody>
          <a:bodyPr/>
          <a:lstStyle/>
          <a:p>
            <a:pPr eaLnBrk="1" hangingPunct="1"/>
            <a:endParaRPr lang="en-US"/>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endParaRPr>
          </a:p>
        </p:txBody>
      </p:sp>
      <p:sp>
        <p:nvSpPr>
          <p:cNvPr id="9221" name="Rectangle 3"/>
          <p:cNvSpPr txBox="1">
            <a:spLocks noChangeArrowheads="1"/>
          </p:cNvSpPr>
          <p:nvPr>
            <p:custDataLst>
              <p:tags r:id="rId1"/>
            </p:custDataLst>
          </p:nvPr>
        </p:nvSpPr>
        <p:spPr bwMode="auto">
          <a:xfrm>
            <a:off x="1371600" y="4038600"/>
            <a:ext cx="6400800"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20000"/>
              </a:spcBef>
            </a:pPr>
            <a:r>
              <a:rPr lang="en-US" sz="2000" dirty="0">
                <a:cs typeface="Times New Roman" pitchFamily="18" charset="0"/>
              </a:rPr>
              <a:t>Amitangshu Pal</a:t>
            </a:r>
          </a:p>
        </p:txBody>
      </p:sp>
    </p:spTree>
  </p:cSld>
  <p:clrMapOvr>
    <a:masterClrMapping/>
  </p:clrMapOvr>
  <p:transition>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blip>
          <a:stretch>
            <a:fillRect/>
          </a:stretch>
        </p:blipFill>
        <p:spPr>
          <a:xfrm flipH="1">
            <a:off x="5018563" y="1650760"/>
            <a:ext cx="418931" cy="616933"/>
          </a:xfrm>
          <a:prstGeom prst="rect">
            <a:avLst/>
          </a:prstGeom>
        </p:spPr>
      </p:pic>
      <p:sp>
        <p:nvSpPr>
          <p:cNvPr id="5" name="Oval 4"/>
          <p:cNvSpPr/>
          <p:nvPr/>
        </p:nvSpPr>
        <p:spPr>
          <a:xfrm>
            <a:off x="1786835" y="1482020"/>
            <a:ext cx="3849064" cy="2490572"/>
          </a:xfrm>
          <a:prstGeom prst="ellipse">
            <a:avLst/>
          </a:prstGeom>
          <a:noFill/>
          <a:ln w="28575" cmpd="sng">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F7F7F"/>
              </a:solidFill>
            </a:endParaRPr>
          </a:p>
        </p:txBody>
      </p:sp>
      <p:grpSp>
        <p:nvGrpSpPr>
          <p:cNvPr id="6" name="Group 5"/>
          <p:cNvGrpSpPr/>
          <p:nvPr/>
        </p:nvGrpSpPr>
        <p:grpSpPr>
          <a:xfrm>
            <a:off x="2668700" y="2711136"/>
            <a:ext cx="266523" cy="442474"/>
            <a:chOff x="3213919" y="2873353"/>
            <a:chExt cx="266523" cy="548797"/>
          </a:xfrm>
        </p:grpSpPr>
        <p:sp>
          <p:nvSpPr>
            <p:cNvPr id="7" name="Isosceles Triangle 6"/>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7"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4521399" y="2875718"/>
            <a:ext cx="577206" cy="461665"/>
          </a:xfrm>
          <a:prstGeom prst="rect">
            <a:avLst/>
          </a:prstGeom>
          <a:noFill/>
        </p:spPr>
        <p:txBody>
          <a:bodyPr wrap="square" rtlCol="0">
            <a:spAutoFit/>
          </a:bodyPr>
          <a:lstStyle/>
          <a:p>
            <a:r>
              <a:rPr lang="en-US" dirty="0" err="1"/>
              <a:t>Tx</a:t>
            </a:r>
            <a:endParaRPr lang="en-US" dirty="0"/>
          </a:p>
        </p:txBody>
      </p:sp>
      <p:sp>
        <p:nvSpPr>
          <p:cNvPr id="10" name="TextBox 9"/>
          <p:cNvSpPr txBox="1"/>
          <p:nvPr/>
        </p:nvSpPr>
        <p:spPr>
          <a:xfrm>
            <a:off x="2300896" y="2815620"/>
            <a:ext cx="642174" cy="369332"/>
          </a:xfrm>
          <a:prstGeom prst="rect">
            <a:avLst/>
          </a:prstGeom>
          <a:noFill/>
        </p:spPr>
        <p:txBody>
          <a:bodyPr wrap="square" rtlCol="0">
            <a:spAutoFit/>
          </a:bodyPr>
          <a:lstStyle/>
          <a:p>
            <a:r>
              <a:rPr lang="en-US" dirty="0"/>
              <a:t>Rx</a:t>
            </a:r>
          </a:p>
        </p:txBody>
      </p:sp>
      <p:sp>
        <p:nvSpPr>
          <p:cNvPr id="11" name="Oval 10"/>
          <p:cNvSpPr/>
          <p:nvPr/>
        </p:nvSpPr>
        <p:spPr>
          <a:xfrm>
            <a:off x="3718560" y="1965960"/>
            <a:ext cx="3707949" cy="1657048"/>
          </a:xfrm>
          <a:prstGeom prst="ellipse">
            <a:avLst/>
          </a:prstGeom>
          <a:noFill/>
          <a:ln w="28575" cmpd="sng">
            <a:solidFill>
              <a:srgbClr val="C0504D"/>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5">
                  <a:lumMod val="75000"/>
                </a:schemeClr>
              </a:solidFill>
            </a:endParaRPr>
          </a:p>
        </p:txBody>
      </p:sp>
      <p:grpSp>
        <p:nvGrpSpPr>
          <p:cNvPr id="12" name="Group 11"/>
          <p:cNvGrpSpPr/>
          <p:nvPr/>
        </p:nvGrpSpPr>
        <p:grpSpPr>
          <a:xfrm>
            <a:off x="6172461" y="2700000"/>
            <a:ext cx="266523" cy="442474"/>
            <a:chOff x="3213919" y="2873353"/>
            <a:chExt cx="266523" cy="548797"/>
          </a:xfrm>
        </p:grpSpPr>
        <p:sp>
          <p:nvSpPr>
            <p:cNvPr id="13" name="Isosceles Triangle 12"/>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3"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431681" y="2700000"/>
            <a:ext cx="266523" cy="442474"/>
            <a:chOff x="3213919" y="2873353"/>
            <a:chExt cx="266523" cy="548797"/>
          </a:xfrm>
        </p:grpSpPr>
        <p:sp>
          <p:nvSpPr>
            <p:cNvPr id="16" name="Isosceles Triangle 15"/>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5673592" y="2807210"/>
            <a:ext cx="642174" cy="369332"/>
          </a:xfrm>
          <a:prstGeom prst="rect">
            <a:avLst/>
          </a:prstGeom>
          <a:noFill/>
        </p:spPr>
        <p:txBody>
          <a:bodyPr wrap="square" rtlCol="0">
            <a:spAutoFit/>
          </a:bodyPr>
          <a:lstStyle/>
          <a:p>
            <a:r>
              <a:rPr lang="en-US" dirty="0"/>
              <a:t>Rx’</a:t>
            </a:r>
          </a:p>
        </p:txBody>
      </p:sp>
      <p:sp>
        <p:nvSpPr>
          <p:cNvPr id="22" name="TextBox 21"/>
          <p:cNvSpPr txBox="1"/>
          <p:nvPr/>
        </p:nvSpPr>
        <p:spPr>
          <a:xfrm>
            <a:off x="3657745" y="1824054"/>
            <a:ext cx="642174" cy="523220"/>
          </a:xfrm>
          <a:prstGeom prst="rect">
            <a:avLst/>
          </a:prstGeom>
          <a:noFill/>
        </p:spPr>
        <p:txBody>
          <a:bodyPr wrap="square" rtlCol="0">
            <a:spAutoFit/>
          </a:bodyPr>
          <a:lstStyle/>
          <a:p>
            <a:r>
              <a:rPr lang="en-US" sz="2800" dirty="0">
                <a:solidFill>
                  <a:schemeClr val="tx2"/>
                </a:solidFill>
              </a:rPr>
              <a:t>d</a:t>
            </a:r>
            <a:endParaRPr lang="en-US" sz="2800" baseline="-25000" dirty="0">
              <a:solidFill>
                <a:schemeClr val="tx2"/>
              </a:solidFill>
            </a:endParaRPr>
          </a:p>
        </p:txBody>
      </p:sp>
      <p:sp>
        <p:nvSpPr>
          <p:cNvPr id="24" name="Oval 23"/>
          <p:cNvSpPr/>
          <p:nvPr/>
        </p:nvSpPr>
        <p:spPr>
          <a:xfrm>
            <a:off x="5059099" y="3547049"/>
            <a:ext cx="91440" cy="9143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212485" y="1926137"/>
            <a:ext cx="91440" cy="9143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txBox="1">
            <a:spLocks/>
          </p:cNvSpPr>
          <p:nvPr/>
        </p:nvSpPr>
        <p:spPr>
          <a:xfrm>
            <a:off x="493960" y="-292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1F497D"/>
                </a:solidFill>
                <a:latin typeface="+mj-lt"/>
                <a:ea typeface="+mj-ea"/>
                <a:cs typeface="+mj-cs"/>
              </a:defRPr>
            </a:lvl1pPr>
          </a:lstStyle>
          <a:p>
            <a:r>
              <a:rPr lang="en-US" b="0" dirty="0">
                <a:solidFill>
                  <a:schemeClr val="accent6"/>
                </a:solidFill>
              </a:rPr>
              <a:t>From Distances to Localization</a:t>
            </a:r>
          </a:p>
        </p:txBody>
      </p:sp>
      <p:cxnSp>
        <p:nvCxnSpPr>
          <p:cNvPr id="31" name="Straight Connector 30"/>
          <p:cNvCxnSpPr>
            <a:stCxn id="7" idx="3"/>
          </p:cNvCxnSpPr>
          <p:nvPr/>
        </p:nvCxnSpPr>
        <p:spPr>
          <a:xfrm flipV="1">
            <a:off x="2801962" y="1971856"/>
            <a:ext cx="2426923" cy="739280"/>
          </a:xfrm>
          <a:prstGeom prst="line">
            <a:avLst/>
          </a:prstGeom>
          <a:ln w="38100" cmpd="sng">
            <a:solidFill>
              <a:schemeClr val="tx2"/>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5" idx="2"/>
          </p:cNvCxnSpPr>
          <p:nvPr/>
        </p:nvCxnSpPr>
        <p:spPr>
          <a:xfrm flipV="1">
            <a:off x="4564944" y="1971856"/>
            <a:ext cx="647541" cy="715254"/>
          </a:xfrm>
          <a:prstGeom prst="line">
            <a:avLst/>
          </a:prstGeom>
          <a:ln w="38100" cmpd="sng">
            <a:solidFill>
              <a:srgbClr val="1F497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5270030" y="1996314"/>
            <a:ext cx="1093238" cy="682426"/>
          </a:xfrm>
          <a:prstGeom prst="line">
            <a:avLst/>
          </a:prstGeom>
          <a:ln w="38100" cmpd="sng">
            <a:solidFill>
              <a:schemeClr val="accent2"/>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864123" y="1942869"/>
            <a:ext cx="642174" cy="523220"/>
          </a:xfrm>
          <a:prstGeom prst="rect">
            <a:avLst/>
          </a:prstGeom>
          <a:noFill/>
        </p:spPr>
        <p:txBody>
          <a:bodyPr wrap="square" rtlCol="0">
            <a:spAutoFit/>
          </a:bodyPr>
          <a:lstStyle/>
          <a:p>
            <a:r>
              <a:rPr lang="en-US" sz="2800" dirty="0">
                <a:solidFill>
                  <a:schemeClr val="accent2"/>
                </a:solidFill>
              </a:rPr>
              <a:t>d’</a:t>
            </a:r>
            <a:endParaRPr lang="en-US" sz="2800" baseline="-25000" dirty="0">
              <a:solidFill>
                <a:schemeClr val="accent2"/>
              </a:solidFill>
            </a:endParaRPr>
          </a:p>
        </p:txBody>
      </p:sp>
      <p:cxnSp>
        <p:nvCxnSpPr>
          <p:cNvPr id="21" name="Straight Connector 20"/>
          <p:cNvCxnSpPr>
            <a:stCxn id="16" idx="3"/>
          </p:cNvCxnSpPr>
          <p:nvPr/>
        </p:nvCxnSpPr>
        <p:spPr>
          <a:xfrm flipH="1" flipV="1">
            <a:off x="4080856" y="1482020"/>
            <a:ext cx="484087" cy="121798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7" idx="3"/>
          </p:cNvCxnSpPr>
          <p:nvPr/>
        </p:nvCxnSpPr>
        <p:spPr>
          <a:xfrm flipV="1">
            <a:off x="2801962" y="1493156"/>
            <a:ext cx="1278896" cy="121798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754036" y="1650760"/>
            <a:ext cx="1810910" cy="103430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 idx="3"/>
          </p:cNvCxnSpPr>
          <p:nvPr/>
        </p:nvCxnSpPr>
        <p:spPr>
          <a:xfrm flipH="1" flipV="1">
            <a:off x="2754036" y="1650760"/>
            <a:ext cx="47926" cy="1060376"/>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4608760" y="1985979"/>
            <a:ext cx="647541" cy="715254"/>
          </a:xfrm>
          <a:prstGeom prst="line">
            <a:avLst/>
          </a:prstGeom>
          <a:ln w="38100" cmpd="sng">
            <a:solidFill>
              <a:schemeClr val="accent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Content Placeholder 2"/>
          <p:cNvSpPr txBox="1">
            <a:spLocks/>
          </p:cNvSpPr>
          <p:nvPr/>
        </p:nvSpPr>
        <p:spPr>
          <a:xfrm>
            <a:off x="185981" y="4918861"/>
            <a:ext cx="8718699" cy="1489559"/>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solidFill>
                  <a:schemeClr val="bg1"/>
                </a:solidFill>
              </a:rPr>
              <a:t>Extend to 3D by using 3 Rx antennas and taking the intersection </a:t>
            </a:r>
            <a:r>
              <a:rPr lang="en-US" sz="2800" b="1">
                <a:solidFill>
                  <a:schemeClr val="bg1"/>
                </a:solidFill>
              </a:rPr>
              <a:t>of spheres</a:t>
            </a:r>
            <a:endParaRPr lang="en-US" sz="2800" b="1" dirty="0">
              <a:solidFill>
                <a:schemeClr val="bg1"/>
              </a:solidFill>
            </a:endParaRPr>
          </a:p>
        </p:txBody>
      </p:sp>
    </p:spTree>
    <p:extLst>
      <p:ext uri="{BB962C8B-B14F-4D97-AF65-F5344CB8AC3E}">
        <p14:creationId xmlns:p14="http://schemas.microsoft.com/office/powerpoint/2010/main" val="3765734085"/>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24" grpId="0" animBg="1"/>
      <p:bldP spid="25" grpId="0" animBg="1"/>
      <p:bldP spid="38" grpId="0"/>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cdf-eps-converted-to.pdf"/>
          <p:cNvPicPr>
            <a:picLocks noChangeAspect="1"/>
          </p:cNvPicPr>
          <p:nvPr/>
        </p:nvPicPr>
        <p:blipFill rotWithShape="1">
          <a:blip r:embed="rId3">
            <a:extLst>
              <a:ext uri="{28A0092B-C50C-407E-A947-70E740481C1C}">
                <a14:useLocalDpi xmlns:a14="http://schemas.microsoft.com/office/drawing/2010/main" val="0"/>
              </a:ext>
            </a:extLst>
          </a:blip>
          <a:srcRect r="17428" b="12829"/>
          <a:stretch/>
        </p:blipFill>
        <p:spPr>
          <a:xfrm rot="5400000">
            <a:off x="3240868" y="40942"/>
            <a:ext cx="3231913" cy="7126020"/>
          </a:xfrm>
          <a:prstGeom prst="rect">
            <a:avLst/>
          </a:prstGeom>
        </p:spPr>
      </p:pic>
      <p:sp>
        <p:nvSpPr>
          <p:cNvPr id="2" name="Title 1"/>
          <p:cNvSpPr>
            <a:spLocks noGrp="1"/>
          </p:cNvSpPr>
          <p:nvPr>
            <p:ph type="title"/>
          </p:nvPr>
        </p:nvSpPr>
        <p:spPr/>
        <p:txBody>
          <a:bodyPr>
            <a:normAutofit/>
          </a:bodyPr>
          <a:lstStyle/>
          <a:p>
            <a:pPr algn="ctr"/>
            <a:r>
              <a:rPr lang="en-US" dirty="0"/>
              <a:t>Through-Wall Localization Accuracy</a:t>
            </a:r>
          </a:p>
        </p:txBody>
      </p:sp>
      <p:cxnSp>
        <p:nvCxnSpPr>
          <p:cNvPr id="6" name="Straight Connector 5"/>
          <p:cNvCxnSpPr/>
          <p:nvPr/>
        </p:nvCxnSpPr>
        <p:spPr>
          <a:xfrm flipV="1">
            <a:off x="1308414" y="3757552"/>
            <a:ext cx="1359892" cy="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975530" y="3757553"/>
            <a:ext cx="0" cy="1462354"/>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179246" y="3768845"/>
            <a:ext cx="0" cy="1462354"/>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683387" y="3757552"/>
            <a:ext cx="0" cy="1462354"/>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783092" y="3090511"/>
            <a:ext cx="192438" cy="66704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215970" y="2399047"/>
            <a:ext cx="230044" cy="133408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732452" y="3476875"/>
            <a:ext cx="1449698" cy="28067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334071" y="2603609"/>
            <a:ext cx="1111943" cy="461665"/>
          </a:xfrm>
          <a:prstGeom prst="rect">
            <a:avLst/>
          </a:prstGeom>
        </p:spPr>
        <p:txBody>
          <a:bodyPr wrap="square">
            <a:spAutoFit/>
          </a:bodyPr>
          <a:lstStyle/>
          <a:p>
            <a:r>
              <a:rPr lang="en-US" sz="2400" dirty="0"/>
              <a:t>10cm</a:t>
            </a:r>
          </a:p>
        </p:txBody>
      </p:sp>
      <p:sp>
        <p:nvSpPr>
          <p:cNvPr id="24" name="Rectangle 23"/>
          <p:cNvSpPr/>
          <p:nvPr/>
        </p:nvSpPr>
        <p:spPr>
          <a:xfrm>
            <a:off x="2133870" y="1861810"/>
            <a:ext cx="1068872" cy="461665"/>
          </a:xfrm>
          <a:prstGeom prst="rect">
            <a:avLst/>
          </a:prstGeom>
        </p:spPr>
        <p:txBody>
          <a:bodyPr wrap="square">
            <a:spAutoFit/>
          </a:bodyPr>
          <a:lstStyle/>
          <a:p>
            <a:r>
              <a:rPr lang="en-US" sz="2400" dirty="0"/>
              <a:t>13cm</a:t>
            </a:r>
          </a:p>
        </p:txBody>
      </p:sp>
      <p:sp>
        <p:nvSpPr>
          <p:cNvPr id="25" name="Rectangle 24"/>
          <p:cNvSpPr/>
          <p:nvPr/>
        </p:nvSpPr>
        <p:spPr>
          <a:xfrm>
            <a:off x="4130834" y="3201037"/>
            <a:ext cx="904246" cy="461665"/>
          </a:xfrm>
          <a:prstGeom prst="rect">
            <a:avLst/>
          </a:prstGeom>
        </p:spPr>
        <p:txBody>
          <a:bodyPr wrap="square">
            <a:spAutoFit/>
          </a:bodyPr>
          <a:lstStyle/>
          <a:p>
            <a:r>
              <a:rPr lang="en-US" sz="2400" dirty="0"/>
              <a:t>21cm</a:t>
            </a:r>
          </a:p>
        </p:txBody>
      </p:sp>
      <p:cxnSp>
        <p:nvCxnSpPr>
          <p:cNvPr id="7" name="Straight Connector 6"/>
          <p:cNvCxnSpPr/>
          <p:nvPr/>
        </p:nvCxnSpPr>
        <p:spPr>
          <a:xfrm>
            <a:off x="1308414" y="5219906"/>
            <a:ext cx="673524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308414" y="2232666"/>
            <a:ext cx="0" cy="298724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97985" y="5617283"/>
            <a:ext cx="3984346" cy="461665"/>
          </a:xfrm>
          <a:prstGeom prst="rect">
            <a:avLst/>
          </a:prstGeom>
          <a:solidFill>
            <a:srgbClr val="FFFFFF"/>
          </a:solidFill>
        </p:spPr>
        <p:txBody>
          <a:bodyPr wrap="square" rtlCol="0">
            <a:spAutoFit/>
          </a:bodyPr>
          <a:lstStyle/>
          <a:p>
            <a:r>
              <a:rPr lang="en-US" sz="2400" dirty="0"/>
              <a:t>Location Error (in centimeters)</a:t>
            </a:r>
          </a:p>
        </p:txBody>
      </p:sp>
      <p:sp>
        <p:nvSpPr>
          <p:cNvPr id="29" name="TextBox 28"/>
          <p:cNvSpPr txBox="1"/>
          <p:nvPr/>
        </p:nvSpPr>
        <p:spPr>
          <a:xfrm rot="16200000">
            <a:off x="-1247643" y="3492660"/>
            <a:ext cx="3378490" cy="461665"/>
          </a:xfrm>
          <a:prstGeom prst="rect">
            <a:avLst/>
          </a:prstGeom>
          <a:solidFill>
            <a:srgbClr val="FFFFFF"/>
          </a:solidFill>
        </p:spPr>
        <p:txBody>
          <a:bodyPr wrap="square" rtlCol="0">
            <a:spAutoFit/>
          </a:bodyPr>
          <a:lstStyle/>
          <a:p>
            <a:pPr algn="ctr"/>
            <a:r>
              <a:rPr lang="en-US" sz="2400" dirty="0"/>
              <a:t>CDF</a:t>
            </a:r>
          </a:p>
        </p:txBody>
      </p:sp>
      <p:sp>
        <p:nvSpPr>
          <p:cNvPr id="9" name="TextBox 8"/>
          <p:cNvSpPr txBox="1"/>
          <p:nvPr/>
        </p:nvSpPr>
        <p:spPr>
          <a:xfrm>
            <a:off x="1089440" y="5231199"/>
            <a:ext cx="7597359" cy="461665"/>
          </a:xfrm>
          <a:prstGeom prst="rect">
            <a:avLst/>
          </a:prstGeom>
          <a:solidFill>
            <a:srgbClr val="FFFFFF"/>
          </a:solidFill>
        </p:spPr>
        <p:txBody>
          <a:bodyPr wrap="square" rtlCol="0">
            <a:spAutoFit/>
          </a:bodyPr>
          <a:lstStyle/>
          <a:p>
            <a:r>
              <a:rPr lang="en-US" sz="2400" dirty="0"/>
              <a:t> 0		      20		      40		      60		     80	 	   100</a:t>
            </a:r>
          </a:p>
        </p:txBody>
      </p:sp>
      <p:sp>
        <p:nvSpPr>
          <p:cNvPr id="28" name="TextBox 27"/>
          <p:cNvSpPr txBox="1"/>
          <p:nvPr/>
        </p:nvSpPr>
        <p:spPr>
          <a:xfrm>
            <a:off x="717559" y="2009594"/>
            <a:ext cx="576257" cy="3383280"/>
          </a:xfrm>
          <a:prstGeom prst="rect">
            <a:avLst/>
          </a:prstGeom>
          <a:solidFill>
            <a:srgbClr val="FFFFFF"/>
          </a:solidFill>
        </p:spPr>
        <p:txBody>
          <a:bodyPr wrap="square" rtlCol="0">
            <a:spAutoFit/>
          </a:bodyPr>
          <a:lstStyle/>
          <a:p>
            <a:r>
              <a:rPr lang="en-US" sz="2400" dirty="0"/>
              <a:t>   1</a:t>
            </a:r>
          </a:p>
          <a:p>
            <a:endParaRPr lang="en-US" sz="1600" dirty="0"/>
          </a:p>
          <a:p>
            <a:r>
              <a:rPr lang="en-US" sz="2400" dirty="0"/>
              <a:t>0.8</a:t>
            </a:r>
          </a:p>
          <a:p>
            <a:endParaRPr lang="en-US" sz="1400" dirty="0"/>
          </a:p>
          <a:p>
            <a:r>
              <a:rPr lang="en-US" sz="2400" dirty="0"/>
              <a:t>0.6</a:t>
            </a:r>
          </a:p>
          <a:p>
            <a:endParaRPr lang="en-US" sz="1400" dirty="0"/>
          </a:p>
          <a:p>
            <a:r>
              <a:rPr lang="en-US" sz="2400" dirty="0"/>
              <a:t>0.4</a:t>
            </a:r>
          </a:p>
          <a:p>
            <a:endParaRPr lang="en-US" sz="1400" dirty="0"/>
          </a:p>
          <a:p>
            <a:r>
              <a:rPr lang="en-US" sz="2400" dirty="0"/>
              <a:t>0.2</a:t>
            </a:r>
          </a:p>
          <a:p>
            <a:endParaRPr lang="en-US" sz="1600" dirty="0"/>
          </a:p>
          <a:p>
            <a:r>
              <a:rPr lang="en-US" sz="2400" dirty="0"/>
              <a:t>   0</a:t>
            </a:r>
          </a:p>
        </p:txBody>
      </p:sp>
      <p:sp>
        <p:nvSpPr>
          <p:cNvPr id="26" name="Rectangle 25"/>
          <p:cNvSpPr/>
          <p:nvPr/>
        </p:nvSpPr>
        <p:spPr>
          <a:xfrm>
            <a:off x="146168" y="5222165"/>
            <a:ext cx="8893388" cy="1514866"/>
          </a:xfrm>
          <a:prstGeom prst="rect">
            <a:avLst/>
          </a:prstGeom>
          <a:solidFill>
            <a:srgbClr val="C0504D"/>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txBox="1">
            <a:spLocks/>
          </p:cNvSpPr>
          <p:nvPr/>
        </p:nvSpPr>
        <p:spPr>
          <a:xfrm>
            <a:off x="25133" y="5275291"/>
            <a:ext cx="9144000" cy="152634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dirty="0">
                <a:solidFill>
                  <a:schemeClr val="bg1"/>
                </a:solidFill>
              </a:rPr>
              <a:t>Centimeter-scale localization without requiring the user to carry a wireless device</a:t>
            </a:r>
          </a:p>
        </p:txBody>
      </p:sp>
    </p:spTree>
    <p:extLst>
      <p:ext uri="{BB962C8B-B14F-4D97-AF65-F5344CB8AC3E}">
        <p14:creationId xmlns:p14="http://schemas.microsoft.com/office/powerpoint/2010/main" val="67388371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animBg="1"/>
      <p:bldP spid="29" grpId="0" animBg="1"/>
      <p:bldP spid="9" grpId="0" animBg="1"/>
      <p:bldP spid="28" grpId="0" animBg="1"/>
      <p:bldP spid="26"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About Multiple Moving Users?</a:t>
            </a:r>
          </a:p>
        </p:txBody>
      </p:sp>
      <p:grpSp>
        <p:nvGrpSpPr>
          <p:cNvPr id="4" name="Group 3"/>
          <p:cNvGrpSpPr/>
          <p:nvPr/>
        </p:nvGrpSpPr>
        <p:grpSpPr>
          <a:xfrm>
            <a:off x="1580129" y="1684023"/>
            <a:ext cx="266523" cy="442474"/>
            <a:chOff x="3213919" y="2873353"/>
            <a:chExt cx="266523" cy="548797"/>
          </a:xfrm>
        </p:grpSpPr>
        <p:sp>
          <p:nvSpPr>
            <p:cNvPr id="5" name="Isosceles Triangle 4"/>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5"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724002" y="2282177"/>
            <a:ext cx="631039" cy="461665"/>
          </a:xfrm>
          <a:prstGeom prst="rect">
            <a:avLst/>
          </a:prstGeom>
          <a:noFill/>
        </p:spPr>
        <p:txBody>
          <a:bodyPr wrap="square" rtlCol="0">
            <a:spAutoFit/>
          </a:bodyPr>
          <a:lstStyle/>
          <a:p>
            <a:r>
              <a:rPr lang="en-US" sz="2400" dirty="0"/>
              <a:t>Rx</a:t>
            </a:r>
          </a:p>
        </p:txBody>
      </p:sp>
      <p:grpSp>
        <p:nvGrpSpPr>
          <p:cNvPr id="8" name="Group 7"/>
          <p:cNvGrpSpPr/>
          <p:nvPr/>
        </p:nvGrpSpPr>
        <p:grpSpPr>
          <a:xfrm>
            <a:off x="1607919" y="2377349"/>
            <a:ext cx="266523" cy="442474"/>
            <a:chOff x="3213919" y="2873353"/>
            <a:chExt cx="266523" cy="548797"/>
          </a:xfrm>
        </p:grpSpPr>
        <p:sp>
          <p:nvSpPr>
            <p:cNvPr id="9" name="Isosceles Triangle 8"/>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5288" y="1632556"/>
            <a:ext cx="623261" cy="461665"/>
          </a:xfrm>
          <a:prstGeom prst="rect">
            <a:avLst/>
          </a:prstGeom>
          <a:noFill/>
        </p:spPr>
        <p:txBody>
          <a:bodyPr wrap="square" rtlCol="0">
            <a:spAutoFit/>
          </a:bodyPr>
          <a:lstStyle/>
          <a:p>
            <a:r>
              <a:rPr lang="en-US" sz="2400" dirty="0" err="1"/>
              <a:t>Tx</a:t>
            </a:r>
            <a:endParaRPr lang="en-US" sz="2400" dirty="0"/>
          </a:p>
        </p:txBody>
      </p:sp>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6916064" y="1334222"/>
            <a:ext cx="974858" cy="1435611"/>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7550" b="96597" l="0" r="97813"/>
                    </a14:imgEffect>
                  </a14:imgLayer>
                </a14:imgProps>
              </a:ext>
            </a:extLst>
          </a:blip>
          <a:stretch>
            <a:fillRect/>
          </a:stretch>
        </p:blipFill>
        <p:spPr>
          <a:xfrm>
            <a:off x="3887362" y="3281791"/>
            <a:ext cx="1463662" cy="923937"/>
          </a:xfrm>
          <a:prstGeom prst="rect">
            <a:avLst/>
          </a:prstGeom>
        </p:spPr>
      </p:pic>
      <p:sp>
        <p:nvSpPr>
          <p:cNvPr id="14" name="Freeform 13"/>
          <p:cNvSpPr/>
          <p:nvPr/>
        </p:nvSpPr>
        <p:spPr>
          <a:xfrm>
            <a:off x="2002079" y="1791480"/>
            <a:ext cx="4883979" cy="735781"/>
          </a:xfrm>
          <a:custGeom>
            <a:avLst/>
            <a:gdLst>
              <a:gd name="connsiteX0" fmla="*/ 32273 w 4883979"/>
              <a:gd name="connsiteY0" fmla="*/ 0 h 839096"/>
              <a:gd name="connsiteX1" fmla="*/ 4883971 w 4883979"/>
              <a:gd name="connsiteY1" fmla="*/ 301214 h 839096"/>
              <a:gd name="connsiteX2" fmla="*/ 0 w 4883979"/>
              <a:gd name="connsiteY2" fmla="*/ 839096 h 839096"/>
            </a:gdLst>
            <a:ahLst/>
            <a:cxnLst>
              <a:cxn ang="0">
                <a:pos x="connsiteX0" y="connsiteY0"/>
              </a:cxn>
              <a:cxn ang="0">
                <a:pos x="connsiteX1" y="connsiteY1"/>
              </a:cxn>
              <a:cxn ang="0">
                <a:pos x="connsiteX2" y="connsiteY2"/>
              </a:cxn>
            </a:cxnLst>
            <a:rect l="l" t="t" r="r" b="b"/>
            <a:pathLst>
              <a:path w="4883979" h="839096">
                <a:moveTo>
                  <a:pt x="32273" y="0"/>
                </a:moveTo>
                <a:cubicBezTo>
                  <a:pt x="2460811" y="80682"/>
                  <a:pt x="4889350" y="161365"/>
                  <a:pt x="4883971" y="301214"/>
                </a:cubicBezTo>
                <a:cubicBezTo>
                  <a:pt x="4878592" y="441063"/>
                  <a:pt x="2439296" y="640079"/>
                  <a:pt x="0" y="839096"/>
                </a:cubicBezTo>
              </a:path>
            </a:pathLst>
          </a:custGeom>
          <a:noFill/>
          <a:ln w="28575">
            <a:solidFill>
              <a:srgbClr val="00206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2017978" y="1791691"/>
            <a:ext cx="2313731" cy="1685004"/>
          </a:xfrm>
          <a:custGeom>
            <a:avLst/>
            <a:gdLst>
              <a:gd name="connsiteX0" fmla="*/ 17397 w 2313731"/>
              <a:gd name="connsiteY0" fmla="*/ 0 h 1685004"/>
              <a:gd name="connsiteX1" fmla="*/ 2313726 w 2313731"/>
              <a:gd name="connsiteY1" fmla="*/ 1669926 h 1685004"/>
              <a:gd name="connsiteX2" fmla="*/ 0 w 2313731"/>
              <a:gd name="connsiteY2" fmla="*/ 869753 h 1685004"/>
            </a:gdLst>
            <a:ahLst/>
            <a:cxnLst>
              <a:cxn ang="0">
                <a:pos x="connsiteX0" y="connsiteY0"/>
              </a:cxn>
              <a:cxn ang="0">
                <a:pos x="connsiteX1" y="connsiteY1"/>
              </a:cxn>
              <a:cxn ang="0">
                <a:pos x="connsiteX2" y="connsiteY2"/>
              </a:cxn>
            </a:cxnLst>
            <a:rect l="l" t="t" r="r" b="b"/>
            <a:pathLst>
              <a:path w="2313731" h="1685004">
                <a:moveTo>
                  <a:pt x="17397" y="0"/>
                </a:moveTo>
                <a:cubicBezTo>
                  <a:pt x="1167011" y="762483"/>
                  <a:pt x="2316625" y="1524967"/>
                  <a:pt x="2313726" y="1669926"/>
                </a:cubicBezTo>
                <a:cubicBezTo>
                  <a:pt x="2310827" y="1814885"/>
                  <a:pt x="202958" y="866854"/>
                  <a:pt x="0" y="869753"/>
                </a:cubicBezTo>
              </a:path>
            </a:pathLst>
          </a:custGeom>
          <a:ln>
            <a:solidFill>
              <a:schemeClr val="tx2">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Freeform 19"/>
          <p:cNvSpPr/>
          <p:nvPr/>
        </p:nvSpPr>
        <p:spPr>
          <a:xfrm>
            <a:off x="2035375" y="1756901"/>
            <a:ext cx="4923190" cy="1704716"/>
          </a:xfrm>
          <a:custGeom>
            <a:avLst/>
            <a:gdLst>
              <a:gd name="connsiteX0" fmla="*/ 0 w 4923190"/>
              <a:gd name="connsiteY0" fmla="*/ 0 h 1704716"/>
              <a:gd name="connsiteX1" fmla="*/ 4923190 w 4923190"/>
              <a:gd name="connsiteY1" fmla="*/ 295716 h 1704716"/>
              <a:gd name="connsiteX2" fmla="*/ 2522483 w 4923190"/>
              <a:gd name="connsiteY2" fmla="*/ 1704716 h 1704716"/>
              <a:gd name="connsiteX3" fmla="*/ 69586 w 4923190"/>
              <a:gd name="connsiteY3" fmla="*/ 852358 h 1704716"/>
            </a:gdLst>
            <a:ahLst/>
            <a:cxnLst>
              <a:cxn ang="0">
                <a:pos x="connsiteX0" y="connsiteY0"/>
              </a:cxn>
              <a:cxn ang="0">
                <a:pos x="connsiteX1" y="connsiteY1"/>
              </a:cxn>
              <a:cxn ang="0">
                <a:pos x="connsiteX2" y="connsiteY2"/>
              </a:cxn>
              <a:cxn ang="0">
                <a:pos x="connsiteX3" y="connsiteY3"/>
              </a:cxn>
            </a:cxnLst>
            <a:rect l="l" t="t" r="r" b="b"/>
            <a:pathLst>
              <a:path w="4923190" h="1704716">
                <a:moveTo>
                  <a:pt x="0" y="0"/>
                </a:moveTo>
                <a:lnTo>
                  <a:pt x="4923190" y="295716"/>
                </a:lnTo>
                <a:lnTo>
                  <a:pt x="2522483" y="1704716"/>
                </a:lnTo>
                <a:lnTo>
                  <a:pt x="69586" y="852358"/>
                </a:ln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Content Placeholder 2"/>
          <p:cNvSpPr txBox="1">
            <a:spLocks/>
          </p:cNvSpPr>
          <p:nvPr/>
        </p:nvSpPr>
        <p:spPr>
          <a:xfrm>
            <a:off x="0" y="4701846"/>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1. Direct furniture reflection:</a:t>
            </a:r>
          </a:p>
        </p:txBody>
      </p:sp>
      <p:sp>
        <p:nvSpPr>
          <p:cNvPr id="24" name="Content Placeholder 2"/>
          <p:cNvSpPr txBox="1">
            <a:spLocks/>
          </p:cNvSpPr>
          <p:nvPr/>
        </p:nvSpPr>
        <p:spPr>
          <a:xfrm>
            <a:off x="0" y="4099026"/>
            <a:ext cx="8953500" cy="6550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a:solidFill>
                  <a:schemeClr val="tx1"/>
                </a:solidFill>
              </a:rPr>
              <a:t>Two types of multi-path:</a:t>
            </a:r>
          </a:p>
        </p:txBody>
      </p:sp>
      <p:sp>
        <p:nvSpPr>
          <p:cNvPr id="25" name="Content Placeholder 2"/>
          <p:cNvSpPr txBox="1">
            <a:spLocks/>
          </p:cNvSpPr>
          <p:nvPr/>
        </p:nvSpPr>
        <p:spPr>
          <a:xfrm>
            <a:off x="4575262" y="4719242"/>
            <a:ext cx="4568738" cy="6303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2.	Indirect reflections:</a:t>
            </a:r>
          </a:p>
        </p:txBody>
      </p:sp>
      <p:sp>
        <p:nvSpPr>
          <p:cNvPr id="26" name="Content Placeholder 2"/>
          <p:cNvSpPr txBox="1">
            <a:spLocks/>
          </p:cNvSpPr>
          <p:nvPr/>
        </p:nvSpPr>
        <p:spPr>
          <a:xfrm>
            <a:off x="69584" y="5262643"/>
            <a:ext cx="4575262" cy="12412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eliminated by subtracting consecutive measurements</a:t>
            </a:r>
          </a:p>
        </p:txBody>
      </p:sp>
      <p:cxnSp>
        <p:nvCxnSpPr>
          <p:cNvPr id="28" name="Straight Connector 27"/>
          <p:cNvCxnSpPr/>
          <p:nvPr/>
        </p:nvCxnSpPr>
        <p:spPr>
          <a:xfrm>
            <a:off x="4575262" y="4667056"/>
            <a:ext cx="0" cy="195860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txBox="1">
            <a:spLocks/>
          </p:cNvSpPr>
          <p:nvPr/>
        </p:nvSpPr>
        <p:spPr>
          <a:xfrm>
            <a:off x="0" y="6187777"/>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accent2"/>
                </a:solidFill>
              </a:rPr>
              <a:t>Needs User to Move</a:t>
            </a:r>
          </a:p>
        </p:txBody>
      </p:sp>
      <p:pic>
        <p:nvPicPr>
          <p:cNvPr id="27" name="Picture 26"/>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7890922" y="3096827"/>
            <a:ext cx="974858" cy="1435611"/>
          </a:xfrm>
          <a:prstGeom prst="rect">
            <a:avLst/>
          </a:prstGeom>
        </p:spPr>
      </p:pic>
      <p:sp>
        <p:nvSpPr>
          <p:cNvPr id="29" name="Freeform 28"/>
          <p:cNvSpPr/>
          <p:nvPr/>
        </p:nvSpPr>
        <p:spPr>
          <a:xfrm>
            <a:off x="2050143" y="1741714"/>
            <a:ext cx="5914677" cy="1900480"/>
          </a:xfrm>
          <a:custGeom>
            <a:avLst/>
            <a:gdLst>
              <a:gd name="connsiteX0" fmla="*/ 0 w 5914677"/>
              <a:gd name="connsiteY0" fmla="*/ 0 h 1900480"/>
              <a:gd name="connsiteX1" fmla="*/ 5914571 w 5914677"/>
              <a:gd name="connsiteY1" fmla="*/ 1886857 h 1900480"/>
              <a:gd name="connsiteX2" fmla="*/ 163286 w 5914677"/>
              <a:gd name="connsiteY2" fmla="*/ 852715 h 1900480"/>
            </a:gdLst>
            <a:ahLst/>
            <a:cxnLst>
              <a:cxn ang="0">
                <a:pos x="connsiteX0" y="connsiteY0"/>
              </a:cxn>
              <a:cxn ang="0">
                <a:pos x="connsiteX1" y="connsiteY1"/>
              </a:cxn>
              <a:cxn ang="0">
                <a:pos x="connsiteX2" y="connsiteY2"/>
              </a:cxn>
            </a:cxnLst>
            <a:rect l="l" t="t" r="r" b="b"/>
            <a:pathLst>
              <a:path w="5914677" h="1900480">
                <a:moveTo>
                  <a:pt x="0" y="0"/>
                </a:moveTo>
                <a:cubicBezTo>
                  <a:pt x="2943678" y="872369"/>
                  <a:pt x="5887357" y="1744738"/>
                  <a:pt x="5914571" y="1886857"/>
                </a:cubicBezTo>
                <a:cubicBezTo>
                  <a:pt x="5941785" y="2028976"/>
                  <a:pt x="737810" y="1016001"/>
                  <a:pt x="163286" y="852715"/>
                </a:cubicBezTo>
              </a:path>
            </a:pathLst>
          </a:custGeom>
          <a:ln>
            <a:solidFill>
              <a:schemeClr val="tx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Content Placeholder 2"/>
          <p:cNvSpPr txBox="1">
            <a:spLocks/>
          </p:cNvSpPr>
          <p:nvPr/>
        </p:nvSpPr>
        <p:spPr>
          <a:xfrm>
            <a:off x="4644846" y="5247563"/>
            <a:ext cx="4568738" cy="11254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eliminated by choosing shortest round-trip distance</a:t>
            </a:r>
          </a:p>
        </p:txBody>
      </p:sp>
      <p:sp>
        <p:nvSpPr>
          <p:cNvPr id="31" name="Content Placeholder 2"/>
          <p:cNvSpPr txBox="1">
            <a:spLocks/>
          </p:cNvSpPr>
          <p:nvPr/>
        </p:nvSpPr>
        <p:spPr>
          <a:xfrm>
            <a:off x="4568738" y="6187777"/>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accent2"/>
                </a:solidFill>
              </a:rPr>
              <a:t>Fails for multiple users</a:t>
            </a:r>
          </a:p>
        </p:txBody>
      </p:sp>
    </p:spTree>
    <p:extLst>
      <p:ext uri="{BB962C8B-B14F-4D97-AF65-F5344CB8AC3E}">
        <p14:creationId xmlns:p14="http://schemas.microsoft.com/office/powerpoint/2010/main" val="670801946"/>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animBg="1"/>
      <p:bldP spid="19" grpId="0" animBg="1"/>
      <p:bldP spid="19" grpId="1" animBg="1"/>
      <p:bldP spid="20" grpId="0" animBg="1"/>
      <p:bldP spid="23" grpId="0" build="p" bldLvl="2"/>
      <p:bldP spid="24" grpId="0" build="p"/>
      <p:bldP spid="25" grpId="0" uiExpand="1" build="p"/>
      <p:bldP spid="26" grpId="0" build="p" bldLvl="2"/>
      <p:bldP spid="22" grpId="0" build="p" bldLvl="2"/>
      <p:bldP spid="29" grpId="0" animBg="1"/>
      <p:bldP spid="30" grpId="0"/>
      <p:bldP spid="31"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Dealing with multi-path is easy when there is one moving user</a:t>
            </a:r>
          </a:p>
        </p:txBody>
      </p:sp>
      <p:grpSp>
        <p:nvGrpSpPr>
          <p:cNvPr id="4" name="Group 3"/>
          <p:cNvGrpSpPr/>
          <p:nvPr/>
        </p:nvGrpSpPr>
        <p:grpSpPr>
          <a:xfrm>
            <a:off x="1580129" y="1684023"/>
            <a:ext cx="266523" cy="442474"/>
            <a:chOff x="3213919" y="2873353"/>
            <a:chExt cx="266523" cy="548797"/>
          </a:xfrm>
        </p:grpSpPr>
        <p:sp>
          <p:nvSpPr>
            <p:cNvPr id="5" name="Isosceles Triangle 4"/>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5"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724002" y="2282177"/>
            <a:ext cx="631039" cy="461665"/>
          </a:xfrm>
          <a:prstGeom prst="rect">
            <a:avLst/>
          </a:prstGeom>
          <a:noFill/>
        </p:spPr>
        <p:txBody>
          <a:bodyPr wrap="square" rtlCol="0">
            <a:spAutoFit/>
          </a:bodyPr>
          <a:lstStyle/>
          <a:p>
            <a:r>
              <a:rPr lang="en-US" sz="2400" dirty="0"/>
              <a:t>Rx</a:t>
            </a:r>
          </a:p>
        </p:txBody>
      </p:sp>
      <p:grpSp>
        <p:nvGrpSpPr>
          <p:cNvPr id="8" name="Group 7"/>
          <p:cNvGrpSpPr/>
          <p:nvPr/>
        </p:nvGrpSpPr>
        <p:grpSpPr>
          <a:xfrm>
            <a:off x="1607919" y="2377349"/>
            <a:ext cx="266523" cy="442474"/>
            <a:chOff x="3213919" y="2873353"/>
            <a:chExt cx="266523" cy="548797"/>
          </a:xfrm>
        </p:grpSpPr>
        <p:sp>
          <p:nvSpPr>
            <p:cNvPr id="9" name="Isosceles Triangle 8"/>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755288" y="1632556"/>
            <a:ext cx="623261" cy="461665"/>
          </a:xfrm>
          <a:prstGeom prst="rect">
            <a:avLst/>
          </a:prstGeom>
          <a:noFill/>
        </p:spPr>
        <p:txBody>
          <a:bodyPr wrap="square" rtlCol="0">
            <a:spAutoFit/>
          </a:bodyPr>
          <a:lstStyle/>
          <a:p>
            <a:r>
              <a:rPr lang="en-US" sz="2400" dirty="0" err="1"/>
              <a:t>Tx</a:t>
            </a:r>
            <a:endParaRPr lang="en-US" sz="2400" dirty="0"/>
          </a:p>
        </p:txBody>
      </p:sp>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6916064" y="1334222"/>
            <a:ext cx="974858" cy="1435611"/>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7550" b="96597" l="0" r="97813"/>
                    </a14:imgEffect>
                  </a14:imgLayer>
                </a14:imgProps>
              </a:ext>
            </a:extLst>
          </a:blip>
          <a:stretch>
            <a:fillRect/>
          </a:stretch>
        </p:blipFill>
        <p:spPr>
          <a:xfrm>
            <a:off x="3887362" y="3281791"/>
            <a:ext cx="1463662" cy="923937"/>
          </a:xfrm>
          <a:prstGeom prst="rect">
            <a:avLst/>
          </a:prstGeom>
        </p:spPr>
      </p:pic>
      <p:sp>
        <p:nvSpPr>
          <p:cNvPr id="14" name="Freeform 13"/>
          <p:cNvSpPr/>
          <p:nvPr/>
        </p:nvSpPr>
        <p:spPr>
          <a:xfrm>
            <a:off x="2002079" y="1791480"/>
            <a:ext cx="4883979" cy="735781"/>
          </a:xfrm>
          <a:custGeom>
            <a:avLst/>
            <a:gdLst>
              <a:gd name="connsiteX0" fmla="*/ 32273 w 4883979"/>
              <a:gd name="connsiteY0" fmla="*/ 0 h 839096"/>
              <a:gd name="connsiteX1" fmla="*/ 4883971 w 4883979"/>
              <a:gd name="connsiteY1" fmla="*/ 301214 h 839096"/>
              <a:gd name="connsiteX2" fmla="*/ 0 w 4883979"/>
              <a:gd name="connsiteY2" fmla="*/ 839096 h 839096"/>
            </a:gdLst>
            <a:ahLst/>
            <a:cxnLst>
              <a:cxn ang="0">
                <a:pos x="connsiteX0" y="connsiteY0"/>
              </a:cxn>
              <a:cxn ang="0">
                <a:pos x="connsiteX1" y="connsiteY1"/>
              </a:cxn>
              <a:cxn ang="0">
                <a:pos x="connsiteX2" y="connsiteY2"/>
              </a:cxn>
            </a:cxnLst>
            <a:rect l="l" t="t" r="r" b="b"/>
            <a:pathLst>
              <a:path w="4883979" h="839096">
                <a:moveTo>
                  <a:pt x="32273" y="0"/>
                </a:moveTo>
                <a:cubicBezTo>
                  <a:pt x="2460811" y="80682"/>
                  <a:pt x="4889350" y="161365"/>
                  <a:pt x="4883971" y="301214"/>
                </a:cubicBezTo>
                <a:cubicBezTo>
                  <a:pt x="4878592" y="441063"/>
                  <a:pt x="2439296" y="640079"/>
                  <a:pt x="0" y="839096"/>
                </a:cubicBezTo>
              </a:path>
            </a:pathLst>
          </a:custGeom>
          <a:noFill/>
          <a:ln w="28575">
            <a:solidFill>
              <a:srgbClr val="00206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035375" y="1756901"/>
            <a:ext cx="4923190" cy="1704716"/>
          </a:xfrm>
          <a:custGeom>
            <a:avLst/>
            <a:gdLst>
              <a:gd name="connsiteX0" fmla="*/ 0 w 4923190"/>
              <a:gd name="connsiteY0" fmla="*/ 0 h 1704716"/>
              <a:gd name="connsiteX1" fmla="*/ 4923190 w 4923190"/>
              <a:gd name="connsiteY1" fmla="*/ 295716 h 1704716"/>
              <a:gd name="connsiteX2" fmla="*/ 2522483 w 4923190"/>
              <a:gd name="connsiteY2" fmla="*/ 1704716 h 1704716"/>
              <a:gd name="connsiteX3" fmla="*/ 69586 w 4923190"/>
              <a:gd name="connsiteY3" fmla="*/ 852358 h 1704716"/>
            </a:gdLst>
            <a:ahLst/>
            <a:cxnLst>
              <a:cxn ang="0">
                <a:pos x="connsiteX0" y="connsiteY0"/>
              </a:cxn>
              <a:cxn ang="0">
                <a:pos x="connsiteX1" y="connsiteY1"/>
              </a:cxn>
              <a:cxn ang="0">
                <a:pos x="connsiteX2" y="connsiteY2"/>
              </a:cxn>
              <a:cxn ang="0">
                <a:pos x="connsiteX3" y="connsiteY3"/>
              </a:cxn>
            </a:cxnLst>
            <a:rect l="l" t="t" r="r" b="b"/>
            <a:pathLst>
              <a:path w="4923190" h="1704716">
                <a:moveTo>
                  <a:pt x="0" y="0"/>
                </a:moveTo>
                <a:lnTo>
                  <a:pt x="4923190" y="295716"/>
                </a:lnTo>
                <a:lnTo>
                  <a:pt x="2522483" y="1704716"/>
                </a:lnTo>
                <a:lnTo>
                  <a:pt x="69586" y="852358"/>
                </a:ln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Content Placeholder 2"/>
          <p:cNvSpPr txBox="1">
            <a:spLocks/>
          </p:cNvSpPr>
          <p:nvPr/>
        </p:nvSpPr>
        <p:spPr>
          <a:xfrm>
            <a:off x="0" y="4701846"/>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1. Direct furniture reflection:</a:t>
            </a:r>
          </a:p>
        </p:txBody>
      </p:sp>
      <p:sp>
        <p:nvSpPr>
          <p:cNvPr id="24" name="Content Placeholder 2"/>
          <p:cNvSpPr txBox="1">
            <a:spLocks/>
          </p:cNvSpPr>
          <p:nvPr/>
        </p:nvSpPr>
        <p:spPr>
          <a:xfrm>
            <a:off x="0" y="4099026"/>
            <a:ext cx="8953500" cy="6550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a:solidFill>
                  <a:schemeClr val="tx1"/>
                </a:solidFill>
              </a:rPr>
              <a:t>Two types of multi-path:</a:t>
            </a:r>
          </a:p>
        </p:txBody>
      </p:sp>
      <p:sp>
        <p:nvSpPr>
          <p:cNvPr id="25" name="Content Placeholder 2"/>
          <p:cNvSpPr txBox="1">
            <a:spLocks/>
          </p:cNvSpPr>
          <p:nvPr/>
        </p:nvSpPr>
        <p:spPr>
          <a:xfrm>
            <a:off x="4575262" y="4719242"/>
            <a:ext cx="4568738" cy="6303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2.	Indirect reflections:</a:t>
            </a:r>
          </a:p>
        </p:txBody>
      </p:sp>
      <p:sp>
        <p:nvSpPr>
          <p:cNvPr id="26" name="Content Placeholder 2"/>
          <p:cNvSpPr txBox="1">
            <a:spLocks/>
          </p:cNvSpPr>
          <p:nvPr/>
        </p:nvSpPr>
        <p:spPr>
          <a:xfrm>
            <a:off x="69584" y="5262643"/>
            <a:ext cx="4575262" cy="12412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eliminated by subtracting consecutive measurements</a:t>
            </a:r>
          </a:p>
        </p:txBody>
      </p:sp>
      <p:cxnSp>
        <p:nvCxnSpPr>
          <p:cNvPr id="28" name="Straight Connector 27"/>
          <p:cNvCxnSpPr/>
          <p:nvPr/>
        </p:nvCxnSpPr>
        <p:spPr>
          <a:xfrm>
            <a:off x="4575262" y="4667056"/>
            <a:ext cx="0" cy="195860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txBox="1">
            <a:spLocks/>
          </p:cNvSpPr>
          <p:nvPr/>
        </p:nvSpPr>
        <p:spPr>
          <a:xfrm>
            <a:off x="0" y="6187777"/>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accent2"/>
                </a:solidFill>
              </a:rPr>
              <a:t>Needs User to Move</a:t>
            </a:r>
          </a:p>
        </p:txBody>
      </p:sp>
      <p:pic>
        <p:nvPicPr>
          <p:cNvPr id="27" name="Picture 26"/>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7890922" y="3096827"/>
            <a:ext cx="974858" cy="1435611"/>
          </a:xfrm>
          <a:prstGeom prst="rect">
            <a:avLst/>
          </a:prstGeom>
        </p:spPr>
      </p:pic>
      <p:sp>
        <p:nvSpPr>
          <p:cNvPr id="29" name="Freeform 28"/>
          <p:cNvSpPr/>
          <p:nvPr/>
        </p:nvSpPr>
        <p:spPr>
          <a:xfrm>
            <a:off x="2050143" y="1741714"/>
            <a:ext cx="5914677" cy="1900480"/>
          </a:xfrm>
          <a:custGeom>
            <a:avLst/>
            <a:gdLst>
              <a:gd name="connsiteX0" fmla="*/ 0 w 5914677"/>
              <a:gd name="connsiteY0" fmla="*/ 0 h 1900480"/>
              <a:gd name="connsiteX1" fmla="*/ 5914571 w 5914677"/>
              <a:gd name="connsiteY1" fmla="*/ 1886857 h 1900480"/>
              <a:gd name="connsiteX2" fmla="*/ 163286 w 5914677"/>
              <a:gd name="connsiteY2" fmla="*/ 852715 h 1900480"/>
            </a:gdLst>
            <a:ahLst/>
            <a:cxnLst>
              <a:cxn ang="0">
                <a:pos x="connsiteX0" y="connsiteY0"/>
              </a:cxn>
              <a:cxn ang="0">
                <a:pos x="connsiteX1" y="connsiteY1"/>
              </a:cxn>
              <a:cxn ang="0">
                <a:pos x="connsiteX2" y="connsiteY2"/>
              </a:cxn>
            </a:cxnLst>
            <a:rect l="l" t="t" r="r" b="b"/>
            <a:pathLst>
              <a:path w="5914677" h="1900480">
                <a:moveTo>
                  <a:pt x="0" y="0"/>
                </a:moveTo>
                <a:cubicBezTo>
                  <a:pt x="2943678" y="872369"/>
                  <a:pt x="5887357" y="1744738"/>
                  <a:pt x="5914571" y="1886857"/>
                </a:cubicBezTo>
                <a:cubicBezTo>
                  <a:pt x="5941785" y="2028976"/>
                  <a:pt x="737810" y="1016001"/>
                  <a:pt x="163286" y="852715"/>
                </a:cubicBezTo>
              </a:path>
            </a:pathLst>
          </a:custGeom>
          <a:ln>
            <a:solidFill>
              <a:schemeClr val="tx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Content Placeholder 2"/>
          <p:cNvSpPr txBox="1">
            <a:spLocks/>
          </p:cNvSpPr>
          <p:nvPr/>
        </p:nvSpPr>
        <p:spPr>
          <a:xfrm>
            <a:off x="4644846" y="5247563"/>
            <a:ext cx="4568738" cy="11254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tx1"/>
                </a:solidFill>
              </a:rPr>
              <a:t>eliminated by choosing shortest round-trip distance</a:t>
            </a:r>
          </a:p>
        </p:txBody>
      </p:sp>
      <p:sp>
        <p:nvSpPr>
          <p:cNvPr id="31" name="Content Placeholder 2"/>
          <p:cNvSpPr txBox="1">
            <a:spLocks/>
          </p:cNvSpPr>
          <p:nvPr/>
        </p:nvSpPr>
        <p:spPr>
          <a:xfrm>
            <a:off x="4568738" y="6187777"/>
            <a:ext cx="4575262" cy="632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accent2"/>
                </a:solidFill>
              </a:rPr>
              <a:t>Fails for multiple users</a:t>
            </a:r>
          </a:p>
        </p:txBody>
      </p:sp>
      <p:sp>
        <p:nvSpPr>
          <p:cNvPr id="32" name="Content Placeholder 2"/>
          <p:cNvSpPr txBox="1">
            <a:spLocks/>
          </p:cNvSpPr>
          <p:nvPr/>
        </p:nvSpPr>
        <p:spPr>
          <a:xfrm>
            <a:off x="75472" y="33054"/>
            <a:ext cx="8986532" cy="1156072"/>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800" b="1" dirty="0">
              <a:solidFill>
                <a:srgbClr val="FFFFFF"/>
              </a:solidFill>
            </a:endParaRPr>
          </a:p>
          <a:p>
            <a:pPr marL="0" indent="0" algn="ctr">
              <a:buNone/>
            </a:pPr>
            <a:r>
              <a:rPr lang="en-US" sz="3600" dirty="0">
                <a:solidFill>
                  <a:srgbClr val="FFFFFF"/>
                </a:solidFill>
              </a:rPr>
              <a:t>Need new mechanisms to eliminate </a:t>
            </a:r>
            <a:r>
              <a:rPr lang="en-US" sz="3600" dirty="0" err="1">
                <a:solidFill>
                  <a:srgbClr val="FFFFFF"/>
                </a:solidFill>
              </a:rPr>
              <a:t>muti</a:t>
            </a:r>
            <a:r>
              <a:rPr lang="en-US" sz="3600" dirty="0">
                <a:solidFill>
                  <a:srgbClr val="FFFFFF"/>
                </a:solidFill>
              </a:rPr>
              <a:t>-path</a:t>
            </a:r>
            <a:endParaRPr lang="en-US" sz="3600" dirty="0">
              <a:solidFill>
                <a:schemeClr val="bg1"/>
              </a:solidFill>
            </a:endParaRPr>
          </a:p>
        </p:txBody>
      </p:sp>
    </p:spTree>
    <p:extLst>
      <p:ext uri="{BB962C8B-B14F-4D97-AF65-F5344CB8AC3E}">
        <p14:creationId xmlns:p14="http://schemas.microsoft.com/office/powerpoint/2010/main" val="4216032504"/>
      </p:ext>
    </p:extLst>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62" y="116965"/>
            <a:ext cx="9143999" cy="1143000"/>
          </a:xfrm>
        </p:spPr>
        <p:txBody>
          <a:bodyPr>
            <a:normAutofit/>
          </a:bodyPr>
          <a:lstStyle/>
          <a:p>
            <a:pPr algn="ctr"/>
            <a:r>
              <a:rPr lang="en-US" dirty="0"/>
              <a:t>Combining across multiple vantage points</a:t>
            </a:r>
          </a:p>
        </p:txBody>
      </p:sp>
      <p:sp>
        <p:nvSpPr>
          <p:cNvPr id="11" name="TextBox 10"/>
          <p:cNvSpPr txBox="1"/>
          <p:nvPr/>
        </p:nvSpPr>
        <p:spPr>
          <a:xfrm>
            <a:off x="385134" y="907742"/>
            <a:ext cx="8102599" cy="523220"/>
          </a:xfrm>
          <a:prstGeom prst="rect">
            <a:avLst/>
          </a:prstGeom>
          <a:noFill/>
        </p:spPr>
        <p:txBody>
          <a:bodyPr wrap="square" rtlCol="0">
            <a:spAutoFit/>
          </a:bodyPr>
          <a:lstStyle/>
          <a:p>
            <a:pPr algn="ctr"/>
            <a:r>
              <a:rPr lang="en-US" sz="2800" b="1" u="sng" dirty="0"/>
              <a:t>Experiment:</a:t>
            </a:r>
            <a:r>
              <a:rPr lang="en-US" sz="2800" dirty="0"/>
              <a:t> Two users walking</a:t>
            </a:r>
          </a:p>
        </p:txBody>
      </p:sp>
      <p:pic>
        <p:nvPicPr>
          <p:cNvPr id="12" name="Picture 11"/>
          <p:cNvPicPr>
            <a:picLocks noChangeAspect="1"/>
          </p:cNvPicPr>
          <p:nvPr/>
        </p:nvPicPr>
        <p:blipFill>
          <a:blip r:embed="rId3">
            <a:duotone>
              <a:schemeClr val="bg2">
                <a:shade val="45000"/>
                <a:satMod val="135000"/>
              </a:schemeClr>
              <a:prstClr val="white"/>
            </a:duotone>
          </a:blip>
          <a:stretch>
            <a:fillRect/>
          </a:stretch>
        </p:blipFill>
        <p:spPr>
          <a:xfrm flipH="1">
            <a:off x="1493778" y="4014903"/>
            <a:ext cx="418931" cy="616933"/>
          </a:xfrm>
          <a:prstGeom prst="rect">
            <a:avLst/>
          </a:prstGeom>
        </p:spPr>
      </p:pic>
      <p:pic>
        <p:nvPicPr>
          <p:cNvPr id="13" name="Picture 12"/>
          <p:cNvPicPr>
            <a:picLocks noChangeAspect="1"/>
          </p:cNvPicPr>
          <p:nvPr/>
        </p:nvPicPr>
        <p:blipFill>
          <a:blip r:embed="rId3">
            <a:duotone>
              <a:schemeClr val="bg2">
                <a:shade val="45000"/>
                <a:satMod val="135000"/>
              </a:schemeClr>
              <a:prstClr val="white"/>
            </a:duotone>
          </a:blip>
          <a:stretch>
            <a:fillRect/>
          </a:stretch>
        </p:blipFill>
        <p:spPr>
          <a:xfrm flipH="1">
            <a:off x="2752722" y="3706436"/>
            <a:ext cx="418931" cy="616933"/>
          </a:xfrm>
          <a:prstGeom prst="rect">
            <a:avLst/>
          </a:prstGeom>
        </p:spPr>
      </p:pic>
      <p:sp>
        <p:nvSpPr>
          <p:cNvPr id="3" name="Rectangle 2"/>
          <p:cNvSpPr/>
          <p:nvPr/>
        </p:nvSpPr>
        <p:spPr>
          <a:xfrm>
            <a:off x="191362" y="1930851"/>
            <a:ext cx="3948990" cy="31832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15876" y="1431374"/>
            <a:ext cx="2634119" cy="523220"/>
          </a:xfrm>
          <a:prstGeom prst="rect">
            <a:avLst/>
          </a:prstGeom>
          <a:noFill/>
        </p:spPr>
        <p:txBody>
          <a:bodyPr wrap="square" rtlCol="0">
            <a:spAutoFit/>
          </a:bodyPr>
          <a:lstStyle/>
          <a:p>
            <a:pPr algn="ctr"/>
            <a:r>
              <a:rPr lang="en-US" sz="2800" dirty="0"/>
              <a:t>Setup</a:t>
            </a:r>
          </a:p>
        </p:txBody>
      </p:sp>
      <p:sp>
        <p:nvSpPr>
          <p:cNvPr id="16" name="TextBox 15"/>
          <p:cNvSpPr txBox="1"/>
          <p:nvPr/>
        </p:nvSpPr>
        <p:spPr>
          <a:xfrm>
            <a:off x="4470872" y="1450962"/>
            <a:ext cx="4673127" cy="523220"/>
          </a:xfrm>
          <a:prstGeom prst="rect">
            <a:avLst/>
          </a:prstGeom>
          <a:noFill/>
        </p:spPr>
        <p:txBody>
          <a:bodyPr wrap="square" rtlCol="0">
            <a:spAutoFit/>
          </a:bodyPr>
          <a:lstStyle/>
          <a:p>
            <a:pPr algn="ctr"/>
            <a:r>
              <a:rPr lang="en-US" sz="2800" dirty="0"/>
              <a:t>Single Vantage Point</a:t>
            </a:r>
          </a:p>
        </p:txBody>
      </p:sp>
      <p:pic>
        <p:nvPicPr>
          <p:cNvPr id="10" name="Picture 9" descr="spec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21" y="1930851"/>
            <a:ext cx="4846320" cy="3534701"/>
          </a:xfrm>
          <a:prstGeom prst="rect">
            <a:avLst/>
          </a:prstGeom>
        </p:spPr>
      </p:pic>
    </p:spTree>
    <p:extLst>
      <p:ext uri="{BB962C8B-B14F-4D97-AF65-F5344CB8AC3E}">
        <p14:creationId xmlns:p14="http://schemas.microsoft.com/office/powerpoint/2010/main" val="188869609"/>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62" y="116965"/>
            <a:ext cx="9143999" cy="1143000"/>
          </a:xfrm>
        </p:spPr>
        <p:txBody>
          <a:bodyPr>
            <a:normAutofit/>
          </a:bodyPr>
          <a:lstStyle/>
          <a:p>
            <a:pPr algn="ctr"/>
            <a:r>
              <a:rPr lang="en-US" dirty="0"/>
              <a:t>Combining across multiple vantage points</a:t>
            </a:r>
          </a:p>
        </p:txBody>
      </p:sp>
      <p:sp>
        <p:nvSpPr>
          <p:cNvPr id="11" name="TextBox 10"/>
          <p:cNvSpPr txBox="1"/>
          <p:nvPr/>
        </p:nvSpPr>
        <p:spPr>
          <a:xfrm>
            <a:off x="385134" y="907742"/>
            <a:ext cx="8102599" cy="523220"/>
          </a:xfrm>
          <a:prstGeom prst="rect">
            <a:avLst/>
          </a:prstGeom>
          <a:noFill/>
        </p:spPr>
        <p:txBody>
          <a:bodyPr wrap="square" rtlCol="0">
            <a:spAutoFit/>
          </a:bodyPr>
          <a:lstStyle/>
          <a:p>
            <a:pPr algn="ctr"/>
            <a:r>
              <a:rPr lang="en-US" sz="2800" b="1" u="sng" dirty="0"/>
              <a:t>Experiment:</a:t>
            </a:r>
            <a:r>
              <a:rPr lang="en-US" sz="2800" dirty="0"/>
              <a:t> Two users walking</a:t>
            </a:r>
          </a:p>
        </p:txBody>
      </p:sp>
      <p:pic>
        <p:nvPicPr>
          <p:cNvPr id="12" name="Picture 11"/>
          <p:cNvPicPr>
            <a:picLocks noChangeAspect="1"/>
          </p:cNvPicPr>
          <p:nvPr/>
        </p:nvPicPr>
        <p:blipFill>
          <a:blip r:embed="rId3">
            <a:duotone>
              <a:schemeClr val="bg2">
                <a:shade val="45000"/>
                <a:satMod val="135000"/>
              </a:schemeClr>
              <a:prstClr val="white"/>
            </a:duotone>
          </a:blip>
          <a:stretch>
            <a:fillRect/>
          </a:stretch>
        </p:blipFill>
        <p:spPr>
          <a:xfrm flipH="1">
            <a:off x="1493778" y="4014903"/>
            <a:ext cx="418931" cy="616933"/>
          </a:xfrm>
          <a:prstGeom prst="rect">
            <a:avLst/>
          </a:prstGeom>
        </p:spPr>
      </p:pic>
      <p:pic>
        <p:nvPicPr>
          <p:cNvPr id="13" name="Picture 12"/>
          <p:cNvPicPr>
            <a:picLocks noChangeAspect="1"/>
          </p:cNvPicPr>
          <p:nvPr/>
        </p:nvPicPr>
        <p:blipFill>
          <a:blip r:embed="rId3">
            <a:duotone>
              <a:schemeClr val="bg2">
                <a:shade val="45000"/>
                <a:satMod val="135000"/>
              </a:schemeClr>
              <a:prstClr val="white"/>
            </a:duotone>
          </a:blip>
          <a:stretch>
            <a:fillRect/>
          </a:stretch>
        </p:blipFill>
        <p:spPr>
          <a:xfrm flipH="1">
            <a:off x="2752722" y="3706436"/>
            <a:ext cx="418931" cy="616933"/>
          </a:xfrm>
          <a:prstGeom prst="rect">
            <a:avLst/>
          </a:prstGeom>
        </p:spPr>
      </p:pic>
      <p:sp>
        <p:nvSpPr>
          <p:cNvPr id="3" name="Rectangle 2"/>
          <p:cNvSpPr/>
          <p:nvPr/>
        </p:nvSpPr>
        <p:spPr>
          <a:xfrm>
            <a:off x="191362" y="1930851"/>
            <a:ext cx="3948990" cy="31832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15876" y="1431374"/>
            <a:ext cx="2634119" cy="523220"/>
          </a:xfrm>
          <a:prstGeom prst="rect">
            <a:avLst/>
          </a:prstGeom>
          <a:noFill/>
        </p:spPr>
        <p:txBody>
          <a:bodyPr wrap="square" rtlCol="0">
            <a:spAutoFit/>
          </a:bodyPr>
          <a:lstStyle/>
          <a:p>
            <a:pPr algn="ctr"/>
            <a:r>
              <a:rPr lang="en-US" sz="2800" dirty="0"/>
              <a:t>Setup</a:t>
            </a:r>
          </a:p>
        </p:txBody>
      </p:sp>
      <p:sp>
        <p:nvSpPr>
          <p:cNvPr id="16" name="TextBox 15"/>
          <p:cNvSpPr txBox="1"/>
          <p:nvPr/>
        </p:nvSpPr>
        <p:spPr>
          <a:xfrm>
            <a:off x="4470872" y="1450962"/>
            <a:ext cx="4673127" cy="523220"/>
          </a:xfrm>
          <a:prstGeom prst="rect">
            <a:avLst/>
          </a:prstGeom>
          <a:noFill/>
        </p:spPr>
        <p:txBody>
          <a:bodyPr wrap="square" rtlCol="0">
            <a:spAutoFit/>
          </a:bodyPr>
          <a:lstStyle/>
          <a:p>
            <a:pPr algn="ctr"/>
            <a:r>
              <a:rPr lang="en-US" sz="2800" dirty="0"/>
              <a:t>Two Vantage Points</a:t>
            </a:r>
          </a:p>
        </p:txBody>
      </p:sp>
      <p:pic>
        <p:nvPicPr>
          <p:cNvPr id="18" name="Picture 17" descr="spec2.pdf"/>
          <p:cNvPicPr>
            <a:picLocks/>
          </p:cNvPicPr>
          <p:nvPr/>
        </p:nvPicPr>
        <p:blipFill>
          <a:blip r:embed="rId4">
            <a:extLst>
              <a:ext uri="{28A0092B-C50C-407E-A947-70E740481C1C}">
                <a14:useLocalDpi xmlns:a14="http://schemas.microsoft.com/office/drawing/2010/main" val="0"/>
              </a:ext>
            </a:extLst>
          </a:blip>
          <a:stretch>
            <a:fillRect/>
          </a:stretch>
        </p:blipFill>
        <p:spPr>
          <a:xfrm>
            <a:off x="4224528" y="1938528"/>
            <a:ext cx="4846320" cy="3538728"/>
          </a:xfrm>
          <a:prstGeom prst="rect">
            <a:avLst/>
          </a:prstGeom>
        </p:spPr>
      </p:pic>
    </p:spTree>
    <p:extLst>
      <p:ext uri="{BB962C8B-B14F-4D97-AF65-F5344CB8AC3E}">
        <p14:creationId xmlns:p14="http://schemas.microsoft.com/office/powerpoint/2010/main" val="40369815"/>
      </p:ext>
    </p:extLst>
  </p:cSld>
  <p:clrMapOvr>
    <a:masterClrMapping/>
  </p:clrMapOvr>
  <p:transition>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pec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528" y="1938528"/>
            <a:ext cx="4846320" cy="3515522"/>
          </a:xfrm>
          <a:prstGeom prst="rect">
            <a:avLst/>
          </a:prstGeom>
        </p:spPr>
      </p:pic>
      <p:sp>
        <p:nvSpPr>
          <p:cNvPr id="2" name="Title 1"/>
          <p:cNvSpPr>
            <a:spLocks noGrp="1"/>
          </p:cNvSpPr>
          <p:nvPr>
            <p:ph type="title"/>
          </p:nvPr>
        </p:nvSpPr>
        <p:spPr>
          <a:xfrm>
            <a:off x="176122" y="95194"/>
            <a:ext cx="9143999" cy="1143000"/>
          </a:xfrm>
        </p:spPr>
        <p:txBody>
          <a:bodyPr>
            <a:normAutofit/>
          </a:bodyPr>
          <a:lstStyle/>
          <a:p>
            <a:pPr algn="ctr"/>
            <a:r>
              <a:rPr lang="en-US" dirty="0"/>
              <a:t>Combining across multiple vantage points</a:t>
            </a:r>
          </a:p>
        </p:txBody>
      </p:sp>
      <p:sp>
        <p:nvSpPr>
          <p:cNvPr id="11" name="TextBox 10"/>
          <p:cNvSpPr txBox="1"/>
          <p:nvPr/>
        </p:nvSpPr>
        <p:spPr>
          <a:xfrm>
            <a:off x="385134" y="907742"/>
            <a:ext cx="8102599" cy="523220"/>
          </a:xfrm>
          <a:prstGeom prst="rect">
            <a:avLst/>
          </a:prstGeom>
          <a:noFill/>
        </p:spPr>
        <p:txBody>
          <a:bodyPr wrap="square" rtlCol="0">
            <a:spAutoFit/>
          </a:bodyPr>
          <a:lstStyle/>
          <a:p>
            <a:pPr algn="ctr"/>
            <a:r>
              <a:rPr lang="en-US" sz="2800" b="1" u="sng" dirty="0"/>
              <a:t>Experiment:</a:t>
            </a:r>
            <a:r>
              <a:rPr lang="en-US" sz="2800" dirty="0"/>
              <a:t> Two users walking</a:t>
            </a:r>
          </a:p>
        </p:txBody>
      </p:sp>
      <p:pic>
        <p:nvPicPr>
          <p:cNvPr id="12" name="Picture 11"/>
          <p:cNvPicPr>
            <a:picLocks noChangeAspect="1"/>
          </p:cNvPicPr>
          <p:nvPr/>
        </p:nvPicPr>
        <p:blipFill>
          <a:blip r:embed="rId4">
            <a:duotone>
              <a:schemeClr val="bg2">
                <a:shade val="45000"/>
                <a:satMod val="135000"/>
              </a:schemeClr>
              <a:prstClr val="white"/>
            </a:duotone>
          </a:blip>
          <a:stretch>
            <a:fillRect/>
          </a:stretch>
        </p:blipFill>
        <p:spPr>
          <a:xfrm flipH="1">
            <a:off x="1493778" y="4014903"/>
            <a:ext cx="418931" cy="616933"/>
          </a:xfrm>
          <a:prstGeom prst="rect">
            <a:avLst/>
          </a:prstGeom>
        </p:spPr>
      </p:pic>
      <p:pic>
        <p:nvPicPr>
          <p:cNvPr id="13" name="Picture 12"/>
          <p:cNvPicPr>
            <a:picLocks noChangeAspect="1"/>
          </p:cNvPicPr>
          <p:nvPr/>
        </p:nvPicPr>
        <p:blipFill>
          <a:blip r:embed="rId4">
            <a:duotone>
              <a:schemeClr val="bg2">
                <a:shade val="45000"/>
                <a:satMod val="135000"/>
              </a:schemeClr>
              <a:prstClr val="white"/>
            </a:duotone>
          </a:blip>
          <a:stretch>
            <a:fillRect/>
          </a:stretch>
        </p:blipFill>
        <p:spPr>
          <a:xfrm flipH="1">
            <a:off x="2752722" y="3706436"/>
            <a:ext cx="418931" cy="616933"/>
          </a:xfrm>
          <a:prstGeom prst="rect">
            <a:avLst/>
          </a:prstGeom>
        </p:spPr>
      </p:pic>
      <p:sp>
        <p:nvSpPr>
          <p:cNvPr id="3" name="Rectangle 2"/>
          <p:cNvSpPr/>
          <p:nvPr/>
        </p:nvSpPr>
        <p:spPr>
          <a:xfrm>
            <a:off x="191362" y="1930851"/>
            <a:ext cx="3948990" cy="31832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15876" y="1431374"/>
            <a:ext cx="2634119" cy="523220"/>
          </a:xfrm>
          <a:prstGeom prst="rect">
            <a:avLst/>
          </a:prstGeom>
          <a:noFill/>
        </p:spPr>
        <p:txBody>
          <a:bodyPr wrap="square" rtlCol="0">
            <a:spAutoFit/>
          </a:bodyPr>
          <a:lstStyle/>
          <a:p>
            <a:pPr algn="ctr"/>
            <a:r>
              <a:rPr lang="en-US" sz="2800" dirty="0"/>
              <a:t>Setup</a:t>
            </a:r>
          </a:p>
        </p:txBody>
      </p:sp>
      <p:sp>
        <p:nvSpPr>
          <p:cNvPr id="16" name="TextBox 15"/>
          <p:cNvSpPr txBox="1"/>
          <p:nvPr/>
        </p:nvSpPr>
        <p:spPr>
          <a:xfrm>
            <a:off x="4470872" y="1450962"/>
            <a:ext cx="4673127" cy="523220"/>
          </a:xfrm>
          <a:prstGeom prst="rect">
            <a:avLst/>
          </a:prstGeom>
          <a:noFill/>
        </p:spPr>
        <p:txBody>
          <a:bodyPr wrap="square" rtlCol="0">
            <a:spAutoFit/>
          </a:bodyPr>
          <a:lstStyle/>
          <a:p>
            <a:pPr algn="ctr"/>
            <a:r>
              <a:rPr lang="en-US" sz="2800" dirty="0"/>
              <a:t>16 Vantage Points</a:t>
            </a:r>
          </a:p>
        </p:txBody>
      </p:sp>
      <p:cxnSp>
        <p:nvCxnSpPr>
          <p:cNvPr id="18" name="Straight Connector 17"/>
          <p:cNvCxnSpPr/>
          <p:nvPr/>
        </p:nvCxnSpPr>
        <p:spPr>
          <a:xfrm flipH="1">
            <a:off x="7323898" y="4157418"/>
            <a:ext cx="278343" cy="1704715"/>
          </a:xfrm>
          <a:prstGeom prst="line">
            <a:avLst/>
          </a:prstGeom>
          <a:ln w="38100" cmpd="sng">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367986" y="4323369"/>
            <a:ext cx="260053" cy="1538764"/>
          </a:xfrm>
          <a:prstGeom prst="line">
            <a:avLst/>
          </a:prstGeom>
          <a:ln w="38100" cmpd="sng">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295064" y="5877572"/>
            <a:ext cx="3472738" cy="523220"/>
          </a:xfrm>
          <a:prstGeom prst="rect">
            <a:avLst/>
          </a:prstGeom>
          <a:noFill/>
        </p:spPr>
        <p:txBody>
          <a:bodyPr wrap="square" rtlCol="0">
            <a:spAutoFit/>
          </a:bodyPr>
          <a:lstStyle/>
          <a:p>
            <a:r>
              <a:rPr lang="en-US" sz="2800" dirty="0"/>
              <a:t>Localize the two users</a:t>
            </a:r>
          </a:p>
        </p:txBody>
      </p:sp>
      <p:sp>
        <p:nvSpPr>
          <p:cNvPr id="5" name="AutoShape 4" descr="https://inc-powerpoint.officeapps.live.com/pods/GetClipboardImage.ashx?Id=57a171c3-b163-489c-94b7-25f3ff0a97c5&amp;DC=IN3&amp;pkey=c998eb0d-650a-4aae-adab-8277e9b921ea&amp;wdwaccluster=IN3"/>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8611664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9BFF-7FDB-1030-ED15-7BAE26D26BBC}"/>
              </a:ext>
            </a:extLst>
          </p:cNvPr>
          <p:cNvSpPr>
            <a:spLocks noGrp="1"/>
          </p:cNvSpPr>
          <p:nvPr>
            <p:ph type="title"/>
          </p:nvPr>
        </p:nvSpPr>
        <p:spPr>
          <a:xfrm>
            <a:off x="505790" y="152400"/>
            <a:ext cx="7965575" cy="914400"/>
          </a:xfrm>
        </p:spPr>
        <p:txBody>
          <a:bodyPr vert="horz" wrap="square" lIns="68580" tIns="34290" rIns="68580" bIns="34290" numCol="1" rtlCol="0" anchor="ctr" anchorCtr="0" compatLnSpc="1">
            <a:prstTxWarp prst="textNoShape">
              <a:avLst/>
            </a:prstTxWarp>
            <a:normAutofit/>
          </a:bodyPr>
          <a:lstStyle/>
          <a:p>
            <a:pPr algn="ctr"/>
            <a:r>
              <a:rPr lang="en-US" sz="3200" dirty="0" err="1"/>
              <a:t>Novelda</a:t>
            </a:r>
            <a:r>
              <a:rPr lang="en-US" sz="3200" dirty="0"/>
              <a:t> </a:t>
            </a:r>
            <a:r>
              <a:rPr lang="en-US" sz="3200" dirty="0" err="1"/>
              <a:t>XeThru</a:t>
            </a:r>
            <a:r>
              <a:rPr lang="en-US" sz="3200" dirty="0"/>
              <a:t> X4M03 UWB radar</a:t>
            </a:r>
          </a:p>
        </p:txBody>
      </p:sp>
      <p:sp>
        <p:nvSpPr>
          <p:cNvPr id="6" name="TextBox 5">
            <a:extLst>
              <a:ext uri="{FF2B5EF4-FFF2-40B4-BE49-F238E27FC236}">
                <a16:creationId xmlns:a16="http://schemas.microsoft.com/office/drawing/2014/main" id="{B0E78C3F-8318-F6B2-3474-641CA30CBD32}"/>
              </a:ext>
            </a:extLst>
          </p:cNvPr>
          <p:cNvSpPr txBox="1"/>
          <p:nvPr/>
        </p:nvSpPr>
        <p:spPr>
          <a:xfrm>
            <a:off x="685800" y="1489601"/>
            <a:ext cx="4580057" cy="1079219"/>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marL="214313" indent="-214313">
              <a:lnSpc>
                <a:spcPct val="90000"/>
              </a:lnSpc>
              <a:spcAft>
                <a:spcPts val="450"/>
              </a:spcAft>
              <a:buFont typeface="Arial"/>
              <a:buChar char="•"/>
            </a:pPr>
            <a:r>
              <a:rPr lang="en-US" sz="1800" dirty="0"/>
              <a:t>6-8.5 GHz</a:t>
            </a:r>
            <a:endParaRPr lang="en-US" sz="1800" dirty="0">
              <a:ea typeface="Calibri" panose="020F0502020204030204"/>
              <a:cs typeface="Calibri" panose="020F0502020204030204"/>
            </a:endParaRPr>
          </a:p>
          <a:p>
            <a:pPr marL="214313" indent="-214313">
              <a:lnSpc>
                <a:spcPct val="90000"/>
              </a:lnSpc>
              <a:spcAft>
                <a:spcPts val="450"/>
              </a:spcAft>
              <a:buFont typeface="Arial"/>
              <a:buChar char="•"/>
            </a:pPr>
            <a:r>
              <a:rPr lang="en-US" sz="1800" dirty="0"/>
              <a:t>9.9 meters</a:t>
            </a:r>
            <a:endParaRPr lang="en-US" sz="1800" dirty="0">
              <a:ea typeface="Calibri"/>
              <a:cs typeface="Calibri"/>
            </a:endParaRPr>
          </a:p>
          <a:p>
            <a:pPr marL="214313" indent="-214313">
              <a:lnSpc>
                <a:spcPct val="90000"/>
              </a:lnSpc>
              <a:spcAft>
                <a:spcPts val="450"/>
              </a:spcAft>
              <a:buFont typeface="Arial"/>
              <a:buChar char="•"/>
            </a:pPr>
            <a:r>
              <a:rPr lang="en-US" sz="1800" dirty="0">
                <a:ea typeface="Calibri"/>
                <a:cs typeface="Calibri"/>
              </a:rPr>
              <a:t>±60</a:t>
            </a:r>
            <a:r>
              <a:rPr lang="en-US" sz="1800" baseline="30000" dirty="0">
                <a:ea typeface="Calibri"/>
                <a:cs typeface="Calibri"/>
              </a:rPr>
              <a:t>0</a:t>
            </a:r>
            <a:r>
              <a:rPr lang="en-US" sz="1800" dirty="0">
                <a:ea typeface="Calibri"/>
                <a:cs typeface="Calibri"/>
              </a:rPr>
              <a:t> angular resolution</a:t>
            </a:r>
          </a:p>
          <a:p>
            <a:pPr marL="214313" indent="-214313">
              <a:lnSpc>
                <a:spcPct val="90000"/>
              </a:lnSpc>
              <a:spcAft>
                <a:spcPts val="450"/>
              </a:spcAft>
              <a:buFont typeface="Arial"/>
              <a:buChar char="•"/>
            </a:pPr>
            <a:endParaRPr lang="en-US" sz="1800" dirty="0">
              <a:ea typeface="Calibri"/>
              <a:cs typeface="Calibri"/>
            </a:endParaRPr>
          </a:p>
        </p:txBody>
      </p:sp>
      <p:pic>
        <p:nvPicPr>
          <p:cNvPr id="5" name="Picture 5" descr="A blue circuit board with black and white text&#10;&#10;Description automatically generated">
            <a:extLst>
              <a:ext uri="{FF2B5EF4-FFF2-40B4-BE49-F238E27FC236}">
                <a16:creationId xmlns:a16="http://schemas.microsoft.com/office/drawing/2014/main" id="{796F08A5-F1CE-6EC1-2A11-E3C700018153}"/>
              </a:ext>
            </a:extLst>
          </p:cNvPr>
          <p:cNvPicPr>
            <a:picLocks noGrp="1" noChangeAspect="1"/>
          </p:cNvPicPr>
          <p:nvPr>
            <p:ph idx="1"/>
          </p:nvPr>
        </p:nvPicPr>
        <p:blipFill>
          <a:blip r:embed="rId2"/>
          <a:stretch>
            <a:fillRect/>
          </a:stretch>
        </p:blipFill>
        <p:spPr>
          <a:xfrm>
            <a:off x="505790" y="3124200"/>
            <a:ext cx="3914454" cy="2612898"/>
          </a:xfrm>
          <a:prstGeom prst="rect">
            <a:avLst/>
          </a:prstGeom>
        </p:spPr>
      </p:pic>
      <p:pic>
        <p:nvPicPr>
          <p:cNvPr id="4" name="Picture 4" descr="A diagram of a sensor&#10;&#10;Description automatically generated">
            <a:extLst>
              <a:ext uri="{FF2B5EF4-FFF2-40B4-BE49-F238E27FC236}">
                <a16:creationId xmlns:a16="http://schemas.microsoft.com/office/drawing/2014/main" id="{E4487C7B-8E21-1C58-5850-DD7A96CFF695}"/>
              </a:ext>
            </a:extLst>
          </p:cNvPr>
          <p:cNvPicPr>
            <a:picLocks noChangeAspect="1"/>
          </p:cNvPicPr>
          <p:nvPr/>
        </p:nvPicPr>
        <p:blipFill rotWithShape="1">
          <a:blip r:embed="rId3"/>
          <a:srcRect t="6866" r="2" b="2"/>
          <a:stretch/>
        </p:blipFill>
        <p:spPr>
          <a:xfrm>
            <a:off x="4515031" y="2803587"/>
            <a:ext cx="4276367" cy="2680265"/>
          </a:xfrm>
          <a:prstGeom prst="rect">
            <a:avLst/>
          </a:prstGeom>
        </p:spPr>
      </p:pic>
    </p:spTree>
    <p:extLst>
      <p:ext uri="{BB962C8B-B14F-4D97-AF65-F5344CB8AC3E}">
        <p14:creationId xmlns:p14="http://schemas.microsoft.com/office/powerpoint/2010/main" val="2941030526"/>
      </p:ext>
    </p:extLst>
  </p:cSld>
  <p:clrMapOvr>
    <a:masterClrMapping/>
  </p:clrMapOvr>
  <p:transition>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32756" y="30480"/>
            <a:ext cx="3962400" cy="3094843"/>
          </a:xfrm>
          <a:prstGeom prst="rect">
            <a:avLst/>
          </a:prstGeom>
        </p:spPr>
      </p:pic>
      <p:pic>
        <p:nvPicPr>
          <p:cNvPr id="13" name="Picture 12"/>
          <p:cNvPicPr>
            <a:picLocks noChangeAspect="1"/>
          </p:cNvPicPr>
          <p:nvPr/>
        </p:nvPicPr>
        <p:blipFill>
          <a:blip r:embed="rId3"/>
          <a:stretch>
            <a:fillRect/>
          </a:stretch>
        </p:blipFill>
        <p:spPr>
          <a:xfrm>
            <a:off x="4495800" y="152400"/>
            <a:ext cx="4364201" cy="3330574"/>
          </a:xfrm>
          <a:prstGeom prst="rect">
            <a:avLst/>
          </a:prstGeom>
        </p:spPr>
      </p:pic>
      <p:pic>
        <p:nvPicPr>
          <p:cNvPr id="15" name="Picture 14"/>
          <p:cNvPicPr>
            <a:picLocks noChangeAspect="1"/>
          </p:cNvPicPr>
          <p:nvPr/>
        </p:nvPicPr>
        <p:blipFill>
          <a:blip r:embed="rId4"/>
          <a:stretch>
            <a:fillRect/>
          </a:stretch>
        </p:blipFill>
        <p:spPr>
          <a:xfrm>
            <a:off x="104601" y="3734237"/>
            <a:ext cx="4218709" cy="3108523"/>
          </a:xfrm>
          <a:prstGeom prst="rect">
            <a:avLst/>
          </a:prstGeom>
        </p:spPr>
      </p:pic>
      <p:pic>
        <p:nvPicPr>
          <p:cNvPr id="18" name="Picture 17"/>
          <p:cNvPicPr>
            <a:picLocks noChangeAspect="1"/>
          </p:cNvPicPr>
          <p:nvPr/>
        </p:nvPicPr>
        <p:blipFill>
          <a:blip r:embed="rId5"/>
          <a:stretch>
            <a:fillRect/>
          </a:stretch>
        </p:blipFill>
        <p:spPr>
          <a:xfrm>
            <a:off x="4800600" y="3482974"/>
            <a:ext cx="4213112" cy="3319025"/>
          </a:xfrm>
          <a:prstGeom prst="rect">
            <a:avLst/>
          </a:prstGeom>
        </p:spPr>
      </p:pic>
    </p:spTree>
    <p:extLst>
      <p:ext uri="{BB962C8B-B14F-4D97-AF65-F5344CB8AC3E}">
        <p14:creationId xmlns:p14="http://schemas.microsoft.com/office/powerpoint/2010/main" val="2905497382"/>
      </p:ext>
    </p:extLst>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2064A33-B10E-DC9F-E012-4450F6C2229D}"/>
              </a:ext>
            </a:extLst>
          </p:cNvPr>
          <p:cNvSpPr txBox="1">
            <a:spLocks/>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a:lstStyle>
          <a:p>
            <a:r>
              <a:rPr lang="en-IN" kern="0"/>
              <a:t>Through the wall sensing</a:t>
            </a:r>
            <a:endParaRPr lang="en-IN" kern="0" dirty="0"/>
          </a:p>
        </p:txBody>
      </p:sp>
      <p:pic>
        <p:nvPicPr>
          <p:cNvPr id="7" name="Picture 6"/>
          <p:cNvPicPr>
            <a:picLocks noChangeAspect="1"/>
          </p:cNvPicPr>
          <p:nvPr/>
        </p:nvPicPr>
        <p:blipFill>
          <a:blip r:embed="rId2"/>
          <a:stretch>
            <a:fillRect/>
          </a:stretch>
        </p:blipFill>
        <p:spPr>
          <a:xfrm>
            <a:off x="152400" y="2667000"/>
            <a:ext cx="4078595" cy="3058946"/>
          </a:xfrm>
          <a:prstGeom prst="rect">
            <a:avLst/>
          </a:prstGeom>
        </p:spPr>
      </p:pic>
      <p:pic>
        <p:nvPicPr>
          <p:cNvPr id="14" name="Picture 13"/>
          <p:cNvPicPr>
            <a:picLocks noChangeAspect="1"/>
          </p:cNvPicPr>
          <p:nvPr/>
        </p:nvPicPr>
        <p:blipFill>
          <a:blip r:embed="rId3"/>
          <a:stretch>
            <a:fillRect/>
          </a:stretch>
        </p:blipFill>
        <p:spPr>
          <a:xfrm>
            <a:off x="4572000" y="2422442"/>
            <a:ext cx="4503847" cy="3548062"/>
          </a:xfrm>
          <a:prstGeom prst="rect">
            <a:avLst/>
          </a:prstGeom>
        </p:spPr>
      </p:pic>
    </p:spTree>
    <p:extLst>
      <p:ext uri="{BB962C8B-B14F-4D97-AF65-F5344CB8AC3E}">
        <p14:creationId xmlns:p14="http://schemas.microsoft.com/office/powerpoint/2010/main" val="2184648959"/>
      </p:ext>
    </p:extLst>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61950" y="2590800"/>
            <a:ext cx="8534400" cy="1568450"/>
          </a:xfrm>
        </p:spPr>
        <p:txBody>
          <a:bodyPr/>
          <a:lstStyle/>
          <a:p>
            <a:pPr algn="ctr"/>
            <a:r>
              <a:rPr lang="en-US" dirty="0"/>
              <a:t>Contactless Human Presence/Activity Sensing</a:t>
            </a:r>
            <a:endParaRPr lang="en-US" sz="4000" dirty="0">
              <a:cs typeface="Times New Roman" pitchFamily="18" charset="0"/>
            </a:endParaRP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5347644"/>
      </p:ext>
    </p:extLst>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2064A33-B10E-DC9F-E012-4450F6C2229D}"/>
              </a:ext>
            </a:extLst>
          </p:cNvPr>
          <p:cNvSpPr txBox="1">
            <a:spLocks/>
          </p:cNvSpPr>
          <p:nvPr/>
        </p:nvSpPr>
        <p:spPr bwMode="auto">
          <a:xfrm>
            <a:off x="457200" y="201084"/>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a:lstStyle>
          <a:p>
            <a:r>
              <a:rPr lang="en-IN" kern="0" dirty="0" smtClean="0"/>
              <a:t>LIDAR based sensing</a:t>
            </a:r>
            <a:endParaRPr lang="en-IN" kern="0" dirty="0"/>
          </a:p>
        </p:txBody>
      </p:sp>
      <p:pic>
        <p:nvPicPr>
          <p:cNvPr id="3" name="Picture 2"/>
          <p:cNvPicPr>
            <a:picLocks noChangeAspect="1"/>
          </p:cNvPicPr>
          <p:nvPr/>
        </p:nvPicPr>
        <p:blipFill rotWithShape="1">
          <a:blip r:embed="rId4"/>
          <a:srcRect l="9587" r="7961"/>
          <a:stretch/>
        </p:blipFill>
        <p:spPr>
          <a:xfrm>
            <a:off x="152400" y="1015206"/>
            <a:ext cx="3276600" cy="2806699"/>
          </a:xfrm>
          <a:prstGeom prst="rect">
            <a:avLst/>
          </a:prstGeom>
        </p:spPr>
      </p:pic>
      <p:pic>
        <p:nvPicPr>
          <p:cNvPr id="5" name="Picture 4"/>
          <p:cNvPicPr>
            <a:picLocks noChangeAspect="1"/>
          </p:cNvPicPr>
          <p:nvPr/>
        </p:nvPicPr>
        <p:blipFill>
          <a:blip r:embed="rId5"/>
          <a:stretch>
            <a:fillRect/>
          </a:stretch>
        </p:blipFill>
        <p:spPr>
          <a:xfrm>
            <a:off x="304800" y="4162288"/>
            <a:ext cx="3971182" cy="2686187"/>
          </a:xfrm>
          <a:prstGeom prst="rect">
            <a:avLst/>
          </a:prstGeom>
        </p:spPr>
      </p:pic>
      <p:pic>
        <p:nvPicPr>
          <p:cNvPr id="8" name="Picture 7"/>
          <p:cNvPicPr>
            <a:picLocks noChangeAspect="1"/>
          </p:cNvPicPr>
          <p:nvPr/>
        </p:nvPicPr>
        <p:blipFill>
          <a:blip r:embed="rId6"/>
          <a:stretch>
            <a:fillRect/>
          </a:stretch>
        </p:blipFill>
        <p:spPr>
          <a:xfrm>
            <a:off x="5029200" y="4133713"/>
            <a:ext cx="3810000" cy="2686187"/>
          </a:xfrm>
          <a:prstGeom prst="rect">
            <a:avLst/>
          </a:prstGeom>
        </p:spPr>
      </p:pic>
      <p:pic>
        <p:nvPicPr>
          <p:cNvPr id="9" name="ICRA25_1590_VI_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38740" y="941188"/>
            <a:ext cx="5252860" cy="2954734"/>
          </a:xfrm>
          <a:prstGeom prst="rect">
            <a:avLst/>
          </a:prstGeom>
        </p:spPr>
      </p:pic>
    </p:spTree>
    <p:extLst>
      <p:ext uri="{BB962C8B-B14F-4D97-AF65-F5344CB8AC3E}">
        <p14:creationId xmlns:p14="http://schemas.microsoft.com/office/powerpoint/2010/main" val="3085755501"/>
      </p:ext>
    </p:extLst>
  </p:cSld>
  <p:clrMapOvr>
    <a:masterClrMapping/>
  </p:clrMapOvr>
  <p:transition>
    <p:randomBar dir="vert"/>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2064A33-B10E-DC9F-E012-4450F6C2229D}"/>
              </a:ext>
            </a:extLst>
          </p:cNvPr>
          <p:cNvSpPr txBox="1">
            <a:spLocks/>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a:lstStyle>
          <a:p>
            <a:r>
              <a:rPr lang="en-IN" kern="0" dirty="0" smtClean="0"/>
              <a:t>LIDAR based sensing</a:t>
            </a:r>
            <a:endParaRPr lang="en-IN" kern="0" dirty="0"/>
          </a:p>
        </p:txBody>
      </p:sp>
      <p:pic>
        <p:nvPicPr>
          <p:cNvPr id="4" name="Picture 3"/>
          <p:cNvPicPr>
            <a:picLocks noChangeAspect="1"/>
          </p:cNvPicPr>
          <p:nvPr/>
        </p:nvPicPr>
        <p:blipFill>
          <a:blip r:embed="rId2"/>
          <a:stretch>
            <a:fillRect/>
          </a:stretch>
        </p:blipFill>
        <p:spPr>
          <a:xfrm>
            <a:off x="239887" y="1219200"/>
            <a:ext cx="8664226" cy="2409825"/>
          </a:xfrm>
          <a:prstGeom prst="rect">
            <a:avLst/>
          </a:prstGeom>
        </p:spPr>
      </p:pic>
      <p:pic>
        <p:nvPicPr>
          <p:cNvPr id="7" name="Picture 6"/>
          <p:cNvPicPr>
            <a:picLocks noChangeAspect="1"/>
          </p:cNvPicPr>
          <p:nvPr/>
        </p:nvPicPr>
        <p:blipFill>
          <a:blip r:embed="rId3"/>
          <a:stretch>
            <a:fillRect/>
          </a:stretch>
        </p:blipFill>
        <p:spPr>
          <a:xfrm>
            <a:off x="4696777" y="3867150"/>
            <a:ext cx="4207336" cy="2990850"/>
          </a:xfrm>
          <a:prstGeom prst="rect">
            <a:avLst/>
          </a:prstGeom>
        </p:spPr>
      </p:pic>
    </p:spTree>
    <p:extLst>
      <p:ext uri="{BB962C8B-B14F-4D97-AF65-F5344CB8AC3E}">
        <p14:creationId xmlns:p14="http://schemas.microsoft.com/office/powerpoint/2010/main" val="3916608434"/>
      </p:ext>
    </p:extLst>
  </p:cSld>
  <p:clrMapOvr>
    <a:masterClrMapping/>
  </p:clrMapOvr>
  <p:transition>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61950" y="2590800"/>
            <a:ext cx="8534400" cy="1568450"/>
          </a:xfrm>
        </p:spPr>
        <p:txBody>
          <a:bodyPr/>
          <a:lstStyle/>
          <a:p>
            <a:pPr algn="ctr"/>
            <a:r>
              <a:rPr lang="en-US" dirty="0"/>
              <a:t>Contactless Liquid Sensing</a:t>
            </a:r>
            <a:endParaRPr lang="en-US" sz="4000" dirty="0">
              <a:cs typeface="Times New Roman" pitchFamily="18" charset="0"/>
            </a:endParaRP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7588193"/>
      </p:ext>
    </p:extLst>
  </p:cSld>
  <p:clrMapOvr>
    <a:masterClrMapping/>
  </p:clrMapOvr>
  <p:transition>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ED4289-2639-413E-8EE1-00DEC8C9D958}"/>
              </a:ext>
            </a:extLst>
          </p:cNvPr>
          <p:cNvSpPr>
            <a:spLocks noGrp="1"/>
          </p:cNvSpPr>
          <p:nvPr>
            <p:ph type="sldNum" sz="quarter" idx="4294967295"/>
          </p:nvPr>
        </p:nvSpPr>
        <p:spPr/>
        <p:txBody>
          <a:bodyPr/>
          <a:lstStyle/>
          <a:p>
            <a:endParaRPr lang="en-US" dirty="0"/>
          </a:p>
        </p:txBody>
      </p:sp>
      <p:pic>
        <p:nvPicPr>
          <p:cNvPr id="5" name="Picture 4">
            <a:extLst>
              <a:ext uri="{FF2B5EF4-FFF2-40B4-BE49-F238E27FC236}">
                <a16:creationId xmlns:a16="http://schemas.microsoft.com/office/drawing/2014/main" id="{5EE24D90-3D53-4DE7-87F5-68E14E9497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187" y="2322550"/>
            <a:ext cx="2138083" cy="1068698"/>
          </a:xfrm>
          <a:prstGeom prst="rect">
            <a:avLst/>
          </a:prstGeom>
        </p:spPr>
      </p:pic>
      <p:pic>
        <p:nvPicPr>
          <p:cNvPr id="6" name="Picture 5">
            <a:extLst>
              <a:ext uri="{FF2B5EF4-FFF2-40B4-BE49-F238E27FC236}">
                <a16:creationId xmlns:a16="http://schemas.microsoft.com/office/drawing/2014/main" id="{0A3F6BE8-DE61-4DA6-8D38-FA6B5A325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078"/>
          <a:stretch/>
        </p:blipFill>
        <p:spPr>
          <a:xfrm>
            <a:off x="1800213" y="2043235"/>
            <a:ext cx="2829932" cy="1627330"/>
          </a:xfrm>
          <a:prstGeom prst="rect">
            <a:avLst/>
          </a:prstGeom>
        </p:spPr>
      </p:pic>
      <p:pic>
        <p:nvPicPr>
          <p:cNvPr id="7" name="Picture 6">
            <a:extLst>
              <a:ext uri="{FF2B5EF4-FFF2-40B4-BE49-F238E27FC236}">
                <a16:creationId xmlns:a16="http://schemas.microsoft.com/office/drawing/2014/main" id="{DE884633-5D79-4BC7-A57D-8A2FB2484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3453" y="1668165"/>
            <a:ext cx="1968417" cy="1968417"/>
          </a:xfrm>
          <a:prstGeom prst="rect">
            <a:avLst/>
          </a:prstGeom>
        </p:spPr>
      </p:pic>
      <p:grpSp>
        <p:nvGrpSpPr>
          <p:cNvPr id="8" name="Group 7">
            <a:extLst>
              <a:ext uri="{FF2B5EF4-FFF2-40B4-BE49-F238E27FC236}">
                <a16:creationId xmlns:a16="http://schemas.microsoft.com/office/drawing/2014/main" id="{9C2C248D-5459-4532-BAC0-48B449A690DC}"/>
              </a:ext>
            </a:extLst>
          </p:cNvPr>
          <p:cNvGrpSpPr/>
          <p:nvPr/>
        </p:nvGrpSpPr>
        <p:grpSpPr>
          <a:xfrm>
            <a:off x="1088476" y="2418917"/>
            <a:ext cx="878468" cy="1294774"/>
            <a:chOff x="993711" y="3517438"/>
            <a:chExt cx="1171291" cy="1726365"/>
          </a:xfrm>
        </p:grpSpPr>
        <p:sp>
          <p:nvSpPr>
            <p:cNvPr id="9" name="Isosceles Triangle 8">
              <a:extLst>
                <a:ext uri="{FF2B5EF4-FFF2-40B4-BE49-F238E27FC236}">
                  <a16:creationId xmlns:a16="http://schemas.microsoft.com/office/drawing/2014/main" id="{ABCD1FBD-3D52-49B0-AA3A-E005E2D96506}"/>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0" name="Straight Connector 9">
              <a:extLst>
                <a:ext uri="{FF2B5EF4-FFF2-40B4-BE49-F238E27FC236}">
                  <a16:creationId xmlns:a16="http://schemas.microsoft.com/office/drawing/2014/main" id="{AC9590D7-E38C-40BC-8337-5F321BAA19C3}"/>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734D7C8-FFB7-484E-9DA5-AAF4D84D68FE}"/>
                </a:ext>
              </a:extLst>
            </p:cNvPr>
            <p:cNvCxnSpPr>
              <a:stCxn id="9"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BBE55F-DFB6-4CE1-97A8-396B312EB4A4}"/>
              </a:ext>
            </a:extLst>
          </p:cNvPr>
          <p:cNvGrpSpPr/>
          <p:nvPr/>
        </p:nvGrpSpPr>
        <p:grpSpPr>
          <a:xfrm flipH="1">
            <a:off x="6533386" y="2524888"/>
            <a:ext cx="878468" cy="1294774"/>
            <a:chOff x="993711" y="3517438"/>
            <a:chExt cx="1171291" cy="1726365"/>
          </a:xfrm>
        </p:grpSpPr>
        <p:sp>
          <p:nvSpPr>
            <p:cNvPr id="13" name="Isosceles Triangle 12">
              <a:extLst>
                <a:ext uri="{FF2B5EF4-FFF2-40B4-BE49-F238E27FC236}">
                  <a16:creationId xmlns:a16="http://schemas.microsoft.com/office/drawing/2014/main" id="{52028951-660F-43F4-88A3-143897F19BFD}"/>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228D9D3C-1426-4583-86B6-2782DDDC6D74}"/>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F3912C6-526D-448C-860A-98724D4D22B2}"/>
                </a:ext>
              </a:extLst>
            </p:cNvPr>
            <p:cNvCxnSpPr>
              <a:stCxn id="13"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05CA2EA-F959-4992-8D5C-5B41EF1C4951}"/>
              </a:ext>
            </a:extLst>
          </p:cNvPr>
          <p:cNvSpPr txBox="1"/>
          <p:nvPr/>
        </p:nvSpPr>
        <p:spPr>
          <a:xfrm>
            <a:off x="7486651" y="2607613"/>
            <a:ext cx="768159" cy="415498"/>
          </a:xfrm>
          <a:prstGeom prst="rect">
            <a:avLst/>
          </a:prstGeom>
          <a:noFill/>
        </p:spPr>
        <p:txBody>
          <a:bodyPr wrap="none" rtlCol="0">
            <a:spAutoFit/>
          </a:bodyPr>
          <a:lstStyle/>
          <a:p>
            <a:r>
              <a:rPr lang="en-US" sz="2100" dirty="0"/>
              <a:t>Pepsi</a:t>
            </a:r>
          </a:p>
        </p:txBody>
      </p:sp>
      <p:pic>
        <p:nvPicPr>
          <p:cNvPr id="18" name="Picture 17">
            <a:extLst>
              <a:ext uri="{FF2B5EF4-FFF2-40B4-BE49-F238E27FC236}">
                <a16:creationId xmlns:a16="http://schemas.microsoft.com/office/drawing/2014/main" id="{F4478F62-F658-4443-9A10-CD3D1751A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187" y="4372735"/>
            <a:ext cx="2138083" cy="1068698"/>
          </a:xfrm>
          <a:prstGeom prst="rect">
            <a:avLst/>
          </a:prstGeom>
        </p:spPr>
      </p:pic>
      <p:pic>
        <p:nvPicPr>
          <p:cNvPr id="19" name="Picture 18">
            <a:extLst>
              <a:ext uri="{FF2B5EF4-FFF2-40B4-BE49-F238E27FC236}">
                <a16:creationId xmlns:a16="http://schemas.microsoft.com/office/drawing/2014/main" id="{88E91502-1359-4624-B0DA-70442ACF9F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078"/>
          <a:stretch/>
        </p:blipFill>
        <p:spPr>
          <a:xfrm>
            <a:off x="1800213" y="4093420"/>
            <a:ext cx="2829932" cy="1627330"/>
          </a:xfrm>
          <a:prstGeom prst="rect">
            <a:avLst/>
          </a:prstGeom>
        </p:spPr>
      </p:pic>
      <p:grpSp>
        <p:nvGrpSpPr>
          <p:cNvPr id="20" name="Group 19">
            <a:extLst>
              <a:ext uri="{FF2B5EF4-FFF2-40B4-BE49-F238E27FC236}">
                <a16:creationId xmlns:a16="http://schemas.microsoft.com/office/drawing/2014/main" id="{D6674255-202D-4F3F-8730-323C77EDA13E}"/>
              </a:ext>
            </a:extLst>
          </p:cNvPr>
          <p:cNvGrpSpPr/>
          <p:nvPr/>
        </p:nvGrpSpPr>
        <p:grpSpPr>
          <a:xfrm>
            <a:off x="1088476" y="4469102"/>
            <a:ext cx="878468" cy="1294774"/>
            <a:chOff x="993711" y="3517438"/>
            <a:chExt cx="1171291" cy="1726365"/>
          </a:xfrm>
        </p:grpSpPr>
        <p:sp>
          <p:nvSpPr>
            <p:cNvPr id="21" name="Isosceles Triangle 20">
              <a:extLst>
                <a:ext uri="{FF2B5EF4-FFF2-40B4-BE49-F238E27FC236}">
                  <a16:creationId xmlns:a16="http://schemas.microsoft.com/office/drawing/2014/main" id="{D7BDCF30-B0DD-4ACD-9865-46CD8FD1C814}"/>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Connector 21">
              <a:extLst>
                <a:ext uri="{FF2B5EF4-FFF2-40B4-BE49-F238E27FC236}">
                  <a16:creationId xmlns:a16="http://schemas.microsoft.com/office/drawing/2014/main" id="{2AC416B6-F0AF-4A66-830E-04D1E87EC7FC}"/>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A4F0A4B-7745-4A23-886B-F202D40167FF}"/>
                </a:ext>
              </a:extLst>
            </p:cNvPr>
            <p:cNvCxnSpPr>
              <a:stCxn id="21"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00AC10E-47CA-4AAD-A6C9-DDB7F7B98736}"/>
              </a:ext>
            </a:extLst>
          </p:cNvPr>
          <p:cNvGrpSpPr/>
          <p:nvPr/>
        </p:nvGrpSpPr>
        <p:grpSpPr>
          <a:xfrm flipH="1">
            <a:off x="6533386" y="4575073"/>
            <a:ext cx="878468" cy="1294774"/>
            <a:chOff x="993711" y="3517438"/>
            <a:chExt cx="1171291" cy="1726365"/>
          </a:xfrm>
        </p:grpSpPr>
        <p:sp>
          <p:nvSpPr>
            <p:cNvPr id="25" name="Isosceles Triangle 24">
              <a:extLst>
                <a:ext uri="{FF2B5EF4-FFF2-40B4-BE49-F238E27FC236}">
                  <a16:creationId xmlns:a16="http://schemas.microsoft.com/office/drawing/2014/main" id="{2CAF52F1-5D2B-4CE5-9A1A-B86E10707085}"/>
                </a:ext>
              </a:extLst>
            </p:cNvPr>
            <p:cNvSpPr/>
            <p:nvPr/>
          </p:nvSpPr>
          <p:spPr>
            <a:xfrm rot="16200000">
              <a:off x="1488444" y="3615695"/>
              <a:ext cx="774815" cy="578301"/>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6" name="Straight Connector 25">
              <a:extLst>
                <a:ext uri="{FF2B5EF4-FFF2-40B4-BE49-F238E27FC236}">
                  <a16:creationId xmlns:a16="http://schemas.microsoft.com/office/drawing/2014/main" id="{4CA87774-5E14-428F-B0BD-CC5AF9CCB27D}"/>
                </a:ext>
              </a:extLst>
            </p:cNvPr>
            <p:cNvCxnSpPr>
              <a:cxnSpLocks/>
            </p:cNvCxnSpPr>
            <p:nvPr/>
          </p:nvCxnSpPr>
          <p:spPr>
            <a:xfrm>
              <a:off x="1583001" y="3699588"/>
              <a:ext cx="0" cy="4338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20726FF-A7E3-4442-A38E-0565575DB380}"/>
                </a:ext>
              </a:extLst>
            </p:cNvPr>
            <p:cNvCxnSpPr>
              <a:stCxn id="25" idx="0"/>
            </p:cNvCxnSpPr>
            <p:nvPr/>
          </p:nvCxnSpPr>
          <p:spPr>
            <a:xfrm rot="10800000" flipV="1">
              <a:off x="993711" y="3904844"/>
              <a:ext cx="592991" cy="133895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C5E0BB2-73D8-4FBF-9A62-289D4AB92102}"/>
              </a:ext>
            </a:extLst>
          </p:cNvPr>
          <p:cNvSpPr txBox="1"/>
          <p:nvPr/>
        </p:nvSpPr>
        <p:spPr>
          <a:xfrm>
            <a:off x="7486650" y="4657798"/>
            <a:ext cx="1338828" cy="415498"/>
          </a:xfrm>
          <a:prstGeom prst="rect">
            <a:avLst/>
          </a:prstGeom>
          <a:noFill/>
        </p:spPr>
        <p:txBody>
          <a:bodyPr wrap="none" rtlCol="0">
            <a:spAutoFit/>
          </a:bodyPr>
          <a:lstStyle/>
          <a:p>
            <a:r>
              <a:rPr lang="en-US" sz="2100" dirty="0"/>
              <a:t>Coca-Cola</a:t>
            </a:r>
          </a:p>
        </p:txBody>
      </p:sp>
      <p:sp>
        <p:nvSpPr>
          <p:cNvPr id="29" name="Title 28">
            <a:extLst>
              <a:ext uri="{FF2B5EF4-FFF2-40B4-BE49-F238E27FC236}">
                <a16:creationId xmlns:a16="http://schemas.microsoft.com/office/drawing/2014/main" id="{5F697BD2-DD92-40F0-B843-600A6663576C}"/>
              </a:ext>
            </a:extLst>
          </p:cNvPr>
          <p:cNvSpPr>
            <a:spLocks noGrp="1"/>
          </p:cNvSpPr>
          <p:nvPr>
            <p:ph type="title"/>
          </p:nvPr>
        </p:nvSpPr>
        <p:spPr/>
        <p:txBody>
          <a:bodyPr/>
          <a:lstStyle/>
          <a:p>
            <a:pPr algn="ctr"/>
            <a:r>
              <a:rPr lang="en-US" dirty="0"/>
              <a:t>Differentiating the Type of Liquid</a:t>
            </a:r>
          </a:p>
        </p:txBody>
      </p:sp>
      <p:pic>
        <p:nvPicPr>
          <p:cNvPr id="31" name="Picture 30">
            <a:extLst>
              <a:ext uri="{FF2B5EF4-FFF2-40B4-BE49-F238E27FC236}">
                <a16:creationId xmlns:a16="http://schemas.microsoft.com/office/drawing/2014/main" id="{D1A1C0C7-F376-4697-AB1A-74803C5EC7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1711" y="3807275"/>
            <a:ext cx="1231901" cy="2062573"/>
          </a:xfrm>
          <a:prstGeom prst="rect">
            <a:avLst/>
          </a:prstGeom>
        </p:spPr>
      </p:pic>
      <p:sp>
        <p:nvSpPr>
          <p:cNvPr id="30" name="TextBox 29"/>
          <p:cNvSpPr txBox="1"/>
          <p:nvPr/>
        </p:nvSpPr>
        <p:spPr>
          <a:xfrm>
            <a:off x="489044" y="6153274"/>
            <a:ext cx="8426355" cy="261610"/>
          </a:xfrm>
          <a:prstGeom prst="rect">
            <a:avLst/>
          </a:prstGeom>
          <a:noFill/>
        </p:spPr>
        <p:txBody>
          <a:bodyPr wrap="square" rtlCol="0">
            <a:spAutoFit/>
          </a:bodyPr>
          <a:lstStyle/>
          <a:p>
            <a:pPr algn="r"/>
            <a:r>
              <a:rPr lang="en-US" sz="1100" dirty="0"/>
              <a:t>https://www.youtube.com/watch?v=XNsXXGJIGT8</a:t>
            </a:r>
          </a:p>
        </p:txBody>
      </p:sp>
    </p:spTree>
    <p:extLst>
      <p:ext uri="{BB962C8B-B14F-4D97-AF65-F5344CB8AC3E}">
        <p14:creationId xmlns:p14="http://schemas.microsoft.com/office/powerpoint/2010/main" val="723635486"/>
      </p:ext>
    </p:extLst>
  </p:cSld>
  <p:clrMapOvr>
    <a:masterClrMapping/>
  </p:clrMapOvr>
  <p:transition>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E51971-1D30-4C6A-BD79-3D387892C46D}"/>
                  </a:ext>
                </a:extLst>
              </p:cNvPr>
              <p:cNvSpPr>
                <a:spLocks noGrp="1"/>
              </p:cNvSpPr>
              <p:nvPr>
                <p:ph type="title"/>
              </p:nvPr>
            </p:nvSpPr>
            <p:spPr>
              <a:xfrm>
                <a:off x="473157" y="1257616"/>
                <a:ext cx="8229600" cy="1139825"/>
              </a:xfrm>
            </p:spPr>
            <p:txBody>
              <a:bodyPr/>
              <a:lstStyle/>
              <a:p>
                <a:pPr algn="ctr"/>
                <a:r>
                  <a:rPr lang="en-US" sz="2800" dirty="0">
                    <a:solidFill>
                      <a:srgbClr val="0000CC"/>
                    </a:solidFill>
                  </a:rPr>
                  <a:t>Refractive Index = </a:t>
                </a:r>
                <a14:m>
                  <m:oMath xmlns:m="http://schemas.openxmlformats.org/officeDocument/2006/math">
                    <m:f>
                      <m:fPr>
                        <m:ctrlPr>
                          <a:rPr lang="en-US" sz="2800" i="1">
                            <a:solidFill>
                              <a:srgbClr val="0000CC"/>
                            </a:solidFill>
                            <a:latin typeface="Cambria Math" panose="02040503050406030204" pitchFamily="18" charset="0"/>
                          </a:rPr>
                        </m:ctrlPr>
                      </m:fPr>
                      <m:num>
                        <m:r>
                          <a:rPr lang="en-US" sz="2800" i="1">
                            <a:solidFill>
                              <a:srgbClr val="0000CC"/>
                            </a:solidFill>
                            <a:latin typeface="Cambria Math" panose="02040503050406030204" pitchFamily="18" charset="0"/>
                          </a:rPr>
                          <m:t>𝑠𝑖𝑛</m:t>
                        </m:r>
                        <m:r>
                          <a:rPr lang="en-US" sz="2800" i="1">
                            <a:solidFill>
                              <a:srgbClr val="0000CC"/>
                            </a:solidFill>
                            <a:latin typeface="Cambria Math" panose="02040503050406030204" pitchFamily="18" charset="0"/>
                          </a:rPr>
                          <m:t>𝛼</m:t>
                        </m:r>
                      </m:num>
                      <m:den>
                        <m:r>
                          <a:rPr lang="en-US" sz="2800" i="1">
                            <a:solidFill>
                              <a:srgbClr val="0000CC"/>
                            </a:solidFill>
                            <a:latin typeface="Cambria Math" panose="02040503050406030204" pitchFamily="18" charset="0"/>
                          </a:rPr>
                          <m:t>𝑠𝑖𝑛</m:t>
                        </m:r>
                        <m:r>
                          <a:rPr lang="en-US" sz="2800" i="1">
                            <a:solidFill>
                              <a:srgbClr val="0000CC"/>
                            </a:solidFill>
                            <a:latin typeface="Cambria Math" panose="02040503050406030204" pitchFamily="18" charset="0"/>
                          </a:rPr>
                          <m:t>𝛽</m:t>
                        </m:r>
                      </m:den>
                    </m:f>
                  </m:oMath>
                </a14:m>
                <a:r>
                  <a:rPr lang="en-US" sz="2800" dirty="0">
                    <a:solidFill>
                      <a:srgbClr val="0000CC"/>
                    </a:solidFill>
                  </a:rPr>
                  <a:t> = </a:t>
                </a:r>
                <a14:m>
                  <m:oMath xmlns:m="http://schemas.openxmlformats.org/officeDocument/2006/math">
                    <m:f>
                      <m:fPr>
                        <m:ctrlPr>
                          <a:rPr lang="en-US" sz="2800" i="1">
                            <a:solidFill>
                              <a:srgbClr val="0000CC"/>
                            </a:solidFill>
                            <a:latin typeface="Cambria Math" panose="02040503050406030204" pitchFamily="18" charset="0"/>
                          </a:rPr>
                        </m:ctrlPr>
                      </m:fPr>
                      <m:num>
                        <m:r>
                          <a:rPr lang="en-US" sz="2800" i="1">
                            <a:solidFill>
                              <a:srgbClr val="0000CC"/>
                            </a:solidFill>
                            <a:latin typeface="Cambria Math" panose="02040503050406030204" pitchFamily="18" charset="0"/>
                          </a:rPr>
                          <m:t>𝑐</m:t>
                        </m:r>
                      </m:num>
                      <m:den>
                        <m:r>
                          <a:rPr lang="en-US" sz="2800" i="1">
                            <a:solidFill>
                              <a:srgbClr val="0000CC"/>
                            </a:solidFill>
                            <a:latin typeface="Cambria Math" panose="02040503050406030204" pitchFamily="18" charset="0"/>
                          </a:rPr>
                          <m:t>𝑣</m:t>
                        </m:r>
                      </m:den>
                    </m:f>
                  </m:oMath>
                </a14:m>
                <a:r>
                  <a:rPr lang="en-US" sz="2800" dirty="0">
                    <a:solidFill>
                      <a:srgbClr val="0000CC"/>
                    </a:solidFill>
                  </a:rPr>
                  <a:t> </a:t>
                </a:r>
              </a:p>
            </p:txBody>
          </p:sp>
        </mc:Choice>
        <mc:Fallback xmlns="">
          <p:sp>
            <p:nvSpPr>
              <p:cNvPr id="2" name="Title 1">
                <a:extLst>
                  <a:ext uri="{FF2B5EF4-FFF2-40B4-BE49-F238E27FC236}">
                    <a16:creationId xmlns:a16="http://schemas.microsoft.com/office/drawing/2014/main" id="{B3E51971-1D30-4C6A-BD79-3D387892C46D}"/>
                  </a:ext>
                </a:extLst>
              </p:cNvPr>
              <p:cNvSpPr>
                <a:spLocks noGrp="1" noRot="1" noChangeAspect="1" noMove="1" noResize="1" noEditPoints="1" noAdjustHandles="1" noChangeArrowheads="1" noChangeShapeType="1" noTextEdit="1"/>
              </p:cNvSpPr>
              <p:nvPr>
                <p:ph type="title"/>
              </p:nvPr>
            </p:nvSpPr>
            <p:spPr>
              <a:xfrm>
                <a:off x="473157" y="1257616"/>
                <a:ext cx="8229600" cy="1139825"/>
              </a:xfrm>
              <a:blipFill>
                <a:blip r:embed="rId3"/>
                <a:stretch>
                  <a:fillRect/>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2BB5C4C0-813A-4D0E-B8E4-86B0F2121D69}"/>
              </a:ext>
            </a:extLst>
          </p:cNvPr>
          <p:cNvSpPr>
            <a:spLocks noGrp="1"/>
          </p:cNvSpPr>
          <p:nvPr>
            <p:ph type="sldNum" sz="quarter" idx="4294967295"/>
          </p:nvPr>
        </p:nvSpPr>
        <p:spPr/>
        <p:txBody>
          <a:bodyPr/>
          <a:lstStyle/>
          <a:p>
            <a:endParaRPr lang="en-US" dirty="0"/>
          </a:p>
        </p:txBody>
      </p:sp>
      <p:grpSp>
        <p:nvGrpSpPr>
          <p:cNvPr id="3" name="Group 2">
            <a:extLst>
              <a:ext uri="{FF2B5EF4-FFF2-40B4-BE49-F238E27FC236}">
                <a16:creationId xmlns:a16="http://schemas.microsoft.com/office/drawing/2014/main" id="{201A6188-2B43-43AE-9929-CC341B49CFDD}"/>
              </a:ext>
            </a:extLst>
          </p:cNvPr>
          <p:cNvGrpSpPr/>
          <p:nvPr/>
        </p:nvGrpSpPr>
        <p:grpSpPr>
          <a:xfrm>
            <a:off x="-109302" y="2339628"/>
            <a:ext cx="4086857" cy="3803277"/>
            <a:chOff x="5617112" y="1476744"/>
            <a:chExt cx="5449142" cy="5071036"/>
          </a:xfrm>
        </p:grpSpPr>
        <p:grpSp>
          <p:nvGrpSpPr>
            <p:cNvPr id="43" name="Group 42">
              <a:extLst>
                <a:ext uri="{FF2B5EF4-FFF2-40B4-BE49-F238E27FC236}">
                  <a16:creationId xmlns:a16="http://schemas.microsoft.com/office/drawing/2014/main" id="{18D7A3AD-BF40-48BF-B760-2DA5EBFF5688}"/>
                </a:ext>
              </a:extLst>
            </p:cNvPr>
            <p:cNvGrpSpPr/>
            <p:nvPr/>
          </p:nvGrpSpPr>
          <p:grpSpPr>
            <a:xfrm>
              <a:off x="5617112" y="1476744"/>
              <a:ext cx="5071036" cy="5071036"/>
              <a:chOff x="2862723" y="1462088"/>
              <a:chExt cx="5071036" cy="5071036"/>
            </a:xfrm>
          </p:grpSpPr>
          <p:sp>
            <p:nvSpPr>
              <p:cNvPr id="44" name="Trapezoid 43">
                <a:extLst>
                  <a:ext uri="{FF2B5EF4-FFF2-40B4-BE49-F238E27FC236}">
                    <a16:creationId xmlns:a16="http://schemas.microsoft.com/office/drawing/2014/main" id="{C07F1C47-10FB-48B7-8B25-A219B73CBA3B}"/>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5" name="Picture 2" descr="Image result for glass of water image transparent">
                <a:extLst>
                  <a:ext uri="{FF2B5EF4-FFF2-40B4-BE49-F238E27FC236}">
                    <a16:creationId xmlns:a16="http://schemas.microsoft.com/office/drawing/2014/main" id="{B11032E1-640E-47E8-985C-137BF8CE8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a:extLst>
                <a:ext uri="{FF2B5EF4-FFF2-40B4-BE49-F238E27FC236}">
                  <a16:creationId xmlns:a16="http://schemas.microsoft.com/office/drawing/2014/main" id="{795D94D0-AFC5-4806-943F-69CBB67EAC1F}"/>
                </a:ext>
              </a:extLst>
            </p:cNvPr>
            <p:cNvCxnSpPr>
              <a:cxnSpLocks/>
            </p:cNvCxnSpPr>
            <p:nvPr/>
          </p:nvCxnSpPr>
          <p:spPr>
            <a:xfrm flipV="1">
              <a:off x="6317878" y="3746182"/>
              <a:ext cx="1313306" cy="14177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F33B9A-68E2-43EE-BD4E-9B921AA2D8B4}"/>
                </a:ext>
              </a:extLst>
            </p:cNvPr>
            <p:cNvCxnSpPr/>
            <p:nvPr/>
          </p:nvCxnSpPr>
          <p:spPr>
            <a:xfrm rot="418343" flipV="1">
              <a:off x="7795327" y="3037449"/>
              <a:ext cx="2023783" cy="795607"/>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5E0F22E-B175-40F6-AD5B-047CC700C721}"/>
                </a:ext>
              </a:extLst>
            </p:cNvPr>
            <p:cNvCxnSpPr>
              <a:cxnSpLocks/>
            </p:cNvCxnSpPr>
            <p:nvPr/>
          </p:nvCxnSpPr>
          <p:spPr>
            <a:xfrm>
              <a:off x="6151468" y="3709865"/>
              <a:ext cx="401689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EDED03-D84B-416D-BEDA-90C3B6DAC30D}"/>
                </a:ext>
              </a:extLst>
            </p:cNvPr>
            <p:cNvCxnSpPr/>
            <p:nvPr/>
          </p:nvCxnSpPr>
          <p:spPr>
            <a:xfrm>
              <a:off x="8293641" y="3150868"/>
              <a:ext cx="277261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049B5C-EC74-41A2-9B6A-720BA2FE2BA8}"/>
                </a:ext>
              </a:extLst>
            </p:cNvPr>
            <p:cNvCxnSpPr>
              <a:cxnSpLocks/>
            </p:cNvCxnSpPr>
            <p:nvPr/>
          </p:nvCxnSpPr>
          <p:spPr>
            <a:xfrm flipV="1">
              <a:off x="9860408" y="2468424"/>
              <a:ext cx="632183" cy="682444"/>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1795FA5-02FC-4768-B9ED-657A1A410880}"/>
                </a:ext>
              </a:extLst>
            </p:cNvPr>
            <p:cNvSpPr/>
            <p:nvPr/>
          </p:nvSpPr>
          <p:spPr>
            <a:xfrm rot="11360665">
              <a:off x="6826774" y="3375614"/>
              <a:ext cx="839164" cy="839164"/>
            </a:xfrm>
            <a:prstGeom prst="arc">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2" name="Arc 41">
              <a:extLst>
                <a:ext uri="{FF2B5EF4-FFF2-40B4-BE49-F238E27FC236}">
                  <a16:creationId xmlns:a16="http://schemas.microsoft.com/office/drawing/2014/main" id="{F7C59234-E2C1-490F-8D30-B8A921E65B91}"/>
                </a:ext>
              </a:extLst>
            </p:cNvPr>
            <p:cNvSpPr/>
            <p:nvPr/>
          </p:nvSpPr>
          <p:spPr>
            <a:xfrm rot="3124049">
              <a:off x="7966675" y="3215990"/>
              <a:ext cx="839164" cy="839164"/>
            </a:xfrm>
            <a:prstGeom prst="arc">
              <a:avLst>
                <a:gd name="adj1" fmla="val 16971248"/>
                <a:gd name="adj2" fmla="val 19022869"/>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0" name="TextBox 9">
              <a:extLst>
                <a:ext uri="{FF2B5EF4-FFF2-40B4-BE49-F238E27FC236}">
                  <a16:creationId xmlns:a16="http://schemas.microsoft.com/office/drawing/2014/main" id="{F4DF6C3E-47CC-4430-82B2-8902108B2144}"/>
                </a:ext>
              </a:extLst>
            </p:cNvPr>
            <p:cNvSpPr txBox="1"/>
            <p:nvPr/>
          </p:nvSpPr>
          <p:spPr>
            <a:xfrm>
              <a:off x="8902737" y="3280015"/>
              <a:ext cx="423621" cy="492443"/>
            </a:xfrm>
            <a:prstGeom prst="rect">
              <a:avLst/>
            </a:prstGeom>
            <a:noFill/>
          </p:spPr>
          <p:txBody>
            <a:bodyPr wrap="none" rtlCol="0">
              <a:spAutoFit/>
            </a:bodyPr>
            <a:lstStyle/>
            <a:p>
              <a:r>
                <a:rPr lang="el-GR" sz="1800" dirty="0">
                  <a:latin typeface="Arial" panose="020B0604020202020204" pitchFamily="34" charset="0"/>
                  <a:cs typeface="Arial" panose="020B0604020202020204" pitchFamily="34" charset="0"/>
                </a:rPr>
                <a:t>β</a:t>
              </a:r>
              <a:endParaRPr lang="en-US" sz="1800" dirty="0"/>
            </a:p>
          </p:txBody>
        </p:sp>
        <p:sp>
          <p:nvSpPr>
            <p:cNvPr id="46" name="TextBox 45">
              <a:extLst>
                <a:ext uri="{FF2B5EF4-FFF2-40B4-BE49-F238E27FC236}">
                  <a16:creationId xmlns:a16="http://schemas.microsoft.com/office/drawing/2014/main" id="{0CFE9256-4E7A-4075-B44B-BED44AD1E8CB}"/>
                </a:ext>
              </a:extLst>
            </p:cNvPr>
            <p:cNvSpPr txBox="1"/>
            <p:nvPr/>
          </p:nvSpPr>
          <p:spPr>
            <a:xfrm>
              <a:off x="6440169" y="3795196"/>
              <a:ext cx="451405" cy="553997"/>
            </a:xfrm>
            <a:prstGeom prst="rect">
              <a:avLst/>
            </a:prstGeom>
            <a:noFill/>
          </p:spPr>
          <p:txBody>
            <a:bodyPr wrap="none" rtlCol="0">
              <a:spAutoFit/>
            </a:bodyPr>
            <a:lstStyle/>
            <a:p>
              <a:r>
                <a:rPr lang="el-GR" sz="2100" i="1" dirty="0">
                  <a:latin typeface="Arial" panose="020B0604020202020204" pitchFamily="34" charset="0"/>
                  <a:cs typeface="Arial" panose="020B0604020202020204" pitchFamily="34" charset="0"/>
                </a:rPr>
                <a:t>α</a:t>
              </a:r>
              <a:endParaRPr lang="en-US" sz="2100" i="1" dirty="0"/>
            </a:p>
          </p:txBody>
        </p:sp>
      </p:grpSp>
      <p:grpSp>
        <p:nvGrpSpPr>
          <p:cNvPr id="58" name="Group 57">
            <a:extLst>
              <a:ext uri="{FF2B5EF4-FFF2-40B4-BE49-F238E27FC236}">
                <a16:creationId xmlns:a16="http://schemas.microsoft.com/office/drawing/2014/main" id="{135A642F-BAC5-4209-BEFE-E7609573895B}"/>
              </a:ext>
            </a:extLst>
          </p:cNvPr>
          <p:cNvGrpSpPr/>
          <p:nvPr/>
        </p:nvGrpSpPr>
        <p:grpSpPr>
          <a:xfrm>
            <a:off x="3744379" y="2339628"/>
            <a:ext cx="5075018" cy="3803277"/>
            <a:chOff x="2304053" y="1373701"/>
            <a:chExt cx="6766691" cy="5071036"/>
          </a:xfrm>
        </p:grpSpPr>
        <p:grpSp>
          <p:nvGrpSpPr>
            <p:cNvPr id="59" name="Group 58">
              <a:extLst>
                <a:ext uri="{FF2B5EF4-FFF2-40B4-BE49-F238E27FC236}">
                  <a16:creationId xmlns:a16="http://schemas.microsoft.com/office/drawing/2014/main" id="{542968BF-64AD-4044-AFFD-F0913A9E9706}"/>
                </a:ext>
              </a:extLst>
            </p:cNvPr>
            <p:cNvGrpSpPr/>
            <p:nvPr/>
          </p:nvGrpSpPr>
          <p:grpSpPr>
            <a:xfrm>
              <a:off x="2658022" y="1373701"/>
              <a:ext cx="5071036" cy="5071036"/>
              <a:chOff x="2862723" y="1462088"/>
              <a:chExt cx="5071036" cy="5071036"/>
            </a:xfrm>
          </p:grpSpPr>
          <p:sp>
            <p:nvSpPr>
              <p:cNvPr id="84" name="Trapezoid 83">
                <a:extLst>
                  <a:ext uri="{FF2B5EF4-FFF2-40B4-BE49-F238E27FC236}">
                    <a16:creationId xmlns:a16="http://schemas.microsoft.com/office/drawing/2014/main" id="{E5ACCEE9-DDFF-4F99-877A-0897889BEFAD}"/>
                  </a:ext>
                </a:extLst>
              </p:cNvPr>
              <p:cNvSpPr/>
              <p:nvPr/>
            </p:nvSpPr>
            <p:spPr>
              <a:xfrm rot="10800000">
                <a:off x="4876795" y="2235386"/>
                <a:ext cx="2229224" cy="3478307"/>
              </a:xfrm>
              <a:prstGeom prst="trapezoid">
                <a:avLst>
                  <a:gd name="adj" fmla="val 10203"/>
                </a:avLst>
              </a:prstGeom>
              <a:solidFill>
                <a:schemeClr val="accent1">
                  <a:alpha val="84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5" name="Picture 2" descr="Image result for glass of water image transparent">
                <a:extLst>
                  <a:ext uri="{FF2B5EF4-FFF2-40B4-BE49-F238E27FC236}">
                    <a16:creationId xmlns:a16="http://schemas.microsoft.com/office/drawing/2014/main" id="{B6472711-96C2-4CC0-89F0-3AB0E3CBE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723" y="1462088"/>
                <a:ext cx="5071036" cy="5071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CE98065-CD11-44AD-A666-D4A64005F7DC}"/>
                </a:ext>
              </a:extLst>
            </p:cNvPr>
            <p:cNvGrpSpPr/>
            <p:nvPr/>
          </p:nvGrpSpPr>
          <p:grpSpPr>
            <a:xfrm>
              <a:off x="3700181" y="3183777"/>
              <a:ext cx="1044389" cy="762000"/>
              <a:chOff x="6096000" y="3186953"/>
              <a:chExt cx="1044389" cy="762000"/>
            </a:xfrm>
          </p:grpSpPr>
          <p:cxnSp>
            <p:nvCxnSpPr>
              <p:cNvPr id="78" name="Straight Arrow Connector 77">
                <a:extLst>
                  <a:ext uri="{FF2B5EF4-FFF2-40B4-BE49-F238E27FC236}">
                    <a16:creationId xmlns:a16="http://schemas.microsoft.com/office/drawing/2014/main" id="{AD507E8B-DD75-4833-8057-A42ECECACF7B}"/>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AB5DC21-B6BD-402B-B7ED-9C926209DD3A}"/>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86920A6-BE40-4448-81FC-6ABC1D357296}"/>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70DF7A2-5807-475F-BCE8-C0CA0538CCE6}"/>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DD1935-805A-4E8F-A9F0-E967DDB71CDA}"/>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CC0789-2027-4BEF-BD18-8F384F84F1F0}"/>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F7721ABE-F09F-459F-A166-85F38B37331D}"/>
                </a:ext>
              </a:extLst>
            </p:cNvPr>
            <p:cNvGrpSpPr/>
            <p:nvPr/>
          </p:nvGrpSpPr>
          <p:grpSpPr>
            <a:xfrm>
              <a:off x="4744571" y="3183777"/>
              <a:ext cx="2014072" cy="762000"/>
              <a:chOff x="7140389" y="3186953"/>
              <a:chExt cx="1044389" cy="762000"/>
            </a:xfrm>
          </p:grpSpPr>
          <p:cxnSp>
            <p:nvCxnSpPr>
              <p:cNvPr id="72" name="Straight Arrow Connector 71">
                <a:extLst>
                  <a:ext uri="{FF2B5EF4-FFF2-40B4-BE49-F238E27FC236}">
                    <a16:creationId xmlns:a16="http://schemas.microsoft.com/office/drawing/2014/main" id="{54533331-890B-4221-9BE4-14448251E2A9}"/>
                  </a:ext>
                </a:extLst>
              </p:cNvPr>
              <p:cNvCxnSpPr>
                <a:cxnSpLocks/>
              </p:cNvCxnSpPr>
              <p:nvPr/>
            </p:nvCxnSpPr>
            <p:spPr>
              <a:xfrm>
                <a:off x="7140389"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73D30A3-CBDC-488F-9EDF-ADF812D7DF31}"/>
                  </a:ext>
                </a:extLst>
              </p:cNvPr>
              <p:cNvCxnSpPr>
                <a:cxnSpLocks/>
              </p:cNvCxnSpPr>
              <p:nvPr/>
            </p:nvCxnSpPr>
            <p:spPr>
              <a:xfrm>
                <a:off x="7140389"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D81508C-CE03-49D7-9863-29D662D0DCBB}"/>
                  </a:ext>
                </a:extLst>
              </p:cNvPr>
              <p:cNvCxnSpPr>
                <a:cxnSpLocks/>
              </p:cNvCxnSpPr>
              <p:nvPr/>
            </p:nvCxnSpPr>
            <p:spPr>
              <a:xfrm>
                <a:off x="7140389"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5593FBA-0BE6-44FC-8D59-2553EC4F4B5B}"/>
                  </a:ext>
                </a:extLst>
              </p:cNvPr>
              <p:cNvCxnSpPr>
                <a:cxnSpLocks/>
              </p:cNvCxnSpPr>
              <p:nvPr/>
            </p:nvCxnSpPr>
            <p:spPr>
              <a:xfrm>
                <a:off x="7140389"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1B3499B-9E7B-4F95-A296-EB522E28EE8E}"/>
                  </a:ext>
                </a:extLst>
              </p:cNvPr>
              <p:cNvCxnSpPr>
                <a:cxnSpLocks/>
              </p:cNvCxnSpPr>
              <p:nvPr/>
            </p:nvCxnSpPr>
            <p:spPr>
              <a:xfrm>
                <a:off x="7140389"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D6335E3-ED50-4863-B8F2-5883F90E4429}"/>
                  </a:ext>
                </a:extLst>
              </p:cNvPr>
              <p:cNvCxnSpPr>
                <a:cxnSpLocks/>
              </p:cNvCxnSpPr>
              <p:nvPr/>
            </p:nvCxnSpPr>
            <p:spPr>
              <a:xfrm>
                <a:off x="7140389"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5AB3451-1643-43B6-A4ED-A133157B923A}"/>
                </a:ext>
              </a:extLst>
            </p:cNvPr>
            <p:cNvGrpSpPr/>
            <p:nvPr/>
          </p:nvGrpSpPr>
          <p:grpSpPr>
            <a:xfrm>
              <a:off x="6896846" y="3191412"/>
              <a:ext cx="1044389" cy="762000"/>
              <a:chOff x="6096000" y="3186953"/>
              <a:chExt cx="1044389" cy="762000"/>
            </a:xfrm>
          </p:grpSpPr>
          <p:cxnSp>
            <p:nvCxnSpPr>
              <p:cNvPr id="66" name="Straight Arrow Connector 65">
                <a:extLst>
                  <a:ext uri="{FF2B5EF4-FFF2-40B4-BE49-F238E27FC236}">
                    <a16:creationId xmlns:a16="http://schemas.microsoft.com/office/drawing/2014/main" id="{F1A53D98-D014-40CD-9FB3-E92D22F276FE}"/>
                  </a:ext>
                </a:extLst>
              </p:cNvPr>
              <p:cNvCxnSpPr/>
              <p:nvPr/>
            </p:nvCxnSpPr>
            <p:spPr>
              <a:xfrm>
                <a:off x="6096000" y="3186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39C84A-B7F0-4FC4-A1E6-9CE7C796513E}"/>
                  </a:ext>
                </a:extLst>
              </p:cNvPr>
              <p:cNvCxnSpPr/>
              <p:nvPr/>
            </p:nvCxnSpPr>
            <p:spPr>
              <a:xfrm>
                <a:off x="6096000" y="33393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F35A77-947D-4CD8-A7F7-F87A9091F742}"/>
                  </a:ext>
                </a:extLst>
              </p:cNvPr>
              <p:cNvCxnSpPr/>
              <p:nvPr/>
            </p:nvCxnSpPr>
            <p:spPr>
              <a:xfrm>
                <a:off x="6096000" y="34917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6ACC92-D973-451E-B097-177C3C89D1FF}"/>
                  </a:ext>
                </a:extLst>
              </p:cNvPr>
              <p:cNvCxnSpPr/>
              <p:nvPr/>
            </p:nvCxnSpPr>
            <p:spPr>
              <a:xfrm>
                <a:off x="6096000" y="36441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CD8C736-6C46-49FB-A97C-567189166F53}"/>
                  </a:ext>
                </a:extLst>
              </p:cNvPr>
              <p:cNvCxnSpPr/>
              <p:nvPr/>
            </p:nvCxnSpPr>
            <p:spPr>
              <a:xfrm>
                <a:off x="6096000" y="37965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129297-70F6-4FA2-B2AB-FF25633162B3}"/>
                  </a:ext>
                </a:extLst>
              </p:cNvPr>
              <p:cNvCxnSpPr/>
              <p:nvPr/>
            </p:nvCxnSpPr>
            <p:spPr>
              <a:xfrm>
                <a:off x="6096000" y="3948953"/>
                <a:ext cx="1044389"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AA9F83B6-7779-4A08-B7C3-BF21E12E14E7}"/>
                </a:ext>
              </a:extLst>
            </p:cNvPr>
            <p:cNvSpPr txBox="1"/>
            <p:nvPr/>
          </p:nvSpPr>
          <p:spPr>
            <a:xfrm>
              <a:off x="2304053" y="2341112"/>
              <a:ext cx="2471193" cy="492443"/>
            </a:xfrm>
            <a:prstGeom prst="rect">
              <a:avLst/>
            </a:prstGeom>
            <a:noFill/>
          </p:spPr>
          <p:txBody>
            <a:bodyPr wrap="square" rtlCol="0">
              <a:spAutoFit/>
            </a:bodyPr>
            <a:lstStyle/>
            <a:p>
              <a:pPr algn="ctr"/>
              <a:r>
                <a:rPr lang="en-IN" sz="1800" dirty="0">
                  <a:solidFill>
                    <a:schemeClr val="tx2"/>
                  </a:solidFill>
                </a:rPr>
                <a:t>Velocity </a:t>
              </a:r>
              <a:r>
                <a:rPr lang="en-IN" sz="1800" i="1" dirty="0">
                  <a:solidFill>
                    <a:schemeClr val="tx2"/>
                  </a:solidFill>
                </a:rPr>
                <a:t>c</a:t>
              </a:r>
              <a:endParaRPr lang="en-US" sz="1800" i="1" dirty="0">
                <a:solidFill>
                  <a:schemeClr val="tx2"/>
                </a:solidFill>
              </a:endParaRPr>
            </a:p>
          </p:txBody>
        </p:sp>
        <p:sp>
          <p:nvSpPr>
            <p:cNvPr id="64" name="TextBox 63">
              <a:extLst>
                <a:ext uri="{FF2B5EF4-FFF2-40B4-BE49-F238E27FC236}">
                  <a16:creationId xmlns:a16="http://schemas.microsoft.com/office/drawing/2014/main" id="{FE2AC797-69E8-40E4-92F5-B0685AC96FEB}"/>
                </a:ext>
              </a:extLst>
            </p:cNvPr>
            <p:cNvSpPr txBox="1"/>
            <p:nvPr/>
          </p:nvSpPr>
          <p:spPr>
            <a:xfrm>
              <a:off x="6599551" y="2343098"/>
              <a:ext cx="2471193" cy="492443"/>
            </a:xfrm>
            <a:prstGeom prst="rect">
              <a:avLst/>
            </a:prstGeom>
            <a:noFill/>
          </p:spPr>
          <p:txBody>
            <a:bodyPr wrap="square" rtlCol="0">
              <a:spAutoFit/>
            </a:bodyPr>
            <a:lstStyle/>
            <a:p>
              <a:pPr algn="ctr"/>
              <a:r>
                <a:rPr lang="en-IN" sz="1800" dirty="0">
                  <a:solidFill>
                    <a:schemeClr val="tx2"/>
                  </a:solidFill>
                </a:rPr>
                <a:t>Velocity </a:t>
              </a:r>
              <a:r>
                <a:rPr lang="en-IN" sz="1800" i="1" dirty="0">
                  <a:solidFill>
                    <a:schemeClr val="tx2"/>
                  </a:solidFill>
                </a:rPr>
                <a:t>c</a:t>
              </a:r>
              <a:endParaRPr lang="en-US" sz="1800" i="1" dirty="0">
                <a:solidFill>
                  <a:schemeClr val="tx2"/>
                </a:solidFill>
              </a:endParaRPr>
            </a:p>
          </p:txBody>
        </p:sp>
        <p:sp>
          <p:nvSpPr>
            <p:cNvPr id="65" name="TextBox 64">
              <a:extLst>
                <a:ext uri="{FF2B5EF4-FFF2-40B4-BE49-F238E27FC236}">
                  <a16:creationId xmlns:a16="http://schemas.microsoft.com/office/drawing/2014/main" id="{88597769-CA58-41CA-8E01-8E934A73EF77}"/>
                </a:ext>
              </a:extLst>
            </p:cNvPr>
            <p:cNvSpPr txBox="1"/>
            <p:nvPr/>
          </p:nvSpPr>
          <p:spPr>
            <a:xfrm>
              <a:off x="4935052" y="2343345"/>
              <a:ext cx="1703305" cy="492443"/>
            </a:xfrm>
            <a:prstGeom prst="rect">
              <a:avLst/>
            </a:prstGeom>
            <a:noFill/>
          </p:spPr>
          <p:txBody>
            <a:bodyPr wrap="square" rtlCol="0">
              <a:spAutoFit/>
            </a:bodyPr>
            <a:lstStyle/>
            <a:p>
              <a:pPr algn="ctr"/>
              <a:r>
                <a:rPr lang="en-IN" sz="1800" dirty="0">
                  <a:solidFill>
                    <a:schemeClr val="bg1"/>
                  </a:solidFill>
                </a:rPr>
                <a:t>Velocity </a:t>
              </a:r>
              <a:r>
                <a:rPr lang="en-IN" sz="1800" i="1" dirty="0">
                  <a:solidFill>
                    <a:schemeClr val="bg1"/>
                  </a:solidFill>
                </a:rPr>
                <a:t>v</a:t>
              </a:r>
              <a:endParaRPr lang="en-US" sz="1800" i="1" dirty="0">
                <a:solidFill>
                  <a:schemeClr val="bg1"/>
                </a:solidFill>
              </a:endParaRPr>
            </a:p>
          </p:txBody>
        </p:sp>
      </p:grpSp>
      <p:sp>
        <p:nvSpPr>
          <p:cNvPr id="47" name="Title 28">
            <a:extLst>
              <a:ext uri="{FF2B5EF4-FFF2-40B4-BE49-F238E27FC236}">
                <a16:creationId xmlns:a16="http://schemas.microsoft.com/office/drawing/2014/main" id="{5F697BD2-DD92-40F0-B843-600A6663576C}"/>
              </a:ext>
            </a:extLst>
          </p:cNvPr>
          <p:cNvSpPr txBox="1">
            <a:spLocks/>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a:lstStyle>
          <a:p>
            <a:pPr algn="ctr"/>
            <a:r>
              <a:rPr lang="en-US" kern="0"/>
              <a:t>Differentiating the Type of Liquid</a:t>
            </a:r>
            <a:endParaRPr lang="en-US" kern="0" dirty="0"/>
          </a:p>
        </p:txBody>
      </p:sp>
    </p:spTree>
    <p:extLst>
      <p:ext uri="{BB962C8B-B14F-4D97-AF65-F5344CB8AC3E}">
        <p14:creationId xmlns:p14="http://schemas.microsoft.com/office/powerpoint/2010/main" val="2040378443"/>
      </p:ext>
    </p:extLst>
  </p:cSld>
  <p:clrMapOvr>
    <a:masterClrMapping/>
  </p:clrMapOvr>
  <p:transition>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476F77-BDC7-454D-AC3D-372704A5030F}"/>
              </a:ext>
            </a:extLst>
          </p:cNvPr>
          <p:cNvSpPr/>
          <p:nvPr/>
        </p:nvSpPr>
        <p:spPr>
          <a:xfrm>
            <a:off x="3932499" y="2645540"/>
            <a:ext cx="1684117" cy="17014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800" dirty="0">
                <a:solidFill>
                  <a:schemeClr val="tx1"/>
                </a:solidFill>
              </a:rPr>
              <a:t>Liquid</a:t>
            </a:r>
            <a:endParaRPr lang="en-US" sz="1800" dirty="0">
              <a:solidFill>
                <a:schemeClr val="tx1"/>
              </a:solidFill>
            </a:endParaRPr>
          </a:p>
        </p:txBody>
      </p:sp>
      <p:grpSp>
        <p:nvGrpSpPr>
          <p:cNvPr id="27" name="Group 26">
            <a:extLst>
              <a:ext uri="{FF2B5EF4-FFF2-40B4-BE49-F238E27FC236}">
                <a16:creationId xmlns:a16="http://schemas.microsoft.com/office/drawing/2014/main" id="{522C89B2-B656-4D5C-BE12-54FCC85198E4}"/>
              </a:ext>
            </a:extLst>
          </p:cNvPr>
          <p:cNvGrpSpPr/>
          <p:nvPr/>
        </p:nvGrpSpPr>
        <p:grpSpPr>
          <a:xfrm>
            <a:off x="6898421" y="2543573"/>
            <a:ext cx="1629857" cy="2210599"/>
            <a:chOff x="7809057" y="2397741"/>
            <a:chExt cx="2173142" cy="2947465"/>
          </a:xfrm>
        </p:grpSpPr>
        <p:grpSp>
          <p:nvGrpSpPr>
            <p:cNvPr id="28" name="Group 27">
              <a:extLst>
                <a:ext uri="{FF2B5EF4-FFF2-40B4-BE49-F238E27FC236}">
                  <a16:creationId xmlns:a16="http://schemas.microsoft.com/office/drawing/2014/main" id="{2BD8BA89-FA57-4978-A5D9-D6D865B4DAE9}"/>
                </a:ext>
              </a:extLst>
            </p:cNvPr>
            <p:cNvGrpSpPr/>
            <p:nvPr/>
          </p:nvGrpSpPr>
          <p:grpSpPr>
            <a:xfrm flipH="1">
              <a:off x="7809057" y="2397741"/>
              <a:ext cx="1289941" cy="1298908"/>
              <a:chOff x="4868811" y="3898383"/>
              <a:chExt cx="1289941" cy="1298908"/>
            </a:xfrm>
          </p:grpSpPr>
          <p:sp>
            <p:nvSpPr>
              <p:cNvPr id="33" name="Oval 32">
                <a:extLst>
                  <a:ext uri="{FF2B5EF4-FFF2-40B4-BE49-F238E27FC236}">
                    <a16:creationId xmlns:a16="http://schemas.microsoft.com/office/drawing/2014/main" id="{8550226D-F59D-405F-9DB0-DA3A89F5A2EC}"/>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Oval 33">
                <a:extLst>
                  <a:ext uri="{FF2B5EF4-FFF2-40B4-BE49-F238E27FC236}">
                    <a16:creationId xmlns:a16="http://schemas.microsoft.com/office/drawing/2014/main" id="{D1E1E580-05C4-4B3A-B3E3-F138C6A1E9E9}"/>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Oval 34">
                <a:extLst>
                  <a:ext uri="{FF2B5EF4-FFF2-40B4-BE49-F238E27FC236}">
                    <a16:creationId xmlns:a16="http://schemas.microsoft.com/office/drawing/2014/main" id="{5AA0D801-872E-4101-A809-6C583B0A76A5}"/>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tangle 35">
                <a:extLst>
                  <a:ext uri="{FF2B5EF4-FFF2-40B4-BE49-F238E27FC236}">
                    <a16:creationId xmlns:a16="http://schemas.microsoft.com/office/drawing/2014/main" id="{B2B1EF24-32D5-4237-B5AB-F6B110C4B2A2}"/>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tangle 36">
                <a:extLst>
                  <a:ext uri="{FF2B5EF4-FFF2-40B4-BE49-F238E27FC236}">
                    <a16:creationId xmlns:a16="http://schemas.microsoft.com/office/drawing/2014/main" id="{EA3122B7-3E5F-4598-9849-6BF14FFB60D8}"/>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9" name="Rectangle: Rounded Corners 28">
              <a:extLst>
                <a:ext uri="{FF2B5EF4-FFF2-40B4-BE49-F238E27FC236}">
                  <a16:creationId xmlns:a16="http://schemas.microsoft.com/office/drawing/2014/main" id="{F0962E7A-5BAE-4BFD-B236-97C00D7901C7}"/>
                </a:ext>
              </a:extLst>
            </p:cNvPr>
            <p:cNvSpPr/>
            <p:nvPr/>
          </p:nvSpPr>
          <p:spPr>
            <a:xfrm>
              <a:off x="855681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000" dirty="0">
                  <a:solidFill>
                    <a:schemeClr val="tx2"/>
                  </a:solidFill>
                </a:rPr>
                <a:t>Rx</a:t>
              </a:r>
              <a:endParaRPr lang="en-US" sz="1800" dirty="0">
                <a:solidFill>
                  <a:schemeClr val="tx2"/>
                </a:solidFill>
              </a:endParaRPr>
            </a:p>
          </p:txBody>
        </p:sp>
        <p:sp>
          <p:nvSpPr>
            <p:cNvPr id="30" name="Isosceles Triangle 29">
              <a:extLst>
                <a:ext uri="{FF2B5EF4-FFF2-40B4-BE49-F238E27FC236}">
                  <a16:creationId xmlns:a16="http://schemas.microsoft.com/office/drawing/2014/main" id="{E2992FA4-58DC-4A59-BE34-F055E7ED9A0C}"/>
                </a:ext>
              </a:extLst>
            </p:cNvPr>
            <p:cNvSpPr/>
            <p:nvPr/>
          </p:nvSpPr>
          <p:spPr>
            <a:xfrm rot="10800000">
              <a:off x="8556811" y="2951629"/>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31" name="Straight Connector 30">
              <a:extLst>
                <a:ext uri="{FF2B5EF4-FFF2-40B4-BE49-F238E27FC236}">
                  <a16:creationId xmlns:a16="http://schemas.microsoft.com/office/drawing/2014/main" id="{72B12D7B-8A00-4882-AFF4-902E643E6BD5}"/>
                </a:ext>
              </a:extLst>
            </p:cNvPr>
            <p:cNvCxnSpPr>
              <a:cxnSpLocks/>
            </p:cNvCxnSpPr>
            <p:nvPr/>
          </p:nvCxnSpPr>
          <p:spPr>
            <a:xfrm>
              <a:off x="8675415" y="3315166"/>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A9646F-2C38-43E5-8020-38C6FD3B5262}"/>
                </a:ext>
              </a:extLst>
            </p:cNvPr>
            <p:cNvCxnSpPr>
              <a:cxnSpLocks/>
            </p:cNvCxnSpPr>
            <p:nvPr/>
          </p:nvCxnSpPr>
          <p:spPr>
            <a:xfrm>
              <a:off x="8890568" y="3326649"/>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86370FD-B1F2-4D38-82D8-B4011C861278}"/>
              </a:ext>
            </a:extLst>
          </p:cNvPr>
          <p:cNvGrpSpPr/>
          <p:nvPr/>
        </p:nvGrpSpPr>
        <p:grpSpPr>
          <a:xfrm>
            <a:off x="1033087" y="2559649"/>
            <a:ext cx="1593584" cy="2194523"/>
            <a:chOff x="1983441" y="2419176"/>
            <a:chExt cx="2124779" cy="2926030"/>
          </a:xfrm>
        </p:grpSpPr>
        <p:grpSp>
          <p:nvGrpSpPr>
            <p:cNvPr id="39" name="Group 38">
              <a:extLst>
                <a:ext uri="{FF2B5EF4-FFF2-40B4-BE49-F238E27FC236}">
                  <a16:creationId xmlns:a16="http://schemas.microsoft.com/office/drawing/2014/main" id="{8E3FAD72-CC20-4526-9355-AA2FF29AC5DF}"/>
                </a:ext>
              </a:extLst>
            </p:cNvPr>
            <p:cNvGrpSpPr/>
            <p:nvPr/>
          </p:nvGrpSpPr>
          <p:grpSpPr>
            <a:xfrm>
              <a:off x="2818279" y="2419176"/>
              <a:ext cx="1289941" cy="1298908"/>
              <a:chOff x="4868811" y="3898383"/>
              <a:chExt cx="1289941" cy="1298908"/>
            </a:xfrm>
          </p:grpSpPr>
          <p:sp>
            <p:nvSpPr>
              <p:cNvPr id="44" name="Oval 43">
                <a:extLst>
                  <a:ext uri="{FF2B5EF4-FFF2-40B4-BE49-F238E27FC236}">
                    <a16:creationId xmlns:a16="http://schemas.microsoft.com/office/drawing/2014/main" id="{573524A5-B320-48DB-9CC7-8FDD093560F9}"/>
                  </a:ext>
                </a:extLst>
              </p:cNvPr>
              <p:cNvSpPr/>
              <p:nvPr/>
            </p:nvSpPr>
            <p:spPr>
              <a:xfrm>
                <a:off x="5042647" y="4072218"/>
                <a:ext cx="900953" cy="9009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Oval 44">
                <a:extLst>
                  <a:ext uri="{FF2B5EF4-FFF2-40B4-BE49-F238E27FC236}">
                    <a16:creationId xmlns:a16="http://schemas.microsoft.com/office/drawing/2014/main" id="{E3BFD75B-A9AE-409C-80FF-0A9718F72FCE}"/>
                  </a:ext>
                </a:extLst>
              </p:cNvPr>
              <p:cNvSpPr/>
              <p:nvPr/>
            </p:nvSpPr>
            <p:spPr>
              <a:xfrm>
                <a:off x="4890247" y="3919818"/>
                <a:ext cx="1205753" cy="1205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Oval 45">
                <a:extLst>
                  <a:ext uri="{FF2B5EF4-FFF2-40B4-BE49-F238E27FC236}">
                    <a16:creationId xmlns:a16="http://schemas.microsoft.com/office/drawing/2014/main" id="{3F56CFCB-8662-4B17-AC07-792EFAE239CB}"/>
                  </a:ext>
                </a:extLst>
              </p:cNvPr>
              <p:cNvSpPr/>
              <p:nvPr/>
            </p:nvSpPr>
            <p:spPr>
              <a:xfrm>
                <a:off x="5186082" y="4215653"/>
                <a:ext cx="614082" cy="614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E63CE2B3-6784-4F14-99E9-953FC075A0EC}"/>
                  </a:ext>
                </a:extLst>
              </p:cNvPr>
              <p:cNvSpPr/>
              <p:nvPr/>
            </p:nvSpPr>
            <p:spPr>
              <a:xfrm>
                <a:off x="4879018" y="3898383"/>
                <a:ext cx="614082" cy="122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9A7C8596-626C-484A-B4F4-7ACA34FDBB3B}"/>
                  </a:ext>
                </a:extLst>
              </p:cNvPr>
              <p:cNvSpPr/>
              <p:nvPr/>
            </p:nvSpPr>
            <p:spPr>
              <a:xfrm rot="5400000">
                <a:off x="5171126" y="4209664"/>
                <a:ext cx="685312" cy="1289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0" name="Rectangle: Rounded Corners 39">
              <a:extLst>
                <a:ext uri="{FF2B5EF4-FFF2-40B4-BE49-F238E27FC236}">
                  <a16:creationId xmlns:a16="http://schemas.microsoft.com/office/drawing/2014/main" id="{6B27DE7F-71BF-4F74-BB22-9D12A9472D4B}"/>
                </a:ext>
              </a:extLst>
            </p:cNvPr>
            <p:cNvSpPr/>
            <p:nvPr/>
          </p:nvSpPr>
          <p:spPr>
            <a:xfrm>
              <a:off x="1983441" y="3919818"/>
              <a:ext cx="1425388" cy="14253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000" dirty="0">
                  <a:solidFill>
                    <a:schemeClr val="tx2"/>
                  </a:solidFill>
                </a:rPr>
                <a:t>Tx</a:t>
              </a:r>
              <a:endParaRPr lang="en-US" sz="1800" dirty="0">
                <a:solidFill>
                  <a:schemeClr val="tx2"/>
                </a:solidFill>
              </a:endParaRPr>
            </a:p>
          </p:txBody>
        </p:sp>
        <p:sp>
          <p:nvSpPr>
            <p:cNvPr id="41" name="Isosceles Triangle 40">
              <a:extLst>
                <a:ext uri="{FF2B5EF4-FFF2-40B4-BE49-F238E27FC236}">
                  <a16:creationId xmlns:a16="http://schemas.microsoft.com/office/drawing/2014/main" id="{3E2A97A1-DFF4-4F37-895C-A24B5FC0B84E}"/>
                </a:ext>
              </a:extLst>
            </p:cNvPr>
            <p:cNvSpPr/>
            <p:nvPr/>
          </p:nvSpPr>
          <p:spPr>
            <a:xfrm rot="10800000">
              <a:off x="2748039" y="2963816"/>
              <a:ext cx="660790" cy="351350"/>
            </a:xfrm>
            <a:prstGeom prs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2" name="Straight Connector 41">
              <a:extLst>
                <a:ext uri="{FF2B5EF4-FFF2-40B4-BE49-F238E27FC236}">
                  <a16:creationId xmlns:a16="http://schemas.microsoft.com/office/drawing/2014/main" id="{D05E7E82-2EE3-4893-9749-753B71AC26F2}"/>
                </a:ext>
              </a:extLst>
            </p:cNvPr>
            <p:cNvCxnSpPr>
              <a:cxnSpLocks/>
            </p:cNvCxnSpPr>
            <p:nvPr/>
          </p:nvCxnSpPr>
          <p:spPr>
            <a:xfrm>
              <a:off x="2866643" y="3327353"/>
              <a:ext cx="4235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F31D6-65CB-429A-8A14-F9D23CA247F5}"/>
                </a:ext>
              </a:extLst>
            </p:cNvPr>
            <p:cNvCxnSpPr>
              <a:cxnSpLocks/>
            </p:cNvCxnSpPr>
            <p:nvPr/>
          </p:nvCxnSpPr>
          <p:spPr>
            <a:xfrm>
              <a:off x="3081796" y="3338836"/>
              <a:ext cx="0" cy="57173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D211230D-307A-4B94-B37B-1158A822BA20}"/>
              </a:ext>
            </a:extLst>
          </p:cNvPr>
          <p:cNvCxnSpPr>
            <a:cxnSpLocks/>
          </p:cNvCxnSpPr>
          <p:nvPr/>
        </p:nvCxnSpPr>
        <p:spPr>
          <a:xfrm>
            <a:off x="7470011" y="4688539"/>
            <a:ext cx="1" cy="432101"/>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3037C9-699E-44A9-BC03-F60F4D0BE11D}"/>
              </a:ext>
            </a:extLst>
          </p:cNvPr>
          <p:cNvCxnSpPr>
            <a:cxnSpLocks/>
          </p:cNvCxnSpPr>
          <p:nvPr/>
        </p:nvCxnSpPr>
        <p:spPr>
          <a:xfrm>
            <a:off x="2079103" y="4643335"/>
            <a:ext cx="1" cy="477305"/>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016860-A754-4337-B4F9-47BAD0F588D1}"/>
              </a:ext>
            </a:extLst>
          </p:cNvPr>
          <p:cNvSpPr>
            <a:spLocks noGrp="1"/>
          </p:cNvSpPr>
          <p:nvPr>
            <p:ph type="title"/>
          </p:nvPr>
        </p:nvSpPr>
        <p:spPr/>
        <p:txBody>
          <a:bodyPr/>
          <a:lstStyle/>
          <a:p>
            <a:pPr algn="ctr"/>
            <a:r>
              <a:rPr lang="en-US" dirty="0"/>
              <a:t>Time of Flight</a:t>
            </a:r>
          </a:p>
        </p:txBody>
      </p:sp>
      <p:sp>
        <p:nvSpPr>
          <p:cNvPr id="4" name="Slide Number Placeholder 3">
            <a:extLst>
              <a:ext uri="{FF2B5EF4-FFF2-40B4-BE49-F238E27FC236}">
                <a16:creationId xmlns:a16="http://schemas.microsoft.com/office/drawing/2014/main" id="{B96B24BD-2CA7-4AD0-8F87-FB2A52EDFEE8}"/>
              </a:ext>
            </a:extLst>
          </p:cNvPr>
          <p:cNvSpPr>
            <a:spLocks noGrp="1"/>
          </p:cNvSpPr>
          <p:nvPr>
            <p:ph type="sldNum" sz="quarter" idx="4294967295"/>
          </p:nvPr>
        </p:nvSpPr>
        <p:spPr/>
        <p:txBody>
          <a:bodyPr/>
          <a:lstStyle/>
          <a:p>
            <a:endParaRPr lang="en-US" dirty="0"/>
          </a:p>
        </p:txBody>
      </p:sp>
      <p:grpSp>
        <p:nvGrpSpPr>
          <p:cNvPr id="3" name="Group 2">
            <a:extLst>
              <a:ext uri="{FF2B5EF4-FFF2-40B4-BE49-F238E27FC236}">
                <a16:creationId xmlns:a16="http://schemas.microsoft.com/office/drawing/2014/main" id="{D2917DBD-2A8C-4956-973F-23975B13CEEF}"/>
              </a:ext>
            </a:extLst>
          </p:cNvPr>
          <p:cNvGrpSpPr/>
          <p:nvPr/>
        </p:nvGrpSpPr>
        <p:grpSpPr>
          <a:xfrm>
            <a:off x="2079103" y="3160606"/>
            <a:ext cx="5382048" cy="369332"/>
            <a:chOff x="2772137" y="3071144"/>
            <a:chExt cx="7176064" cy="492443"/>
          </a:xfrm>
        </p:grpSpPr>
        <p:cxnSp>
          <p:nvCxnSpPr>
            <p:cNvPr id="12" name="Straight Arrow Connector 11">
              <a:extLst>
                <a:ext uri="{FF2B5EF4-FFF2-40B4-BE49-F238E27FC236}">
                  <a16:creationId xmlns:a16="http://schemas.microsoft.com/office/drawing/2014/main" id="{341093CC-B43D-4381-993F-38720DA93EDD}"/>
                </a:ext>
              </a:extLst>
            </p:cNvPr>
            <p:cNvCxnSpPr/>
            <p:nvPr/>
          </p:nvCxnSpPr>
          <p:spPr>
            <a:xfrm>
              <a:off x="2772137" y="3477880"/>
              <a:ext cx="7176064" cy="0"/>
            </a:xfrm>
            <a:prstGeom prst="straightConnector1">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A3EF72-EFB0-4674-B2E6-1C0CE557A0CA}"/>
                </a:ext>
              </a:extLst>
            </p:cNvPr>
            <p:cNvSpPr txBox="1"/>
            <p:nvPr/>
          </p:nvSpPr>
          <p:spPr>
            <a:xfrm>
              <a:off x="5549544" y="3071144"/>
              <a:ext cx="1455869" cy="492443"/>
            </a:xfrm>
            <a:prstGeom prst="rect">
              <a:avLst/>
            </a:prstGeom>
            <a:noFill/>
          </p:spPr>
          <p:txBody>
            <a:bodyPr wrap="none" rtlCol="0">
              <a:spAutoFit/>
            </a:bodyPr>
            <a:lstStyle/>
            <a:p>
              <a:r>
                <a:rPr lang="en-IN" sz="1800" dirty="0" err="1"/>
                <a:t>ToF</a:t>
              </a:r>
              <a:r>
                <a:rPr lang="en-IN" sz="1800" dirty="0"/>
                <a:t> in air</a:t>
              </a:r>
              <a:endParaRPr lang="en-US" sz="1800" i="1" dirty="0"/>
            </a:p>
          </p:txBody>
        </p:sp>
      </p:grpSp>
      <p:grpSp>
        <p:nvGrpSpPr>
          <p:cNvPr id="51" name="Group 50">
            <a:extLst>
              <a:ext uri="{FF2B5EF4-FFF2-40B4-BE49-F238E27FC236}">
                <a16:creationId xmlns:a16="http://schemas.microsoft.com/office/drawing/2014/main" id="{95064E1C-7E93-43D4-A68B-847ACA236D42}"/>
              </a:ext>
            </a:extLst>
          </p:cNvPr>
          <p:cNvGrpSpPr/>
          <p:nvPr/>
        </p:nvGrpSpPr>
        <p:grpSpPr>
          <a:xfrm>
            <a:off x="3949861" y="4411539"/>
            <a:ext cx="1657895" cy="369332"/>
            <a:chOff x="5266480" y="4739054"/>
            <a:chExt cx="2210527" cy="492443"/>
          </a:xfrm>
        </p:grpSpPr>
        <p:cxnSp>
          <p:nvCxnSpPr>
            <p:cNvPr id="52" name="Straight Arrow Connector 51">
              <a:extLst>
                <a:ext uri="{FF2B5EF4-FFF2-40B4-BE49-F238E27FC236}">
                  <a16:creationId xmlns:a16="http://schemas.microsoft.com/office/drawing/2014/main" id="{EBF860E9-32A4-4C91-91E4-AFBA140DDD34}"/>
                </a:ext>
              </a:extLst>
            </p:cNvPr>
            <p:cNvCxnSpPr>
              <a:cxnSpLocks/>
            </p:cNvCxnSpPr>
            <p:nvPr/>
          </p:nvCxnSpPr>
          <p:spPr>
            <a:xfrm>
              <a:off x="5266480" y="5048113"/>
              <a:ext cx="221052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E7D2CC-AF1D-449E-B60D-B7B782F19E55}"/>
                </a:ext>
              </a:extLst>
            </p:cNvPr>
            <p:cNvSpPr txBox="1"/>
            <p:nvPr/>
          </p:nvSpPr>
          <p:spPr>
            <a:xfrm>
              <a:off x="6211745" y="4739054"/>
              <a:ext cx="400109" cy="492443"/>
            </a:xfrm>
            <a:prstGeom prst="rect">
              <a:avLst/>
            </a:prstGeom>
            <a:noFill/>
          </p:spPr>
          <p:txBody>
            <a:bodyPr wrap="none" rtlCol="0">
              <a:spAutoFit/>
            </a:bodyPr>
            <a:lstStyle/>
            <a:p>
              <a:r>
                <a:rPr lang="en-IN" sz="1800" i="1" dirty="0"/>
                <a:t>d</a:t>
              </a:r>
              <a:endParaRPr lang="en-US" sz="1800" i="1" dirty="0"/>
            </a:p>
          </p:txBody>
        </p:sp>
      </p:grpSp>
      <p:cxnSp>
        <p:nvCxnSpPr>
          <p:cNvPr id="54" name="Straight Connector 53">
            <a:extLst>
              <a:ext uri="{FF2B5EF4-FFF2-40B4-BE49-F238E27FC236}">
                <a16:creationId xmlns:a16="http://schemas.microsoft.com/office/drawing/2014/main" id="{2925F8EC-1057-437E-8A9E-98BAFC17D542}"/>
              </a:ext>
            </a:extLst>
          </p:cNvPr>
          <p:cNvCxnSpPr>
            <a:cxnSpLocks/>
          </p:cNvCxnSpPr>
          <p:nvPr/>
        </p:nvCxnSpPr>
        <p:spPr>
          <a:xfrm>
            <a:off x="3932498" y="4347017"/>
            <a:ext cx="0" cy="330093"/>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C586F-7396-49E4-9FCB-68EB8FD70D3A}"/>
              </a:ext>
            </a:extLst>
          </p:cNvPr>
          <p:cNvCxnSpPr>
            <a:cxnSpLocks/>
          </p:cNvCxnSpPr>
          <p:nvPr/>
        </p:nvCxnSpPr>
        <p:spPr>
          <a:xfrm>
            <a:off x="5617193" y="4349687"/>
            <a:ext cx="0" cy="327423"/>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247F7C9-45D6-497F-8CEF-39015EA5C264}"/>
              </a:ext>
            </a:extLst>
          </p:cNvPr>
          <p:cNvGrpSpPr/>
          <p:nvPr/>
        </p:nvGrpSpPr>
        <p:grpSpPr>
          <a:xfrm>
            <a:off x="2077189" y="3140130"/>
            <a:ext cx="5382048" cy="369332"/>
            <a:chOff x="2772137" y="3041278"/>
            <a:chExt cx="7176064" cy="492442"/>
          </a:xfrm>
        </p:grpSpPr>
        <p:sp>
          <p:nvSpPr>
            <p:cNvPr id="59" name="TextBox 58">
              <a:extLst>
                <a:ext uri="{FF2B5EF4-FFF2-40B4-BE49-F238E27FC236}">
                  <a16:creationId xmlns:a16="http://schemas.microsoft.com/office/drawing/2014/main" id="{1ABDC375-DC3E-408C-88B3-B2390C88E4C1}"/>
                </a:ext>
              </a:extLst>
            </p:cNvPr>
            <p:cNvSpPr txBox="1"/>
            <p:nvPr/>
          </p:nvSpPr>
          <p:spPr>
            <a:xfrm>
              <a:off x="5373254" y="3041278"/>
              <a:ext cx="2156916" cy="492442"/>
            </a:xfrm>
            <a:prstGeom prst="rect">
              <a:avLst/>
            </a:prstGeom>
            <a:noFill/>
          </p:spPr>
          <p:txBody>
            <a:bodyPr wrap="none" rtlCol="0">
              <a:spAutoFit/>
            </a:bodyPr>
            <a:lstStyle/>
            <a:p>
              <a:r>
                <a:rPr lang="en-IN" sz="1800" dirty="0" err="1"/>
                <a:t>ToF</a:t>
              </a:r>
              <a:r>
                <a:rPr lang="en-IN" sz="1800" dirty="0"/>
                <a:t> with liquid</a:t>
              </a:r>
              <a:endParaRPr lang="en-US" sz="1800" i="1" dirty="0"/>
            </a:p>
          </p:txBody>
        </p:sp>
        <p:cxnSp>
          <p:nvCxnSpPr>
            <p:cNvPr id="58" name="Straight Arrow Connector 57">
              <a:extLst>
                <a:ext uri="{FF2B5EF4-FFF2-40B4-BE49-F238E27FC236}">
                  <a16:creationId xmlns:a16="http://schemas.microsoft.com/office/drawing/2014/main" id="{FDD6E9E1-586C-4A76-A6B5-F34FDBB764F0}"/>
                </a:ext>
              </a:extLst>
            </p:cNvPr>
            <p:cNvCxnSpPr/>
            <p:nvPr/>
          </p:nvCxnSpPr>
          <p:spPr>
            <a:xfrm>
              <a:off x="2772137" y="3477880"/>
              <a:ext cx="7176064" cy="0"/>
            </a:xfrm>
            <a:prstGeom prst="straightConnector1">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186093"/>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58333E-6 -1.48148E-6 L -4.58333E-6 0.30046 " pathEditMode="relative" rAng="0" ptsTypes="AA">
                                      <p:cBhvr>
                                        <p:cTn id="6" dur="1000" fill="hold"/>
                                        <p:tgtEl>
                                          <p:spTgt spid="3"/>
                                        </p:tgtEl>
                                        <p:attrNameLst>
                                          <p:attrName>ppt_x</p:attrName>
                                          <p:attrName>ppt_y</p:attrName>
                                        </p:attrNameLst>
                                      </p:cBhvr>
                                      <p:rCtr x="0" y="15023"/>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86F5-2BEF-4D35-8669-6FA56B9E7F5C}"/>
              </a:ext>
            </a:extLst>
          </p:cNvPr>
          <p:cNvSpPr>
            <a:spLocks noGrp="1"/>
          </p:cNvSpPr>
          <p:nvPr>
            <p:ph type="title"/>
          </p:nvPr>
        </p:nvSpPr>
        <p:spPr/>
        <p:txBody>
          <a:bodyPr/>
          <a:lstStyle/>
          <a:p>
            <a:pPr algn="ctr"/>
            <a:r>
              <a:rPr lang="en-IN" dirty="0" err="1"/>
              <a:t>ToF</a:t>
            </a:r>
            <a:r>
              <a:rPr lang="en-IN" dirty="0"/>
              <a:t> gives Refractive Index</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DDF676E-4F52-46D0-A11B-D3088602BA15}"/>
                  </a:ext>
                </a:extLst>
              </p:cNvPr>
              <p:cNvSpPr txBox="1"/>
              <p:nvPr/>
            </p:nvSpPr>
            <p:spPr>
              <a:xfrm>
                <a:off x="2857500" y="3524271"/>
                <a:ext cx="3429000" cy="724878"/>
              </a:xfrm>
              <a:prstGeom prst="rect">
                <a:avLst/>
              </a:prstGeom>
              <a:solidFill>
                <a:schemeClr val="bg1">
                  <a:lumMod val="8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𝑅𝑒𝑓𝑟𝑎𝑐𝑡𝑖𝑣𝑒</m:t>
                      </m:r>
                      <m:r>
                        <a:rPr lang="en-IN" i="1" smtClean="0">
                          <a:latin typeface="Cambria Math" panose="02040503050406030204" pitchFamily="18" charset="0"/>
                        </a:rPr>
                        <m:t> </m:t>
                      </m:r>
                      <m:r>
                        <a:rPr lang="en-IN" i="1" smtClean="0">
                          <a:latin typeface="Cambria Math" panose="02040503050406030204" pitchFamily="18" charset="0"/>
                        </a:rPr>
                        <m:t>𝐼𝑛𝑑𝑒𝑥</m:t>
                      </m:r>
                      <m:r>
                        <a:rPr lang="en-IN" i="1" smtClean="0">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𝑐</m:t>
                          </m:r>
                        </m:num>
                        <m:den>
                          <m:r>
                            <a:rPr lang="en-IN" b="1" i="1" smtClean="0">
                              <a:solidFill>
                                <a:srgbClr val="C00000"/>
                              </a:solidFill>
                              <a:latin typeface="Cambria Math" panose="02040503050406030204" pitchFamily="18" charset="0"/>
                            </a:rPr>
                            <m:t>𝒗</m:t>
                          </m:r>
                        </m:den>
                      </m:f>
                    </m:oMath>
                  </m:oMathPara>
                </a14:m>
                <a:endParaRPr lang="en-US" dirty="0"/>
              </a:p>
            </p:txBody>
          </p:sp>
        </mc:Choice>
        <mc:Fallback xmlns="">
          <p:sp>
            <p:nvSpPr>
              <p:cNvPr id="31" name="TextBox 30">
                <a:extLst>
                  <a:ext uri="{FF2B5EF4-FFF2-40B4-BE49-F238E27FC236}">
                    <a16:creationId xmlns:a16="http://schemas.microsoft.com/office/drawing/2014/main" id="{BDDF676E-4F52-46D0-A11B-D3088602BA15}"/>
                  </a:ext>
                </a:extLst>
              </p:cNvPr>
              <p:cNvSpPr txBox="1">
                <a:spLocks noRot="1" noChangeAspect="1" noMove="1" noResize="1" noEditPoints="1" noAdjustHandles="1" noChangeArrowheads="1" noChangeShapeType="1" noTextEdit="1"/>
              </p:cNvSpPr>
              <p:nvPr/>
            </p:nvSpPr>
            <p:spPr>
              <a:xfrm>
                <a:off x="2857500" y="3524271"/>
                <a:ext cx="3429000" cy="72487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28800" y="2074083"/>
                <a:ext cx="5257800" cy="793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𝑙𝑖𝑞</m:t>
                          </m:r>
                        </m:sub>
                      </m:sSub>
                      <m:r>
                        <a:rPr lang="en-US" b="0" i="1" smtClean="0">
                          <a:latin typeface="Cambria Math" panose="02040503050406030204" pitchFamily="18" charset="0"/>
                        </a:rPr>
                        <m:t> −</m:t>
                      </m:r>
                      <m:r>
                        <a:rPr lang="en-US" b="0" i="1" smtClean="0">
                          <a:latin typeface="Cambria Math" panose="02040503050406030204" pitchFamily="18" charset="0"/>
                        </a:rPr>
                        <m:t>𝑇𝑂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𝑎𝑖𝑟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1" i="1" smtClean="0">
                              <a:solidFill>
                                <a:srgbClr val="C00000"/>
                              </a:solidFill>
                              <a:latin typeface="Cambria Math" panose="02040503050406030204" pitchFamily="18" charset="0"/>
                            </a:rPr>
                            <m:t>𝒗</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𝑐</m:t>
                          </m:r>
                        </m:den>
                      </m:f>
                    </m:oMath>
                  </m:oMathPara>
                </a14:m>
                <a:endParaRPr lang="en-IN" dirty="0"/>
              </a:p>
            </p:txBody>
          </p:sp>
        </mc:Choice>
        <mc:Fallback xmlns="">
          <p:sp>
            <p:nvSpPr>
              <p:cNvPr id="13" name="TextBox 12"/>
              <p:cNvSpPr txBox="1">
                <a:spLocks noRot="1" noChangeAspect="1" noMove="1" noResize="1" noEditPoints="1" noAdjustHandles="1" noChangeArrowheads="1" noChangeShapeType="1" noTextEdit="1"/>
              </p:cNvSpPr>
              <p:nvPr/>
            </p:nvSpPr>
            <p:spPr>
              <a:xfrm>
                <a:off x="1828800" y="2074083"/>
                <a:ext cx="5257800" cy="793743"/>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35598515"/>
      </p:ext>
    </p:extLst>
  </p:cSld>
  <p:clrMapOvr>
    <a:masterClrMapping/>
  </p:clrMapOvr>
  <p:transition>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853D-11E2-4A2B-A523-4E2F7CEF13E7}"/>
              </a:ext>
            </a:extLst>
          </p:cNvPr>
          <p:cNvSpPr>
            <a:spLocks noGrp="1"/>
          </p:cNvSpPr>
          <p:nvPr>
            <p:ph type="title"/>
          </p:nvPr>
        </p:nvSpPr>
        <p:spPr/>
        <p:txBody>
          <a:bodyPr/>
          <a:lstStyle/>
          <a:p>
            <a:pPr algn="ctr"/>
            <a:r>
              <a:rPr lang="en-US" dirty="0"/>
              <a:t>Channel Impulse Response</a:t>
            </a:r>
          </a:p>
        </p:txBody>
      </p:sp>
      <p:grpSp>
        <p:nvGrpSpPr>
          <p:cNvPr id="188" name="Group 187">
            <a:extLst>
              <a:ext uri="{FF2B5EF4-FFF2-40B4-BE49-F238E27FC236}">
                <a16:creationId xmlns:a16="http://schemas.microsoft.com/office/drawing/2014/main" id="{444C4F27-7BA4-46E6-8F8E-B74C9B0DF653}"/>
              </a:ext>
            </a:extLst>
          </p:cNvPr>
          <p:cNvGrpSpPr/>
          <p:nvPr/>
        </p:nvGrpSpPr>
        <p:grpSpPr>
          <a:xfrm>
            <a:off x="-180067" y="2259806"/>
            <a:ext cx="6017171" cy="3638550"/>
            <a:chOff x="59453" y="1241488"/>
            <a:chExt cx="9702800" cy="4851400"/>
          </a:xfrm>
        </p:grpSpPr>
        <p:sp>
          <p:nvSpPr>
            <p:cNvPr id="189" name="AutoShape 102">
              <a:extLst>
                <a:ext uri="{FF2B5EF4-FFF2-40B4-BE49-F238E27FC236}">
                  <a16:creationId xmlns:a16="http://schemas.microsoft.com/office/drawing/2014/main" id="{D5F7D047-7170-4D54-B4AB-A47BB4982377}"/>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190" name="Rectangle 106">
              <a:extLst>
                <a:ext uri="{FF2B5EF4-FFF2-40B4-BE49-F238E27FC236}">
                  <a16:creationId xmlns:a16="http://schemas.microsoft.com/office/drawing/2014/main" id="{6AD6422D-49E5-467B-9735-4B12A975589E}"/>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p:spPr>
          <p:txBody>
            <a:bodyPr vert="horz" wrap="square" lIns="68580" tIns="34290" rIns="68580" bIns="34290" numCol="1" anchor="t" anchorCtr="0" compatLnSpc="1">
              <a:prstTxWarp prst="textNoShape">
                <a:avLst/>
              </a:prstTxWarp>
            </a:bodyPr>
            <a:lstStyle/>
            <a:p>
              <a:endParaRPr lang="en-US" sz="1800" dirty="0"/>
            </a:p>
          </p:txBody>
        </p:sp>
        <p:sp>
          <p:nvSpPr>
            <p:cNvPr id="191" name="Line 107">
              <a:extLst>
                <a:ext uri="{FF2B5EF4-FFF2-40B4-BE49-F238E27FC236}">
                  <a16:creationId xmlns:a16="http://schemas.microsoft.com/office/drawing/2014/main" id="{683FB6E3-A2CB-4947-9087-873C269A7118}"/>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2" name="Line 108">
              <a:extLst>
                <a:ext uri="{FF2B5EF4-FFF2-40B4-BE49-F238E27FC236}">
                  <a16:creationId xmlns:a16="http://schemas.microsoft.com/office/drawing/2014/main" id="{77A91B16-7C5D-4BC7-BFFC-B623BB8F516B}"/>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3" name="Line 109">
              <a:extLst>
                <a:ext uri="{FF2B5EF4-FFF2-40B4-BE49-F238E27FC236}">
                  <a16:creationId xmlns:a16="http://schemas.microsoft.com/office/drawing/2014/main" id="{FD87207F-77B7-4595-AB3E-01AF1F94F18D}"/>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4" name="Line 110">
              <a:extLst>
                <a:ext uri="{FF2B5EF4-FFF2-40B4-BE49-F238E27FC236}">
                  <a16:creationId xmlns:a16="http://schemas.microsoft.com/office/drawing/2014/main" id="{0B229CD5-59B1-4E68-A368-42AEBA5001F3}"/>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5" name="Line 111">
              <a:extLst>
                <a:ext uri="{FF2B5EF4-FFF2-40B4-BE49-F238E27FC236}">
                  <a16:creationId xmlns:a16="http://schemas.microsoft.com/office/drawing/2014/main" id="{0A45DD4D-03B5-4E74-883F-DBE805A441A1}"/>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6" name="Line 112">
              <a:extLst>
                <a:ext uri="{FF2B5EF4-FFF2-40B4-BE49-F238E27FC236}">
                  <a16:creationId xmlns:a16="http://schemas.microsoft.com/office/drawing/2014/main" id="{AB780622-07CA-4F72-8675-FE5EB83737F6}"/>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7" name="Line 113">
              <a:extLst>
                <a:ext uri="{FF2B5EF4-FFF2-40B4-BE49-F238E27FC236}">
                  <a16:creationId xmlns:a16="http://schemas.microsoft.com/office/drawing/2014/main" id="{F3249AAB-799B-4F42-A342-40883C21292D}"/>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8" name="Line 114">
              <a:extLst>
                <a:ext uri="{FF2B5EF4-FFF2-40B4-BE49-F238E27FC236}">
                  <a16:creationId xmlns:a16="http://schemas.microsoft.com/office/drawing/2014/main" id="{C48A393B-171D-4133-B6F1-A96044D87072}"/>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9" name="Line 115">
              <a:extLst>
                <a:ext uri="{FF2B5EF4-FFF2-40B4-BE49-F238E27FC236}">
                  <a16:creationId xmlns:a16="http://schemas.microsoft.com/office/drawing/2014/main" id="{07D55C5B-3056-450A-A735-624087B8C95F}"/>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0" name="Line 116">
              <a:extLst>
                <a:ext uri="{FF2B5EF4-FFF2-40B4-BE49-F238E27FC236}">
                  <a16:creationId xmlns:a16="http://schemas.microsoft.com/office/drawing/2014/main" id="{5C875BF2-9CCD-4BC9-A2D0-F45FE9145A7A}"/>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1" name="Line 117">
              <a:extLst>
                <a:ext uri="{FF2B5EF4-FFF2-40B4-BE49-F238E27FC236}">
                  <a16:creationId xmlns:a16="http://schemas.microsoft.com/office/drawing/2014/main" id="{C1DFED72-40C5-4260-943E-B61B747214C7}"/>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2" name="Line 118">
              <a:extLst>
                <a:ext uri="{FF2B5EF4-FFF2-40B4-BE49-F238E27FC236}">
                  <a16:creationId xmlns:a16="http://schemas.microsoft.com/office/drawing/2014/main" id="{7185C824-69BF-4312-AA84-B1180E3182C0}"/>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3" name="Rectangle 124">
              <a:extLst>
                <a:ext uri="{FF2B5EF4-FFF2-40B4-BE49-F238E27FC236}">
                  <a16:creationId xmlns:a16="http://schemas.microsoft.com/office/drawing/2014/main" id="{B9FD0E04-31E0-4537-ADA8-1C7C16781E82}"/>
                </a:ext>
              </a:extLst>
            </p:cNvPr>
            <p:cNvSpPr>
              <a:spLocks noChangeArrowheads="1"/>
            </p:cNvSpPr>
            <p:nvPr/>
          </p:nvSpPr>
          <p:spPr bwMode="auto">
            <a:xfrm>
              <a:off x="4301252" y="5152795"/>
              <a:ext cx="1904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dirty="0">
                  <a:solidFill>
                    <a:srgbClr val="262626"/>
                  </a:solidFill>
                </a:rPr>
                <a:t>CIR Taps</a:t>
              </a:r>
              <a:endParaRPr lang="en-US" altLang="en-US" sz="1350" dirty="0"/>
            </a:p>
          </p:txBody>
        </p:sp>
        <p:sp>
          <p:nvSpPr>
            <p:cNvPr id="204" name="Line 125">
              <a:extLst>
                <a:ext uri="{FF2B5EF4-FFF2-40B4-BE49-F238E27FC236}">
                  <a16:creationId xmlns:a16="http://schemas.microsoft.com/office/drawing/2014/main" id="{9C936C89-B03E-4758-AEC2-290CD743DE47}"/>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5" name="Line 126">
              <a:extLst>
                <a:ext uri="{FF2B5EF4-FFF2-40B4-BE49-F238E27FC236}">
                  <a16:creationId xmlns:a16="http://schemas.microsoft.com/office/drawing/2014/main" id="{40BA16FB-8DF9-4596-96E6-2A429974C2FE}"/>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6" name="Freeform 136">
              <a:extLst>
                <a:ext uri="{FF2B5EF4-FFF2-40B4-BE49-F238E27FC236}">
                  <a16:creationId xmlns:a16="http://schemas.microsoft.com/office/drawing/2014/main" id="{7207E7C8-3B8E-4237-8721-BEA33D7D398E}"/>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grpSp>
        <p:nvGrpSpPr>
          <p:cNvPr id="207" name="Group 206">
            <a:extLst>
              <a:ext uri="{FF2B5EF4-FFF2-40B4-BE49-F238E27FC236}">
                <a16:creationId xmlns:a16="http://schemas.microsoft.com/office/drawing/2014/main" id="{590C7BF0-63EE-40E6-8105-F96554C082D5}"/>
              </a:ext>
            </a:extLst>
          </p:cNvPr>
          <p:cNvGrpSpPr/>
          <p:nvPr/>
        </p:nvGrpSpPr>
        <p:grpSpPr>
          <a:xfrm>
            <a:off x="5574952" y="2234582"/>
            <a:ext cx="2491045" cy="3197729"/>
            <a:chOff x="7433269" y="1836442"/>
            <a:chExt cx="3321393" cy="4263639"/>
          </a:xfrm>
        </p:grpSpPr>
        <p:grpSp>
          <p:nvGrpSpPr>
            <p:cNvPr id="208" name="Group 207">
              <a:extLst>
                <a:ext uri="{FF2B5EF4-FFF2-40B4-BE49-F238E27FC236}">
                  <a16:creationId xmlns:a16="http://schemas.microsoft.com/office/drawing/2014/main" id="{83BACF31-311C-4F1D-B9C4-813B46CF770B}"/>
                </a:ext>
              </a:extLst>
            </p:cNvPr>
            <p:cNvGrpSpPr/>
            <p:nvPr/>
          </p:nvGrpSpPr>
          <p:grpSpPr>
            <a:xfrm>
              <a:off x="7433269" y="1836442"/>
              <a:ext cx="3321393" cy="4263639"/>
              <a:chOff x="1657492" y="2293469"/>
              <a:chExt cx="2983014" cy="3492967"/>
            </a:xfrm>
          </p:grpSpPr>
          <p:grpSp>
            <p:nvGrpSpPr>
              <p:cNvPr id="213" name="Group 212">
                <a:extLst>
                  <a:ext uri="{FF2B5EF4-FFF2-40B4-BE49-F238E27FC236}">
                    <a16:creationId xmlns:a16="http://schemas.microsoft.com/office/drawing/2014/main" id="{531D0A33-15E7-4EDE-9A7C-03C0FBDA01E7}"/>
                  </a:ext>
                </a:extLst>
              </p:cNvPr>
              <p:cNvGrpSpPr/>
              <p:nvPr/>
            </p:nvGrpSpPr>
            <p:grpSpPr>
              <a:xfrm>
                <a:off x="2265896" y="2293469"/>
                <a:ext cx="488920" cy="556098"/>
                <a:chOff x="2452430" y="2403007"/>
                <a:chExt cx="488920" cy="556098"/>
              </a:xfrm>
            </p:grpSpPr>
            <p:sp>
              <p:nvSpPr>
                <p:cNvPr id="225" name="Isosceles Triangle 224">
                  <a:extLst>
                    <a:ext uri="{FF2B5EF4-FFF2-40B4-BE49-F238E27FC236}">
                      <a16:creationId xmlns:a16="http://schemas.microsoft.com/office/drawing/2014/main" id="{12E82CB9-6345-4D78-83E8-808A8E2D5B77}"/>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6" name="Straight Connector 225">
                  <a:extLst>
                    <a:ext uri="{FF2B5EF4-FFF2-40B4-BE49-F238E27FC236}">
                      <a16:creationId xmlns:a16="http://schemas.microsoft.com/office/drawing/2014/main" id="{5CAD3ED2-D883-4F69-BA39-26CA6519838D}"/>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1C4A3779-9B08-430A-A527-8DBE20284A19}"/>
                  </a:ext>
                </a:extLst>
              </p:cNvPr>
              <p:cNvGrpSpPr/>
              <p:nvPr/>
            </p:nvGrpSpPr>
            <p:grpSpPr>
              <a:xfrm rot="10800000">
                <a:off x="3573071" y="2293469"/>
                <a:ext cx="488920" cy="556098"/>
                <a:chOff x="2452430" y="2403007"/>
                <a:chExt cx="488920" cy="556098"/>
              </a:xfrm>
            </p:grpSpPr>
            <p:sp>
              <p:nvSpPr>
                <p:cNvPr id="223" name="Isosceles Triangle 222">
                  <a:extLst>
                    <a:ext uri="{FF2B5EF4-FFF2-40B4-BE49-F238E27FC236}">
                      <a16:creationId xmlns:a16="http://schemas.microsoft.com/office/drawing/2014/main" id="{C0CDC763-3E96-4650-BE7D-ACB0B102C2C7}"/>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4" name="Straight Connector 223">
                  <a:extLst>
                    <a:ext uri="{FF2B5EF4-FFF2-40B4-BE49-F238E27FC236}">
                      <a16:creationId xmlns:a16="http://schemas.microsoft.com/office/drawing/2014/main" id="{47510E8C-3D90-459B-B103-01A76AFEAC93}"/>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6" name="Straight Connector 215">
                <a:extLst>
                  <a:ext uri="{FF2B5EF4-FFF2-40B4-BE49-F238E27FC236}">
                    <a16:creationId xmlns:a16="http://schemas.microsoft.com/office/drawing/2014/main" id="{EFD33D65-7338-44FC-8B80-57442F9A8BB2}"/>
                  </a:ext>
                </a:extLst>
              </p:cNvPr>
              <p:cNvCxnSpPr>
                <a:cxnSpLocks/>
                <a:stCxn id="225"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70F567A-EB89-4B9E-86D7-0A34F47B17DF}"/>
                  </a:ext>
                </a:extLst>
              </p:cNvPr>
              <p:cNvCxnSpPr>
                <a:cxnSpLocks/>
                <a:stCxn id="218"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Rounded Corners 217">
                <a:extLst>
                  <a:ext uri="{FF2B5EF4-FFF2-40B4-BE49-F238E27FC236}">
                    <a16:creationId xmlns:a16="http://schemas.microsoft.com/office/drawing/2014/main" id="{12A2EE28-0ED6-45E2-A15A-B35C136C7A0A}"/>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Tx</a:t>
                </a:r>
              </a:p>
            </p:txBody>
          </p:sp>
          <p:cxnSp>
            <p:nvCxnSpPr>
              <p:cNvPr id="219" name="Straight Connector 218">
                <a:extLst>
                  <a:ext uri="{FF2B5EF4-FFF2-40B4-BE49-F238E27FC236}">
                    <a16:creationId xmlns:a16="http://schemas.microsoft.com/office/drawing/2014/main" id="{71F0EAC4-1F42-415B-9476-65C4511F11AE}"/>
                  </a:ext>
                </a:extLst>
              </p:cNvPr>
              <p:cNvCxnSpPr>
                <a:cxnSpLocks/>
                <a:stCxn id="220"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Rectangle: Rounded Corners 219">
                <a:extLst>
                  <a:ext uri="{FF2B5EF4-FFF2-40B4-BE49-F238E27FC236}">
                    <a16:creationId xmlns:a16="http://schemas.microsoft.com/office/drawing/2014/main" id="{04CB4A02-590B-4D36-81DE-C1924ABDA780}"/>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Rx</a:t>
                </a:r>
              </a:p>
            </p:txBody>
          </p:sp>
          <p:cxnSp>
            <p:nvCxnSpPr>
              <p:cNvPr id="221" name="Straight Connector 220">
                <a:extLst>
                  <a:ext uri="{FF2B5EF4-FFF2-40B4-BE49-F238E27FC236}">
                    <a16:creationId xmlns:a16="http://schemas.microsoft.com/office/drawing/2014/main" id="{03A81F0A-107E-4970-BA9E-FE55FE233401}"/>
                  </a:ext>
                </a:extLst>
              </p:cNvPr>
              <p:cNvCxnSpPr>
                <a:cxnSpLocks/>
                <a:endCxn id="223"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9" name="Straight Connector 208">
              <a:extLst>
                <a:ext uri="{FF2B5EF4-FFF2-40B4-BE49-F238E27FC236}">
                  <a16:creationId xmlns:a16="http://schemas.microsoft.com/office/drawing/2014/main" id="{4FB47889-9DFD-49A0-8A4A-58F3421D4927}"/>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E619B5C-282D-48DA-BC7B-48354F0FA7E6}"/>
                </a:ext>
              </a:extLst>
            </p:cNvPr>
            <p:cNvSpPr txBox="1"/>
            <p:nvPr/>
          </p:nvSpPr>
          <p:spPr>
            <a:xfrm>
              <a:off x="8417512" y="4796098"/>
              <a:ext cx="1479763" cy="553997"/>
            </a:xfrm>
            <a:prstGeom prst="rect">
              <a:avLst/>
            </a:prstGeom>
            <a:noFill/>
          </p:spPr>
          <p:txBody>
            <a:bodyPr wrap="square" rtlCol="0">
              <a:spAutoFit/>
            </a:bodyPr>
            <a:lstStyle/>
            <a:p>
              <a:pPr algn="ctr"/>
              <a:r>
                <a:rPr lang="en-US" sz="2100" dirty="0"/>
                <a:t>Wire</a:t>
              </a:r>
            </a:p>
          </p:txBody>
        </p:sp>
      </p:grpSp>
    </p:spTree>
    <p:extLst>
      <p:ext uri="{BB962C8B-B14F-4D97-AF65-F5344CB8AC3E}">
        <p14:creationId xmlns:p14="http://schemas.microsoft.com/office/powerpoint/2010/main" val="1005990248"/>
      </p:ext>
    </p:extLst>
  </p:cSld>
  <p:clrMapOvr>
    <a:masterClrMapping/>
  </p:clrMapOvr>
  <p:transition>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339A87F-ED95-49C2-A197-F5BF0B68D348}"/>
              </a:ext>
            </a:extLst>
          </p:cNvPr>
          <p:cNvGrpSpPr/>
          <p:nvPr/>
        </p:nvGrpSpPr>
        <p:grpSpPr>
          <a:xfrm>
            <a:off x="5574952" y="2234582"/>
            <a:ext cx="2491045" cy="3197729"/>
            <a:chOff x="7433269" y="1836442"/>
            <a:chExt cx="3321393" cy="4263639"/>
          </a:xfrm>
        </p:grpSpPr>
        <p:grpSp>
          <p:nvGrpSpPr>
            <p:cNvPr id="61" name="Group 60">
              <a:extLst>
                <a:ext uri="{FF2B5EF4-FFF2-40B4-BE49-F238E27FC236}">
                  <a16:creationId xmlns:a16="http://schemas.microsoft.com/office/drawing/2014/main" id="{DB971665-37FF-4277-B37F-8631707D9E50}"/>
                </a:ext>
              </a:extLst>
            </p:cNvPr>
            <p:cNvGrpSpPr/>
            <p:nvPr/>
          </p:nvGrpSpPr>
          <p:grpSpPr>
            <a:xfrm>
              <a:off x="7433269" y="1836442"/>
              <a:ext cx="3321393" cy="4263639"/>
              <a:chOff x="1657492" y="2293469"/>
              <a:chExt cx="2983014" cy="3492967"/>
            </a:xfrm>
          </p:grpSpPr>
          <p:grpSp>
            <p:nvGrpSpPr>
              <p:cNvPr id="64" name="Group 63">
                <a:extLst>
                  <a:ext uri="{FF2B5EF4-FFF2-40B4-BE49-F238E27FC236}">
                    <a16:creationId xmlns:a16="http://schemas.microsoft.com/office/drawing/2014/main" id="{3ED95FD5-A048-4B3B-895F-9D2DCA6CF4AD}"/>
                  </a:ext>
                </a:extLst>
              </p:cNvPr>
              <p:cNvGrpSpPr/>
              <p:nvPr/>
            </p:nvGrpSpPr>
            <p:grpSpPr>
              <a:xfrm>
                <a:off x="2265896" y="2293469"/>
                <a:ext cx="488920" cy="556098"/>
                <a:chOff x="2452430" y="2403007"/>
                <a:chExt cx="488920" cy="556098"/>
              </a:xfrm>
            </p:grpSpPr>
            <p:sp>
              <p:nvSpPr>
                <p:cNvPr id="74" name="Isosceles Triangle 73">
                  <a:extLst>
                    <a:ext uri="{FF2B5EF4-FFF2-40B4-BE49-F238E27FC236}">
                      <a16:creationId xmlns:a16="http://schemas.microsoft.com/office/drawing/2014/main" id="{6087BBF5-BA96-4429-8D93-6A610C058200}"/>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5" name="Straight Connector 74">
                  <a:extLst>
                    <a:ext uri="{FF2B5EF4-FFF2-40B4-BE49-F238E27FC236}">
                      <a16:creationId xmlns:a16="http://schemas.microsoft.com/office/drawing/2014/main" id="{A6607004-89AC-42CD-A926-F24D94F26078}"/>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F46F6AC-ACCB-4130-9308-D0E32C7F53EF}"/>
                  </a:ext>
                </a:extLst>
              </p:cNvPr>
              <p:cNvGrpSpPr/>
              <p:nvPr/>
            </p:nvGrpSpPr>
            <p:grpSpPr>
              <a:xfrm rot="10800000">
                <a:off x="3573071" y="2293469"/>
                <a:ext cx="488920" cy="556098"/>
                <a:chOff x="2452430" y="2403007"/>
                <a:chExt cx="488920" cy="556098"/>
              </a:xfrm>
            </p:grpSpPr>
            <p:sp>
              <p:nvSpPr>
                <p:cNvPr id="72" name="Isosceles Triangle 71">
                  <a:extLst>
                    <a:ext uri="{FF2B5EF4-FFF2-40B4-BE49-F238E27FC236}">
                      <a16:creationId xmlns:a16="http://schemas.microsoft.com/office/drawing/2014/main" id="{9E039403-1BE1-4784-A640-75A1D405E3F6}"/>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3" name="Straight Connector 72">
                  <a:extLst>
                    <a:ext uri="{FF2B5EF4-FFF2-40B4-BE49-F238E27FC236}">
                      <a16:creationId xmlns:a16="http://schemas.microsoft.com/office/drawing/2014/main" id="{FDF4B0D0-1D00-41C4-9711-7638BFB7A7D6}"/>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2D13E599-164A-4D32-8F70-766A29AB68A5}"/>
                  </a:ext>
                </a:extLst>
              </p:cNvPr>
              <p:cNvCxnSpPr>
                <a:cxnSpLocks/>
                <a:stCxn id="74"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E1C067-FCAD-4062-9C92-CD10191CAEEC}"/>
                  </a:ext>
                </a:extLst>
              </p:cNvPr>
              <p:cNvCxnSpPr>
                <a:cxnSpLocks/>
                <a:stCxn id="68"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C71601C1-F59A-4224-BDF7-781122F01C74}"/>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Tx</a:t>
                </a:r>
              </a:p>
            </p:txBody>
          </p:sp>
          <p:cxnSp>
            <p:nvCxnSpPr>
              <p:cNvPr id="69" name="Straight Connector 68">
                <a:extLst>
                  <a:ext uri="{FF2B5EF4-FFF2-40B4-BE49-F238E27FC236}">
                    <a16:creationId xmlns:a16="http://schemas.microsoft.com/office/drawing/2014/main" id="{E120CED4-A260-4718-9FC4-7144959EBDB8}"/>
                  </a:ext>
                </a:extLst>
              </p:cNvPr>
              <p:cNvCxnSpPr>
                <a:cxnSpLocks/>
                <a:stCxn id="70"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74E3F0C-B654-4787-B9E7-4BD3862498EB}"/>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Rx</a:t>
                </a:r>
              </a:p>
            </p:txBody>
          </p:sp>
          <p:cxnSp>
            <p:nvCxnSpPr>
              <p:cNvPr id="71" name="Straight Connector 70">
                <a:extLst>
                  <a:ext uri="{FF2B5EF4-FFF2-40B4-BE49-F238E27FC236}">
                    <a16:creationId xmlns:a16="http://schemas.microsoft.com/office/drawing/2014/main" id="{B9D0F812-E9E7-4694-BC92-911D49B2125A}"/>
                  </a:ext>
                </a:extLst>
              </p:cNvPr>
              <p:cNvCxnSpPr>
                <a:cxnSpLocks/>
                <a:endCxn id="72"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00088CC2-810B-418D-A71E-7ACD4D9C8B05}"/>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53A3FAE-F45F-4326-9580-C75F9FDBAC2E}"/>
                </a:ext>
              </a:extLst>
            </p:cNvPr>
            <p:cNvSpPr txBox="1"/>
            <p:nvPr/>
          </p:nvSpPr>
          <p:spPr>
            <a:xfrm>
              <a:off x="8417512" y="4796098"/>
              <a:ext cx="1479763" cy="553997"/>
            </a:xfrm>
            <a:prstGeom prst="rect">
              <a:avLst/>
            </a:prstGeom>
            <a:noFill/>
          </p:spPr>
          <p:txBody>
            <a:bodyPr wrap="square" rtlCol="0">
              <a:spAutoFit/>
            </a:bodyPr>
            <a:lstStyle/>
            <a:p>
              <a:pPr algn="ctr"/>
              <a:r>
                <a:rPr lang="en-US" sz="2100" dirty="0"/>
                <a:t>Wire</a:t>
              </a:r>
            </a:p>
          </p:txBody>
        </p:sp>
      </p:grpSp>
      <p:sp>
        <p:nvSpPr>
          <p:cNvPr id="2" name="Title 1">
            <a:extLst>
              <a:ext uri="{FF2B5EF4-FFF2-40B4-BE49-F238E27FC236}">
                <a16:creationId xmlns:a16="http://schemas.microsoft.com/office/drawing/2014/main" id="{6712853D-11E2-4A2B-A523-4E2F7CEF13E7}"/>
              </a:ext>
            </a:extLst>
          </p:cNvPr>
          <p:cNvSpPr>
            <a:spLocks noGrp="1"/>
          </p:cNvSpPr>
          <p:nvPr>
            <p:ph type="title"/>
          </p:nvPr>
        </p:nvSpPr>
        <p:spPr/>
        <p:txBody>
          <a:bodyPr/>
          <a:lstStyle/>
          <a:p>
            <a:pPr algn="ctr"/>
            <a:r>
              <a:rPr lang="en-US" dirty="0"/>
              <a:t>Channel Impulse Response</a:t>
            </a:r>
          </a:p>
        </p:txBody>
      </p:sp>
      <p:grpSp>
        <p:nvGrpSpPr>
          <p:cNvPr id="187" name="Group 186">
            <a:extLst>
              <a:ext uri="{FF2B5EF4-FFF2-40B4-BE49-F238E27FC236}">
                <a16:creationId xmlns:a16="http://schemas.microsoft.com/office/drawing/2014/main" id="{BFECF6D7-90D9-4C5A-9805-47277F5A25EE}"/>
              </a:ext>
            </a:extLst>
          </p:cNvPr>
          <p:cNvGrpSpPr/>
          <p:nvPr/>
        </p:nvGrpSpPr>
        <p:grpSpPr>
          <a:xfrm>
            <a:off x="-180067" y="2259806"/>
            <a:ext cx="6017171" cy="3638550"/>
            <a:chOff x="59453" y="1241488"/>
            <a:chExt cx="9702800" cy="4851400"/>
          </a:xfrm>
        </p:grpSpPr>
        <p:sp>
          <p:nvSpPr>
            <p:cNvPr id="142" name="AutoShape 102">
              <a:extLst>
                <a:ext uri="{FF2B5EF4-FFF2-40B4-BE49-F238E27FC236}">
                  <a16:creationId xmlns:a16="http://schemas.microsoft.com/office/drawing/2014/main" id="{A015B739-F70E-4BAB-869B-D498C087491F}"/>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145" name="Rectangle 106">
              <a:extLst>
                <a:ext uri="{FF2B5EF4-FFF2-40B4-BE49-F238E27FC236}">
                  <a16:creationId xmlns:a16="http://schemas.microsoft.com/office/drawing/2014/main" id="{E7E908CB-B0E4-42F7-A2D9-9B6CCEFEF492}"/>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p:spPr>
          <p:txBody>
            <a:bodyPr vert="horz" wrap="square" lIns="68580" tIns="34290" rIns="68580" bIns="34290" numCol="1" anchor="t" anchorCtr="0" compatLnSpc="1">
              <a:prstTxWarp prst="textNoShape">
                <a:avLst/>
              </a:prstTxWarp>
            </a:bodyPr>
            <a:lstStyle/>
            <a:p>
              <a:endParaRPr lang="en-US" sz="1800" dirty="0"/>
            </a:p>
          </p:txBody>
        </p:sp>
        <p:sp>
          <p:nvSpPr>
            <p:cNvPr id="146" name="Line 107">
              <a:extLst>
                <a:ext uri="{FF2B5EF4-FFF2-40B4-BE49-F238E27FC236}">
                  <a16:creationId xmlns:a16="http://schemas.microsoft.com/office/drawing/2014/main" id="{FABECA99-2E89-4D4B-9F09-472CFB2602B5}"/>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47" name="Line 108">
              <a:extLst>
                <a:ext uri="{FF2B5EF4-FFF2-40B4-BE49-F238E27FC236}">
                  <a16:creationId xmlns:a16="http://schemas.microsoft.com/office/drawing/2014/main" id="{3A157058-E5E4-4582-8D4F-9AE7EC026A9B}"/>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48" name="Line 109">
              <a:extLst>
                <a:ext uri="{FF2B5EF4-FFF2-40B4-BE49-F238E27FC236}">
                  <a16:creationId xmlns:a16="http://schemas.microsoft.com/office/drawing/2014/main" id="{14F5B4DC-3EE4-4204-BA5E-C065A6A735FE}"/>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49" name="Line 110">
              <a:extLst>
                <a:ext uri="{FF2B5EF4-FFF2-40B4-BE49-F238E27FC236}">
                  <a16:creationId xmlns:a16="http://schemas.microsoft.com/office/drawing/2014/main" id="{A45D82FD-941F-493B-B961-59C1C56964C1}"/>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0" name="Line 111">
              <a:extLst>
                <a:ext uri="{FF2B5EF4-FFF2-40B4-BE49-F238E27FC236}">
                  <a16:creationId xmlns:a16="http://schemas.microsoft.com/office/drawing/2014/main" id="{C5FBCE3E-3CF0-4545-B194-C6F8400C9A64}"/>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1" name="Line 112">
              <a:extLst>
                <a:ext uri="{FF2B5EF4-FFF2-40B4-BE49-F238E27FC236}">
                  <a16:creationId xmlns:a16="http://schemas.microsoft.com/office/drawing/2014/main" id="{7121E49E-88AB-48C3-A6D6-5E931658D4C1}"/>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2" name="Line 113">
              <a:extLst>
                <a:ext uri="{FF2B5EF4-FFF2-40B4-BE49-F238E27FC236}">
                  <a16:creationId xmlns:a16="http://schemas.microsoft.com/office/drawing/2014/main" id="{6D2AA2B2-5771-4137-B7EB-96B0DDD6EE3D}"/>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3" name="Line 114">
              <a:extLst>
                <a:ext uri="{FF2B5EF4-FFF2-40B4-BE49-F238E27FC236}">
                  <a16:creationId xmlns:a16="http://schemas.microsoft.com/office/drawing/2014/main" id="{F228342B-391F-4BC5-96F8-ED273D4CFD6B}"/>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4" name="Line 115">
              <a:extLst>
                <a:ext uri="{FF2B5EF4-FFF2-40B4-BE49-F238E27FC236}">
                  <a16:creationId xmlns:a16="http://schemas.microsoft.com/office/drawing/2014/main" id="{63535F31-CA5E-49FD-9F05-EF5E765A10D2}"/>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5" name="Line 116">
              <a:extLst>
                <a:ext uri="{FF2B5EF4-FFF2-40B4-BE49-F238E27FC236}">
                  <a16:creationId xmlns:a16="http://schemas.microsoft.com/office/drawing/2014/main" id="{EE447AC3-A768-4B29-A3A1-26B383C0D61E}"/>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6" name="Line 117">
              <a:extLst>
                <a:ext uri="{FF2B5EF4-FFF2-40B4-BE49-F238E27FC236}">
                  <a16:creationId xmlns:a16="http://schemas.microsoft.com/office/drawing/2014/main" id="{9D2D0933-8170-4BA4-B866-CCE0D0B24198}"/>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7" name="Line 118">
              <a:extLst>
                <a:ext uri="{FF2B5EF4-FFF2-40B4-BE49-F238E27FC236}">
                  <a16:creationId xmlns:a16="http://schemas.microsoft.com/office/drawing/2014/main" id="{7953E82F-9095-49EA-B611-6532B51F082F}"/>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63" name="Rectangle 124">
              <a:extLst>
                <a:ext uri="{FF2B5EF4-FFF2-40B4-BE49-F238E27FC236}">
                  <a16:creationId xmlns:a16="http://schemas.microsoft.com/office/drawing/2014/main" id="{2B5236AA-682B-4AFC-9921-08EFA3C0BEB6}"/>
                </a:ext>
              </a:extLst>
            </p:cNvPr>
            <p:cNvSpPr>
              <a:spLocks noChangeArrowheads="1"/>
            </p:cNvSpPr>
            <p:nvPr/>
          </p:nvSpPr>
          <p:spPr bwMode="auto">
            <a:xfrm>
              <a:off x="4301252" y="5152795"/>
              <a:ext cx="1904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dirty="0">
                  <a:solidFill>
                    <a:srgbClr val="262626"/>
                  </a:solidFill>
                </a:rPr>
                <a:t>CIR Taps</a:t>
              </a:r>
              <a:endParaRPr lang="en-US" altLang="en-US" sz="1350" dirty="0"/>
            </a:p>
          </p:txBody>
        </p:sp>
        <p:sp>
          <p:nvSpPr>
            <p:cNvPr id="164" name="Line 125">
              <a:extLst>
                <a:ext uri="{FF2B5EF4-FFF2-40B4-BE49-F238E27FC236}">
                  <a16:creationId xmlns:a16="http://schemas.microsoft.com/office/drawing/2014/main" id="{64E68D80-614E-46D7-AE5C-458C5FC7E586}"/>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65" name="Line 126">
              <a:extLst>
                <a:ext uri="{FF2B5EF4-FFF2-40B4-BE49-F238E27FC236}">
                  <a16:creationId xmlns:a16="http://schemas.microsoft.com/office/drawing/2014/main" id="{4E1BC1A5-F297-44CF-8411-B11481103F8F}"/>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75" name="Freeform 136">
              <a:extLst>
                <a:ext uri="{FF2B5EF4-FFF2-40B4-BE49-F238E27FC236}">
                  <a16:creationId xmlns:a16="http://schemas.microsoft.com/office/drawing/2014/main" id="{D44A21E5-8009-4E4B-AAF4-E6BB9CBDF425}"/>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gradFill flip="none" rotWithShape="1">
                <a:gsLst>
                  <a:gs pos="0">
                    <a:srgbClr val="FF0000"/>
                  </a:gs>
                  <a:gs pos="71000">
                    <a:schemeClr val="tx1"/>
                  </a:gs>
                  <a:gs pos="75000">
                    <a:srgbClr val="00B050"/>
                  </a:gs>
                  <a:gs pos="23000">
                    <a:srgbClr val="FF0000"/>
                  </a:gs>
                  <a:gs pos="27000">
                    <a:schemeClr val="tx1"/>
                  </a:gs>
                </a:gsLst>
                <a:lin ang="0" scaled="1"/>
                <a:tileRect/>
              </a:grad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sp>
        <p:nvSpPr>
          <p:cNvPr id="39" name="TextBox 38">
            <a:extLst>
              <a:ext uri="{FF2B5EF4-FFF2-40B4-BE49-F238E27FC236}">
                <a16:creationId xmlns:a16="http://schemas.microsoft.com/office/drawing/2014/main" id="{0E7C564F-771F-4552-ABB6-BAAD3783267C}"/>
              </a:ext>
            </a:extLst>
          </p:cNvPr>
          <p:cNvSpPr txBox="1"/>
          <p:nvPr/>
        </p:nvSpPr>
        <p:spPr>
          <a:xfrm>
            <a:off x="721910" y="3470836"/>
            <a:ext cx="691215" cy="461665"/>
          </a:xfrm>
          <a:prstGeom prst="rect">
            <a:avLst/>
          </a:prstGeom>
          <a:noFill/>
        </p:spPr>
        <p:txBody>
          <a:bodyPr wrap="none" rtlCol="0">
            <a:spAutoFit/>
          </a:bodyPr>
          <a:lstStyle/>
          <a:p>
            <a:r>
              <a:rPr lang="en-US" i="1" dirty="0" err="1"/>
              <a:t>T</a:t>
            </a:r>
            <a:r>
              <a:rPr lang="en-US" i="1" baseline="-25000" dirty="0" err="1"/>
              <a:t>wire</a:t>
            </a:r>
            <a:endParaRPr lang="en-US" i="1" baseline="-25000" dirty="0"/>
          </a:p>
        </p:txBody>
      </p:sp>
      <p:cxnSp>
        <p:nvCxnSpPr>
          <p:cNvPr id="7" name="Straight Connector 6">
            <a:extLst>
              <a:ext uri="{FF2B5EF4-FFF2-40B4-BE49-F238E27FC236}">
                <a16:creationId xmlns:a16="http://schemas.microsoft.com/office/drawing/2014/main" id="{608A8C75-3C8C-46BF-B701-88B7F3A6173B}"/>
              </a:ext>
            </a:extLst>
          </p:cNvPr>
          <p:cNvCxnSpPr>
            <a:cxnSpLocks/>
          </p:cNvCxnSpPr>
          <p:nvPr/>
        </p:nvCxnSpPr>
        <p:spPr>
          <a:xfrm flipV="1">
            <a:off x="5938745" y="4511293"/>
            <a:ext cx="0" cy="1885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8C01FC-D9D1-4647-9D45-7A175B55716A}"/>
              </a:ext>
            </a:extLst>
          </p:cNvPr>
          <p:cNvCxnSpPr>
            <a:cxnSpLocks/>
          </p:cNvCxnSpPr>
          <p:nvPr/>
        </p:nvCxnSpPr>
        <p:spPr>
          <a:xfrm flipV="1">
            <a:off x="7702204" y="4511293"/>
            <a:ext cx="0" cy="1885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05D22F-FD0F-41B2-A9BB-0D25E3D0D331}"/>
              </a:ext>
            </a:extLst>
          </p:cNvPr>
          <p:cNvCxnSpPr>
            <a:cxnSpLocks/>
          </p:cNvCxnSpPr>
          <p:nvPr/>
        </p:nvCxnSpPr>
        <p:spPr>
          <a:xfrm>
            <a:off x="5938745" y="4490966"/>
            <a:ext cx="1763459" cy="0"/>
          </a:xfrm>
          <a:prstGeom prst="line">
            <a:avLst/>
          </a:prstGeom>
          <a:ln w="381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BF2855-4897-4351-8E6D-731F8A7F4A54}"/>
              </a:ext>
            </a:extLst>
          </p:cNvPr>
          <p:cNvCxnSpPr>
            <a:cxnSpLocks/>
          </p:cNvCxnSpPr>
          <p:nvPr/>
        </p:nvCxnSpPr>
        <p:spPr>
          <a:xfrm flipV="1">
            <a:off x="5938745" y="2489130"/>
            <a:ext cx="0" cy="196519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767C5C-F810-4446-A9E3-2C3A7BAAE888}"/>
              </a:ext>
            </a:extLst>
          </p:cNvPr>
          <p:cNvCxnSpPr>
            <a:cxnSpLocks/>
          </p:cNvCxnSpPr>
          <p:nvPr/>
        </p:nvCxnSpPr>
        <p:spPr>
          <a:xfrm flipV="1">
            <a:off x="7702204" y="2470590"/>
            <a:ext cx="0" cy="1983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88212C-C5C9-497F-B364-4794EF0718D6}"/>
              </a:ext>
            </a:extLst>
          </p:cNvPr>
          <p:cNvCxnSpPr>
            <a:cxnSpLocks/>
          </p:cNvCxnSpPr>
          <p:nvPr/>
        </p:nvCxnSpPr>
        <p:spPr>
          <a:xfrm>
            <a:off x="5943603" y="2489129"/>
            <a:ext cx="14736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2822B5A-E3A3-4975-AD88-242529C4ACD3}"/>
              </a:ext>
            </a:extLst>
          </p:cNvPr>
          <p:cNvCxnSpPr>
            <a:cxnSpLocks/>
          </p:cNvCxnSpPr>
          <p:nvPr/>
        </p:nvCxnSpPr>
        <p:spPr>
          <a:xfrm>
            <a:off x="7610516" y="2494430"/>
            <a:ext cx="9168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BD4A4C8-7AB5-49B8-A524-D0ADB5347F27}"/>
              </a:ext>
            </a:extLst>
          </p:cNvPr>
          <p:cNvSpPr txBox="1"/>
          <p:nvPr/>
        </p:nvSpPr>
        <p:spPr>
          <a:xfrm>
            <a:off x="3728125" y="2569601"/>
            <a:ext cx="764430" cy="461665"/>
          </a:xfrm>
          <a:prstGeom prst="rect">
            <a:avLst/>
          </a:prstGeom>
          <a:noFill/>
        </p:spPr>
        <p:txBody>
          <a:bodyPr wrap="square" rtlCol="0">
            <a:spAutoFit/>
          </a:bodyPr>
          <a:lstStyle/>
          <a:p>
            <a:r>
              <a:rPr lang="en-US" i="1" dirty="0" err="1"/>
              <a:t>T</a:t>
            </a:r>
            <a:r>
              <a:rPr lang="en-US" i="1" baseline="-25000" dirty="0" err="1"/>
              <a:t>air</a:t>
            </a:r>
            <a:endParaRPr lang="en-US" i="1" baseline="-25000" dirty="0"/>
          </a:p>
        </p:txBody>
      </p:sp>
      <p:sp>
        <p:nvSpPr>
          <p:cNvPr id="59" name="Freeform 136">
            <a:extLst>
              <a:ext uri="{FF2B5EF4-FFF2-40B4-BE49-F238E27FC236}">
                <a16:creationId xmlns:a16="http://schemas.microsoft.com/office/drawing/2014/main" id="{055CB0AF-D030-4F4F-AEF9-A55F20054DAB}"/>
              </a:ext>
            </a:extLst>
          </p:cNvPr>
          <p:cNvSpPr>
            <a:spLocks noEditPoints="1"/>
          </p:cNvSpPr>
          <p:nvPr/>
        </p:nvSpPr>
        <p:spPr bwMode="auto">
          <a:xfrm>
            <a:off x="607246" y="2648577"/>
            <a:ext cx="4668427" cy="2513410"/>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gradFill flip="none" rotWithShape="1">
              <a:gsLst>
                <a:gs pos="0">
                  <a:srgbClr val="FF0000"/>
                </a:gs>
                <a:gs pos="23000">
                  <a:srgbClr val="FF0000"/>
                </a:gs>
                <a:gs pos="27000">
                  <a:schemeClr val="tx1"/>
                </a:gs>
              </a:gsLst>
              <a:lin ang="0" scaled="1"/>
              <a:tileRect/>
            </a:grad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cxnSp>
        <p:nvCxnSpPr>
          <p:cNvPr id="5" name="Straight Arrow Connector 4">
            <a:extLst>
              <a:ext uri="{FF2B5EF4-FFF2-40B4-BE49-F238E27FC236}">
                <a16:creationId xmlns:a16="http://schemas.microsoft.com/office/drawing/2014/main" id="{87BA6CC6-6E04-4895-B283-1B588D31BB84}"/>
              </a:ext>
            </a:extLst>
          </p:cNvPr>
          <p:cNvCxnSpPr>
            <a:cxnSpLocks/>
            <a:endCxn id="59" idx="3"/>
          </p:cNvCxnSpPr>
          <p:nvPr/>
        </p:nvCxnSpPr>
        <p:spPr>
          <a:xfrm flipV="1">
            <a:off x="1048295" y="4102330"/>
            <a:ext cx="0" cy="1053077"/>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D725CBA-8CB7-41C9-ADCB-7FDB20CCBA04}"/>
              </a:ext>
            </a:extLst>
          </p:cNvPr>
          <p:cNvCxnSpPr>
            <a:cxnSpLocks/>
            <a:endCxn id="59" idx="47"/>
          </p:cNvCxnSpPr>
          <p:nvPr/>
        </p:nvCxnSpPr>
        <p:spPr>
          <a:xfrm flipV="1">
            <a:off x="4439195" y="2662864"/>
            <a:ext cx="2619" cy="2492543"/>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194085"/>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xit" presetSubtype="0" fill="hold" grpId="0" nodeType="withEffect">
                                  <p:stCondLst>
                                    <p:cond delay="0"/>
                                  </p:stCondLst>
                                  <p:childTnLst>
                                    <p:animEffect transition="out" filter="fade">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8" grpId="0"/>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23F0-82F7-4D10-88B7-ECFE727E005F}"/>
              </a:ext>
            </a:extLst>
          </p:cNvPr>
          <p:cNvSpPr>
            <a:spLocks noGrp="1"/>
          </p:cNvSpPr>
          <p:nvPr>
            <p:ph type="title"/>
          </p:nvPr>
        </p:nvSpPr>
        <p:spPr/>
        <p:txBody>
          <a:bodyPr/>
          <a:lstStyle/>
          <a:p>
            <a:pPr algn="ctr"/>
            <a:r>
              <a:rPr lang="en-US" dirty="0"/>
              <a:t>CIR with Liquid</a:t>
            </a:r>
          </a:p>
        </p:txBody>
      </p:sp>
      <p:grpSp>
        <p:nvGrpSpPr>
          <p:cNvPr id="5" name="Group 4">
            <a:extLst>
              <a:ext uri="{FF2B5EF4-FFF2-40B4-BE49-F238E27FC236}">
                <a16:creationId xmlns:a16="http://schemas.microsoft.com/office/drawing/2014/main" id="{F324BEA0-C688-4076-9EB8-7BB49CCC0DF5}"/>
              </a:ext>
            </a:extLst>
          </p:cNvPr>
          <p:cNvGrpSpPr/>
          <p:nvPr/>
        </p:nvGrpSpPr>
        <p:grpSpPr>
          <a:xfrm>
            <a:off x="-180067" y="2259806"/>
            <a:ext cx="6017171" cy="3638550"/>
            <a:chOff x="59453" y="1241488"/>
            <a:chExt cx="9702800" cy="4851400"/>
          </a:xfrm>
        </p:grpSpPr>
        <p:sp>
          <p:nvSpPr>
            <p:cNvPr id="6" name="AutoShape 102">
              <a:extLst>
                <a:ext uri="{FF2B5EF4-FFF2-40B4-BE49-F238E27FC236}">
                  <a16:creationId xmlns:a16="http://schemas.microsoft.com/office/drawing/2014/main" id="{8C4DE649-CAD7-42DA-A763-8F0A2EE54249}"/>
                </a:ext>
              </a:extLst>
            </p:cNvPr>
            <p:cNvSpPr>
              <a:spLocks noChangeAspect="1" noChangeArrowheads="1" noTextEdit="1"/>
            </p:cNvSpPr>
            <p:nvPr/>
          </p:nvSpPr>
          <p:spPr bwMode="auto">
            <a:xfrm>
              <a:off x="59453" y="1241488"/>
              <a:ext cx="97028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7" name="Rectangle 106">
              <a:extLst>
                <a:ext uri="{FF2B5EF4-FFF2-40B4-BE49-F238E27FC236}">
                  <a16:creationId xmlns:a16="http://schemas.microsoft.com/office/drawing/2014/main" id="{706F2731-FBD9-40EC-9B60-27F5413D86E4}"/>
                </a:ext>
              </a:extLst>
            </p:cNvPr>
            <p:cNvSpPr>
              <a:spLocks noChangeArrowheads="1"/>
            </p:cNvSpPr>
            <p:nvPr/>
          </p:nvSpPr>
          <p:spPr bwMode="auto">
            <a:xfrm>
              <a:off x="1321516" y="1603438"/>
              <a:ext cx="7521575" cy="3498850"/>
            </a:xfrm>
            <a:prstGeom prst="rect">
              <a:avLst/>
            </a:prstGeom>
            <a:solidFill>
              <a:srgbClr val="FFFFFF"/>
            </a:solidFill>
            <a:ln w="9525">
              <a:solidFill>
                <a:schemeClr val="tx1"/>
              </a:solidFill>
              <a:miter lim="800000"/>
              <a:headEnd/>
              <a:tailEnd/>
            </a:ln>
          </p:spPr>
          <p:txBody>
            <a:bodyPr vert="horz" wrap="square" lIns="68580" tIns="34290" rIns="68580" bIns="34290" numCol="1" anchor="t" anchorCtr="0" compatLnSpc="1">
              <a:prstTxWarp prst="textNoShape">
                <a:avLst/>
              </a:prstTxWarp>
            </a:bodyPr>
            <a:lstStyle/>
            <a:p>
              <a:endParaRPr lang="en-US" sz="1800" dirty="0"/>
            </a:p>
          </p:txBody>
        </p:sp>
        <p:sp>
          <p:nvSpPr>
            <p:cNvPr id="8" name="Line 107">
              <a:extLst>
                <a:ext uri="{FF2B5EF4-FFF2-40B4-BE49-F238E27FC236}">
                  <a16:creationId xmlns:a16="http://schemas.microsoft.com/office/drawing/2014/main" id="{1928EBBC-5FCD-49F4-934B-5C3D9A5B743B}"/>
                </a:ext>
              </a:extLst>
            </p:cNvPr>
            <p:cNvSpPr>
              <a:spLocks noChangeShapeType="1"/>
            </p:cNvSpPr>
            <p:nvPr/>
          </p:nvSpPr>
          <p:spPr bwMode="auto">
            <a:xfrm>
              <a:off x="1321516" y="510228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9" name="Line 108">
              <a:extLst>
                <a:ext uri="{FF2B5EF4-FFF2-40B4-BE49-F238E27FC236}">
                  <a16:creationId xmlns:a16="http://schemas.microsoft.com/office/drawing/2014/main" id="{6BF5E445-13DE-456F-AEE0-9DD0DA68BC81}"/>
                </a:ext>
              </a:extLst>
            </p:cNvPr>
            <p:cNvSpPr>
              <a:spLocks noChangeShapeType="1"/>
            </p:cNvSpPr>
            <p:nvPr/>
          </p:nvSpPr>
          <p:spPr bwMode="auto">
            <a:xfrm>
              <a:off x="1321516" y="1603438"/>
              <a:ext cx="75215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0" name="Line 109">
              <a:extLst>
                <a:ext uri="{FF2B5EF4-FFF2-40B4-BE49-F238E27FC236}">
                  <a16:creationId xmlns:a16="http://schemas.microsoft.com/office/drawing/2014/main" id="{6E4CA2CE-24AD-4660-9351-313A3F9E4DD8}"/>
                </a:ext>
              </a:extLst>
            </p:cNvPr>
            <p:cNvSpPr>
              <a:spLocks noChangeShapeType="1"/>
            </p:cNvSpPr>
            <p:nvPr/>
          </p:nvSpPr>
          <p:spPr bwMode="auto">
            <a:xfrm flipV="1">
              <a:off x="13215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1" name="Line 110">
              <a:extLst>
                <a:ext uri="{FF2B5EF4-FFF2-40B4-BE49-F238E27FC236}">
                  <a16:creationId xmlns:a16="http://schemas.microsoft.com/office/drawing/2014/main" id="{E86EC167-105B-40AB-BBA2-CE371E595C65}"/>
                </a:ext>
              </a:extLst>
            </p:cNvPr>
            <p:cNvSpPr>
              <a:spLocks noChangeShapeType="1"/>
            </p:cNvSpPr>
            <p:nvPr/>
          </p:nvSpPr>
          <p:spPr bwMode="auto">
            <a:xfrm flipV="1">
              <a:off x="3201116"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2" name="Line 111">
              <a:extLst>
                <a:ext uri="{FF2B5EF4-FFF2-40B4-BE49-F238E27FC236}">
                  <a16:creationId xmlns:a16="http://schemas.microsoft.com/office/drawing/2014/main" id="{E05428C2-E192-4284-A301-69018A013894}"/>
                </a:ext>
              </a:extLst>
            </p:cNvPr>
            <p:cNvSpPr>
              <a:spLocks noChangeShapeType="1"/>
            </p:cNvSpPr>
            <p:nvPr/>
          </p:nvSpPr>
          <p:spPr bwMode="auto">
            <a:xfrm flipV="1">
              <a:off x="5082303"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3" name="Line 112">
              <a:extLst>
                <a:ext uri="{FF2B5EF4-FFF2-40B4-BE49-F238E27FC236}">
                  <a16:creationId xmlns:a16="http://schemas.microsoft.com/office/drawing/2014/main" id="{A07C8FD2-B97A-4A36-B6E3-9C0C0E61F631}"/>
                </a:ext>
              </a:extLst>
            </p:cNvPr>
            <p:cNvSpPr>
              <a:spLocks noChangeShapeType="1"/>
            </p:cNvSpPr>
            <p:nvPr/>
          </p:nvSpPr>
          <p:spPr bwMode="auto">
            <a:xfrm flipV="1">
              <a:off x="69634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4" name="Line 113">
              <a:extLst>
                <a:ext uri="{FF2B5EF4-FFF2-40B4-BE49-F238E27FC236}">
                  <a16:creationId xmlns:a16="http://schemas.microsoft.com/office/drawing/2014/main" id="{260C6D5C-C365-465C-8479-BFA32F6F2487}"/>
                </a:ext>
              </a:extLst>
            </p:cNvPr>
            <p:cNvSpPr>
              <a:spLocks noChangeShapeType="1"/>
            </p:cNvSpPr>
            <p:nvPr/>
          </p:nvSpPr>
          <p:spPr bwMode="auto">
            <a:xfrm flipV="1">
              <a:off x="8843091" y="5027676"/>
              <a:ext cx="0" cy="746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 name="Line 114">
              <a:extLst>
                <a:ext uri="{FF2B5EF4-FFF2-40B4-BE49-F238E27FC236}">
                  <a16:creationId xmlns:a16="http://schemas.microsoft.com/office/drawing/2014/main" id="{647C22F7-B019-4B40-AAD6-B2B5E6867378}"/>
                </a:ext>
              </a:extLst>
            </p:cNvPr>
            <p:cNvSpPr>
              <a:spLocks noChangeShapeType="1"/>
            </p:cNvSpPr>
            <p:nvPr/>
          </p:nvSpPr>
          <p:spPr bwMode="auto">
            <a:xfrm>
              <a:off x="13215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6" name="Line 115">
              <a:extLst>
                <a:ext uri="{FF2B5EF4-FFF2-40B4-BE49-F238E27FC236}">
                  <a16:creationId xmlns:a16="http://schemas.microsoft.com/office/drawing/2014/main" id="{6FE30EA8-D347-46A8-8E88-18CF02370941}"/>
                </a:ext>
              </a:extLst>
            </p:cNvPr>
            <p:cNvSpPr>
              <a:spLocks noChangeShapeType="1"/>
            </p:cNvSpPr>
            <p:nvPr/>
          </p:nvSpPr>
          <p:spPr bwMode="auto">
            <a:xfrm>
              <a:off x="3201116"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7" name="Line 116">
              <a:extLst>
                <a:ext uri="{FF2B5EF4-FFF2-40B4-BE49-F238E27FC236}">
                  <a16:creationId xmlns:a16="http://schemas.microsoft.com/office/drawing/2014/main" id="{95B2E6B6-BC58-4534-94E8-8DB46AFB4781}"/>
                </a:ext>
              </a:extLst>
            </p:cNvPr>
            <p:cNvSpPr>
              <a:spLocks noChangeShapeType="1"/>
            </p:cNvSpPr>
            <p:nvPr/>
          </p:nvSpPr>
          <p:spPr bwMode="auto">
            <a:xfrm>
              <a:off x="5082303"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8" name="Line 117">
              <a:extLst>
                <a:ext uri="{FF2B5EF4-FFF2-40B4-BE49-F238E27FC236}">
                  <a16:creationId xmlns:a16="http://schemas.microsoft.com/office/drawing/2014/main" id="{4A1D93B3-0578-4ECA-9BF1-3CB5F67E5805}"/>
                </a:ext>
              </a:extLst>
            </p:cNvPr>
            <p:cNvSpPr>
              <a:spLocks noChangeShapeType="1"/>
            </p:cNvSpPr>
            <p:nvPr/>
          </p:nvSpPr>
          <p:spPr bwMode="auto">
            <a:xfrm>
              <a:off x="69634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 name="Line 118">
              <a:extLst>
                <a:ext uri="{FF2B5EF4-FFF2-40B4-BE49-F238E27FC236}">
                  <a16:creationId xmlns:a16="http://schemas.microsoft.com/office/drawing/2014/main" id="{AD54612C-E954-4ACC-B859-6A959962CB14}"/>
                </a:ext>
              </a:extLst>
            </p:cNvPr>
            <p:cNvSpPr>
              <a:spLocks noChangeShapeType="1"/>
            </p:cNvSpPr>
            <p:nvPr/>
          </p:nvSpPr>
          <p:spPr bwMode="auto">
            <a:xfrm>
              <a:off x="8843091" y="1603438"/>
              <a:ext cx="0" cy="762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 name="Rectangle 124">
              <a:extLst>
                <a:ext uri="{FF2B5EF4-FFF2-40B4-BE49-F238E27FC236}">
                  <a16:creationId xmlns:a16="http://schemas.microsoft.com/office/drawing/2014/main" id="{75FCC8D5-89DA-42CC-AF8C-16117935F451}"/>
                </a:ext>
              </a:extLst>
            </p:cNvPr>
            <p:cNvSpPr>
              <a:spLocks noChangeArrowheads="1"/>
            </p:cNvSpPr>
            <p:nvPr/>
          </p:nvSpPr>
          <p:spPr bwMode="auto">
            <a:xfrm>
              <a:off x="4301252" y="5152795"/>
              <a:ext cx="1904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dirty="0">
                  <a:solidFill>
                    <a:srgbClr val="262626"/>
                  </a:solidFill>
                </a:rPr>
                <a:t>CIR Taps</a:t>
              </a:r>
              <a:endParaRPr lang="en-US" altLang="en-US" sz="1350" dirty="0"/>
            </a:p>
          </p:txBody>
        </p:sp>
        <p:sp>
          <p:nvSpPr>
            <p:cNvPr id="21" name="Line 125">
              <a:extLst>
                <a:ext uri="{FF2B5EF4-FFF2-40B4-BE49-F238E27FC236}">
                  <a16:creationId xmlns:a16="http://schemas.microsoft.com/office/drawing/2014/main" id="{9CDFE064-EBDE-472C-8DDB-39A4D9A5A36E}"/>
                </a:ext>
              </a:extLst>
            </p:cNvPr>
            <p:cNvSpPr>
              <a:spLocks noChangeShapeType="1"/>
            </p:cNvSpPr>
            <p:nvPr/>
          </p:nvSpPr>
          <p:spPr bwMode="auto">
            <a:xfrm flipV="1">
              <a:off x="1321516"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2" name="Line 126">
              <a:extLst>
                <a:ext uri="{FF2B5EF4-FFF2-40B4-BE49-F238E27FC236}">
                  <a16:creationId xmlns:a16="http://schemas.microsoft.com/office/drawing/2014/main" id="{2AB72FD9-3646-4BB4-84EB-9221DF1CEFBF}"/>
                </a:ext>
              </a:extLst>
            </p:cNvPr>
            <p:cNvSpPr>
              <a:spLocks noChangeShapeType="1"/>
            </p:cNvSpPr>
            <p:nvPr/>
          </p:nvSpPr>
          <p:spPr bwMode="auto">
            <a:xfrm flipV="1">
              <a:off x="8843091" y="1603438"/>
              <a:ext cx="0" cy="349885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3" name="Freeform 136">
              <a:extLst>
                <a:ext uri="{FF2B5EF4-FFF2-40B4-BE49-F238E27FC236}">
                  <a16:creationId xmlns:a16="http://schemas.microsoft.com/office/drawing/2014/main" id="{323C08F2-12DC-4221-A313-B4B4C95FC95C}"/>
                </a:ext>
              </a:extLst>
            </p:cNvPr>
            <p:cNvSpPr>
              <a:spLocks noEditPoints="1"/>
            </p:cNvSpPr>
            <p:nvPr/>
          </p:nvSpPr>
          <p:spPr bwMode="auto">
            <a:xfrm>
              <a:off x="1324691" y="1765363"/>
              <a:ext cx="7527925" cy="3351213"/>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noFill/>
            <a:ln w="25400">
              <a:solidFill>
                <a:schemeClr val="bg1">
                  <a:lumMod val="65000"/>
                </a:schemeClr>
              </a:solid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grpSp>
        <p:nvGrpSpPr>
          <p:cNvPr id="24" name="Group 23">
            <a:extLst>
              <a:ext uri="{FF2B5EF4-FFF2-40B4-BE49-F238E27FC236}">
                <a16:creationId xmlns:a16="http://schemas.microsoft.com/office/drawing/2014/main" id="{F492290B-E8B0-479E-A45C-2A88DF4A87EC}"/>
              </a:ext>
            </a:extLst>
          </p:cNvPr>
          <p:cNvGrpSpPr/>
          <p:nvPr/>
        </p:nvGrpSpPr>
        <p:grpSpPr>
          <a:xfrm>
            <a:off x="5574952" y="1757483"/>
            <a:ext cx="2491045" cy="3674828"/>
            <a:chOff x="7433269" y="1200310"/>
            <a:chExt cx="3321393" cy="4899771"/>
          </a:xfrm>
        </p:grpSpPr>
        <p:grpSp>
          <p:nvGrpSpPr>
            <p:cNvPr id="25" name="Group 24">
              <a:extLst>
                <a:ext uri="{FF2B5EF4-FFF2-40B4-BE49-F238E27FC236}">
                  <a16:creationId xmlns:a16="http://schemas.microsoft.com/office/drawing/2014/main" id="{8EBDE398-DFEE-496D-BDDC-CBABF1318ECC}"/>
                </a:ext>
              </a:extLst>
            </p:cNvPr>
            <p:cNvGrpSpPr/>
            <p:nvPr/>
          </p:nvGrpSpPr>
          <p:grpSpPr>
            <a:xfrm>
              <a:off x="7433269" y="1397063"/>
              <a:ext cx="3321393" cy="4703018"/>
              <a:chOff x="1657492" y="1933510"/>
              <a:chExt cx="2983014" cy="3852926"/>
            </a:xfrm>
          </p:grpSpPr>
          <p:grpSp>
            <p:nvGrpSpPr>
              <p:cNvPr id="30" name="Group 29">
                <a:extLst>
                  <a:ext uri="{FF2B5EF4-FFF2-40B4-BE49-F238E27FC236}">
                    <a16:creationId xmlns:a16="http://schemas.microsoft.com/office/drawing/2014/main" id="{7D756862-4B6C-4B52-BF17-19C65E4D677D}"/>
                  </a:ext>
                </a:extLst>
              </p:cNvPr>
              <p:cNvGrpSpPr/>
              <p:nvPr/>
            </p:nvGrpSpPr>
            <p:grpSpPr>
              <a:xfrm>
                <a:off x="2265896" y="2293469"/>
                <a:ext cx="488920" cy="556098"/>
                <a:chOff x="2452430" y="2403007"/>
                <a:chExt cx="488920" cy="556098"/>
              </a:xfrm>
            </p:grpSpPr>
            <p:sp>
              <p:nvSpPr>
                <p:cNvPr id="42" name="Isosceles Triangle 41">
                  <a:extLst>
                    <a:ext uri="{FF2B5EF4-FFF2-40B4-BE49-F238E27FC236}">
                      <a16:creationId xmlns:a16="http://schemas.microsoft.com/office/drawing/2014/main" id="{B631472F-BF02-4F5D-8747-57EC54838A0C}"/>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3" name="Straight Connector 42">
                  <a:extLst>
                    <a:ext uri="{FF2B5EF4-FFF2-40B4-BE49-F238E27FC236}">
                      <a16:creationId xmlns:a16="http://schemas.microsoft.com/office/drawing/2014/main" id="{53971623-8F2F-4B21-91C4-19B7C31CAF05}"/>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79BF633-4C6B-4F26-B03C-33735B848B76}"/>
                  </a:ext>
                </a:extLst>
              </p:cNvPr>
              <p:cNvGrpSpPr/>
              <p:nvPr/>
            </p:nvGrpSpPr>
            <p:grpSpPr>
              <a:xfrm rot="10800000">
                <a:off x="3573071" y="2293469"/>
                <a:ext cx="488920" cy="556098"/>
                <a:chOff x="2452430" y="2403007"/>
                <a:chExt cx="488920" cy="556098"/>
              </a:xfrm>
            </p:grpSpPr>
            <p:sp>
              <p:nvSpPr>
                <p:cNvPr id="40" name="Isosceles Triangle 39">
                  <a:extLst>
                    <a:ext uri="{FF2B5EF4-FFF2-40B4-BE49-F238E27FC236}">
                      <a16:creationId xmlns:a16="http://schemas.microsoft.com/office/drawing/2014/main" id="{68C566F2-1AED-4134-B4DB-64B5F4E85EE8}"/>
                    </a:ext>
                  </a:extLst>
                </p:cNvPr>
                <p:cNvSpPr/>
                <p:nvPr/>
              </p:nvSpPr>
              <p:spPr>
                <a:xfrm rot="16200000">
                  <a:off x="2423604" y="2441359"/>
                  <a:ext cx="556097" cy="479394"/>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1" name="Straight Connector 40">
                  <a:extLst>
                    <a:ext uri="{FF2B5EF4-FFF2-40B4-BE49-F238E27FC236}">
                      <a16:creationId xmlns:a16="http://schemas.microsoft.com/office/drawing/2014/main" id="{E4591827-F611-428E-B06A-E411FF1E3A2A}"/>
                    </a:ext>
                  </a:extLst>
                </p:cNvPr>
                <p:cNvCxnSpPr>
                  <a:cxnSpLocks/>
                </p:cNvCxnSpPr>
                <p:nvPr/>
              </p:nvCxnSpPr>
              <p:spPr>
                <a:xfrm>
                  <a:off x="2452430" y="2403007"/>
                  <a:ext cx="0" cy="5560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554D38F-C544-4251-8F47-149E13703D06}"/>
                  </a:ext>
                </a:extLst>
              </p:cNvPr>
              <p:cNvSpPr/>
              <p:nvPr/>
            </p:nvSpPr>
            <p:spPr>
              <a:xfrm>
                <a:off x="2909091" y="1933510"/>
                <a:ext cx="485775" cy="1304462"/>
              </a:xfrm>
              <a:prstGeom prst="rect">
                <a:avLst/>
              </a:prstGeom>
              <a:pattFill prst="dashHorz">
                <a:fgClr>
                  <a:schemeClr val="tx1"/>
                </a:fgClr>
                <a:bgClr>
                  <a:schemeClr val="bg1">
                    <a:lumMod val="95000"/>
                  </a:schemeClr>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33" name="Straight Connector 32">
                <a:extLst>
                  <a:ext uri="{FF2B5EF4-FFF2-40B4-BE49-F238E27FC236}">
                    <a16:creationId xmlns:a16="http://schemas.microsoft.com/office/drawing/2014/main" id="{A818468C-EA01-41F0-845E-0300C135011E}"/>
                  </a:ext>
                </a:extLst>
              </p:cNvPr>
              <p:cNvCxnSpPr>
                <a:cxnSpLocks/>
                <a:stCxn id="42" idx="0"/>
              </p:cNvCxnSpPr>
              <p:nvPr/>
            </p:nvCxnSpPr>
            <p:spPr>
              <a:xfrm flipH="1">
                <a:off x="2093132" y="2571518"/>
                <a:ext cx="1822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2B9F25-D188-4A54-B417-A2D6DEBFAC46}"/>
                  </a:ext>
                </a:extLst>
              </p:cNvPr>
              <p:cNvCxnSpPr>
                <a:cxnSpLocks/>
                <a:stCxn id="35" idx="0"/>
              </p:cNvCxnSpPr>
              <p:nvPr/>
            </p:nvCxnSpPr>
            <p:spPr>
              <a:xfrm flipV="1">
                <a:off x="2093132"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66227B68-C955-47CF-BC43-2FEB309D6470}"/>
                  </a:ext>
                </a:extLst>
              </p:cNvPr>
              <p:cNvSpPr/>
              <p:nvPr/>
            </p:nvSpPr>
            <p:spPr>
              <a:xfrm>
                <a:off x="1657492"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Tx</a:t>
                </a:r>
              </a:p>
            </p:txBody>
          </p:sp>
          <p:cxnSp>
            <p:nvCxnSpPr>
              <p:cNvPr id="36" name="Straight Connector 35">
                <a:extLst>
                  <a:ext uri="{FF2B5EF4-FFF2-40B4-BE49-F238E27FC236}">
                    <a16:creationId xmlns:a16="http://schemas.microsoft.com/office/drawing/2014/main" id="{0FE60FC8-4C25-4A00-8B1D-8E74986E6ACF}"/>
                  </a:ext>
                </a:extLst>
              </p:cNvPr>
              <p:cNvCxnSpPr>
                <a:cxnSpLocks/>
                <a:stCxn id="37" idx="0"/>
              </p:cNvCxnSpPr>
              <p:nvPr/>
            </p:nvCxnSpPr>
            <p:spPr>
              <a:xfrm flipV="1">
                <a:off x="4204866" y="2562457"/>
                <a:ext cx="0" cy="24238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0CADF664-1EE7-4F39-99C9-68C8CC54AF68}"/>
                  </a:ext>
                </a:extLst>
              </p:cNvPr>
              <p:cNvSpPr/>
              <p:nvPr/>
            </p:nvSpPr>
            <p:spPr>
              <a:xfrm>
                <a:off x="3769226" y="4986336"/>
                <a:ext cx="871280" cy="8001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Rx</a:t>
                </a:r>
              </a:p>
            </p:txBody>
          </p:sp>
          <p:cxnSp>
            <p:nvCxnSpPr>
              <p:cNvPr id="38" name="Straight Connector 37">
                <a:extLst>
                  <a:ext uri="{FF2B5EF4-FFF2-40B4-BE49-F238E27FC236}">
                    <a16:creationId xmlns:a16="http://schemas.microsoft.com/office/drawing/2014/main" id="{2F7068E0-D0C8-4A5A-A7DD-F72AA8E6DC9F}"/>
                  </a:ext>
                </a:extLst>
              </p:cNvPr>
              <p:cNvCxnSpPr>
                <a:cxnSpLocks/>
                <a:endCxn id="40" idx="0"/>
              </p:cNvCxnSpPr>
              <p:nvPr/>
            </p:nvCxnSpPr>
            <p:spPr>
              <a:xfrm flipH="1">
                <a:off x="4052466" y="2571518"/>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3208E56-5295-45EC-94AD-5703BBEFDD28}"/>
                  </a:ext>
                </a:extLst>
              </p:cNvPr>
              <p:cNvSpPr txBox="1"/>
              <p:nvPr/>
            </p:nvSpPr>
            <p:spPr>
              <a:xfrm>
                <a:off x="2440218" y="3329581"/>
                <a:ext cx="1329008" cy="453860"/>
              </a:xfrm>
              <a:prstGeom prst="rect">
                <a:avLst/>
              </a:prstGeom>
              <a:noFill/>
            </p:spPr>
            <p:txBody>
              <a:bodyPr wrap="square" rtlCol="0">
                <a:spAutoFit/>
              </a:bodyPr>
              <a:lstStyle/>
              <a:p>
                <a:pPr algn="ctr"/>
                <a:r>
                  <a:rPr lang="en-US" sz="2100" dirty="0"/>
                  <a:t>Liquid</a:t>
                </a:r>
              </a:p>
            </p:txBody>
          </p:sp>
        </p:grpSp>
        <p:cxnSp>
          <p:nvCxnSpPr>
            <p:cNvPr id="26" name="Straight Connector 25">
              <a:extLst>
                <a:ext uri="{FF2B5EF4-FFF2-40B4-BE49-F238E27FC236}">
                  <a16:creationId xmlns:a16="http://schemas.microsoft.com/office/drawing/2014/main" id="{EE9F4F80-0E75-49B7-B5D4-C1A710921E8E}"/>
                </a:ext>
              </a:extLst>
            </p:cNvPr>
            <p:cNvCxnSpPr>
              <a:cxnSpLocks/>
            </p:cNvCxnSpPr>
            <p:nvPr/>
          </p:nvCxnSpPr>
          <p:spPr>
            <a:xfrm>
              <a:off x="7918326" y="4844955"/>
              <a:ext cx="2351279" cy="0"/>
            </a:xfrm>
            <a:prstGeom prst="line">
              <a:avLst/>
            </a:prstGeom>
            <a:ln w="381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8301D6-4703-4622-99CB-4E211CCC1540}"/>
                </a:ext>
              </a:extLst>
            </p:cNvPr>
            <p:cNvSpPr txBox="1"/>
            <p:nvPr/>
          </p:nvSpPr>
          <p:spPr>
            <a:xfrm>
              <a:off x="8417512" y="4796098"/>
              <a:ext cx="1479763" cy="553997"/>
            </a:xfrm>
            <a:prstGeom prst="rect">
              <a:avLst/>
            </a:prstGeom>
            <a:noFill/>
          </p:spPr>
          <p:txBody>
            <a:bodyPr wrap="square" rtlCol="0">
              <a:spAutoFit/>
            </a:bodyPr>
            <a:lstStyle/>
            <a:p>
              <a:pPr algn="ctr"/>
              <a:r>
                <a:rPr lang="en-US" sz="2100" dirty="0"/>
                <a:t>Wire</a:t>
              </a:r>
            </a:p>
          </p:txBody>
        </p:sp>
        <p:cxnSp>
          <p:nvCxnSpPr>
            <p:cNvPr id="28" name="Straight Connector 27">
              <a:extLst>
                <a:ext uri="{FF2B5EF4-FFF2-40B4-BE49-F238E27FC236}">
                  <a16:creationId xmlns:a16="http://schemas.microsoft.com/office/drawing/2014/main" id="{20378796-5D37-46E7-8593-982579389198}"/>
                </a:ext>
              </a:extLst>
            </p:cNvPr>
            <p:cNvCxnSpPr>
              <a:cxnSpLocks/>
            </p:cNvCxnSpPr>
            <p:nvPr/>
          </p:nvCxnSpPr>
          <p:spPr>
            <a:xfrm flipH="1" flipV="1">
              <a:off x="8812976" y="1201682"/>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D2127F-1113-4C1C-A497-6559B95C58B9}"/>
                </a:ext>
              </a:extLst>
            </p:cNvPr>
            <p:cNvCxnSpPr>
              <a:cxnSpLocks/>
            </p:cNvCxnSpPr>
            <p:nvPr/>
          </p:nvCxnSpPr>
          <p:spPr>
            <a:xfrm flipH="1" flipV="1">
              <a:off x="9374255" y="1200310"/>
              <a:ext cx="7234" cy="1799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Freeform 138">
            <a:extLst>
              <a:ext uri="{FF2B5EF4-FFF2-40B4-BE49-F238E27FC236}">
                <a16:creationId xmlns:a16="http://schemas.microsoft.com/office/drawing/2014/main" id="{628BE3EA-D242-439D-9F99-8F4BE744F7AE}"/>
              </a:ext>
            </a:extLst>
          </p:cNvPr>
          <p:cNvSpPr>
            <a:spLocks/>
          </p:cNvSpPr>
          <p:nvPr/>
        </p:nvSpPr>
        <p:spPr bwMode="auto">
          <a:xfrm>
            <a:off x="615029" y="4097406"/>
            <a:ext cx="4655313" cy="1037936"/>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45" name="TextBox 44">
            <a:extLst>
              <a:ext uri="{FF2B5EF4-FFF2-40B4-BE49-F238E27FC236}">
                <a16:creationId xmlns:a16="http://schemas.microsoft.com/office/drawing/2014/main" id="{E433EF73-6169-4D8A-A68F-ADF8866436A7}"/>
              </a:ext>
            </a:extLst>
          </p:cNvPr>
          <p:cNvSpPr txBox="1"/>
          <p:nvPr/>
        </p:nvSpPr>
        <p:spPr>
          <a:xfrm>
            <a:off x="721910" y="3470836"/>
            <a:ext cx="691215" cy="461665"/>
          </a:xfrm>
          <a:prstGeom prst="rect">
            <a:avLst/>
          </a:prstGeom>
          <a:noFill/>
        </p:spPr>
        <p:txBody>
          <a:bodyPr wrap="none" rtlCol="0">
            <a:spAutoFit/>
          </a:bodyPr>
          <a:lstStyle/>
          <a:p>
            <a:r>
              <a:rPr lang="en-US" i="1" dirty="0" err="1"/>
              <a:t>T</a:t>
            </a:r>
            <a:r>
              <a:rPr lang="en-US" i="1" baseline="-25000" dirty="0" err="1"/>
              <a:t>wire</a:t>
            </a:r>
            <a:endParaRPr lang="en-US" i="1" baseline="-25000" dirty="0"/>
          </a:p>
        </p:txBody>
      </p:sp>
      <p:sp>
        <p:nvSpPr>
          <p:cNvPr id="46" name="TextBox 45">
            <a:extLst>
              <a:ext uri="{FF2B5EF4-FFF2-40B4-BE49-F238E27FC236}">
                <a16:creationId xmlns:a16="http://schemas.microsoft.com/office/drawing/2014/main" id="{E3F92B1F-ACD0-41E1-B41E-AF8292B6F990}"/>
              </a:ext>
            </a:extLst>
          </p:cNvPr>
          <p:cNvSpPr txBox="1"/>
          <p:nvPr/>
        </p:nvSpPr>
        <p:spPr>
          <a:xfrm>
            <a:off x="3728125" y="2569601"/>
            <a:ext cx="764430" cy="461665"/>
          </a:xfrm>
          <a:prstGeom prst="rect">
            <a:avLst/>
          </a:prstGeom>
          <a:noFill/>
        </p:spPr>
        <p:txBody>
          <a:bodyPr wrap="square" rtlCol="0">
            <a:spAutoFit/>
          </a:bodyPr>
          <a:lstStyle/>
          <a:p>
            <a:r>
              <a:rPr lang="en-US" i="1" dirty="0" err="1"/>
              <a:t>T</a:t>
            </a:r>
            <a:r>
              <a:rPr lang="en-US" i="1" baseline="-25000" dirty="0" err="1"/>
              <a:t>air</a:t>
            </a:r>
            <a:endParaRPr lang="en-US" i="1" baseline="-25000" dirty="0"/>
          </a:p>
        </p:txBody>
      </p:sp>
      <p:sp>
        <p:nvSpPr>
          <p:cNvPr id="47" name="TextBox 46">
            <a:extLst>
              <a:ext uri="{FF2B5EF4-FFF2-40B4-BE49-F238E27FC236}">
                <a16:creationId xmlns:a16="http://schemas.microsoft.com/office/drawing/2014/main" id="{AC7122E8-A8E9-4686-A7C4-E33FAA06D622}"/>
              </a:ext>
            </a:extLst>
          </p:cNvPr>
          <p:cNvSpPr txBox="1"/>
          <p:nvPr/>
        </p:nvSpPr>
        <p:spPr>
          <a:xfrm>
            <a:off x="3576920" y="4448409"/>
            <a:ext cx="764430" cy="461665"/>
          </a:xfrm>
          <a:prstGeom prst="rect">
            <a:avLst/>
          </a:prstGeom>
          <a:noFill/>
        </p:spPr>
        <p:txBody>
          <a:bodyPr wrap="square" rtlCol="0">
            <a:spAutoFit/>
          </a:bodyPr>
          <a:lstStyle/>
          <a:p>
            <a:r>
              <a:rPr lang="en-US" i="1" dirty="0" err="1"/>
              <a:t>T</a:t>
            </a:r>
            <a:r>
              <a:rPr lang="en-US" i="1" baseline="-25000" dirty="0" err="1"/>
              <a:t>liq</a:t>
            </a:r>
            <a:endParaRPr lang="en-US" i="1" baseline="-25000" dirty="0"/>
          </a:p>
        </p:txBody>
      </p:sp>
      <p:cxnSp>
        <p:nvCxnSpPr>
          <p:cNvPr id="48" name="Straight Arrow Connector 47">
            <a:extLst>
              <a:ext uri="{FF2B5EF4-FFF2-40B4-BE49-F238E27FC236}">
                <a16:creationId xmlns:a16="http://schemas.microsoft.com/office/drawing/2014/main" id="{69575EB7-53C3-4328-9681-DB8F17F5B679}"/>
              </a:ext>
            </a:extLst>
          </p:cNvPr>
          <p:cNvCxnSpPr>
            <a:cxnSpLocks/>
          </p:cNvCxnSpPr>
          <p:nvPr/>
        </p:nvCxnSpPr>
        <p:spPr>
          <a:xfrm flipV="1">
            <a:off x="1048295" y="4102330"/>
            <a:ext cx="0" cy="1053077"/>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9944A2A-4417-48F6-BB59-577C6819A47A}"/>
              </a:ext>
            </a:extLst>
          </p:cNvPr>
          <p:cNvCxnSpPr>
            <a:cxnSpLocks/>
          </p:cNvCxnSpPr>
          <p:nvPr/>
        </p:nvCxnSpPr>
        <p:spPr>
          <a:xfrm flipV="1">
            <a:off x="4439195" y="2662864"/>
            <a:ext cx="2619" cy="2492543"/>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CA7136-7758-4B9A-AA63-31CA920993BA}"/>
              </a:ext>
            </a:extLst>
          </p:cNvPr>
          <p:cNvCxnSpPr>
            <a:cxnSpLocks/>
          </p:cNvCxnSpPr>
          <p:nvPr/>
        </p:nvCxnSpPr>
        <p:spPr>
          <a:xfrm flipH="1" flipV="1">
            <a:off x="4487085" y="4728111"/>
            <a:ext cx="7596" cy="418451"/>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907688"/>
      </p:ext>
    </p:extLst>
  </p:cSld>
  <p:clrMapOvr>
    <a:masterClrMapping/>
  </p:clrMapOvr>
  <p:transition>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Measuring Distances</a:t>
            </a:r>
          </a:p>
        </p:txBody>
      </p:sp>
      <p:grpSp>
        <p:nvGrpSpPr>
          <p:cNvPr id="4" name="Group 3"/>
          <p:cNvGrpSpPr/>
          <p:nvPr/>
        </p:nvGrpSpPr>
        <p:grpSpPr>
          <a:xfrm>
            <a:off x="1670999" y="1621716"/>
            <a:ext cx="266523" cy="442474"/>
            <a:chOff x="3213919" y="2873353"/>
            <a:chExt cx="266523" cy="548797"/>
          </a:xfrm>
        </p:grpSpPr>
        <p:sp>
          <p:nvSpPr>
            <p:cNvPr id="5" name="Isosceles Triangle 4"/>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5"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846158" y="2671035"/>
            <a:ext cx="631039" cy="461665"/>
          </a:xfrm>
          <a:prstGeom prst="rect">
            <a:avLst/>
          </a:prstGeom>
          <a:noFill/>
        </p:spPr>
        <p:txBody>
          <a:bodyPr wrap="square" rtlCol="0">
            <a:spAutoFit/>
          </a:bodyPr>
          <a:lstStyle/>
          <a:p>
            <a:r>
              <a:rPr lang="en-US" sz="2400" dirty="0"/>
              <a:t>Rx</a:t>
            </a:r>
          </a:p>
        </p:txBody>
      </p:sp>
      <p:grpSp>
        <p:nvGrpSpPr>
          <p:cNvPr id="8" name="Group 7"/>
          <p:cNvGrpSpPr/>
          <p:nvPr/>
        </p:nvGrpSpPr>
        <p:grpSpPr>
          <a:xfrm>
            <a:off x="1730075" y="2766207"/>
            <a:ext cx="266523" cy="442474"/>
            <a:chOff x="3213919" y="2873353"/>
            <a:chExt cx="266523" cy="548797"/>
          </a:xfrm>
        </p:grpSpPr>
        <p:sp>
          <p:nvSpPr>
            <p:cNvPr id="9" name="Isosceles Triangle 8"/>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846158" y="1570249"/>
            <a:ext cx="623261" cy="461665"/>
          </a:xfrm>
          <a:prstGeom prst="rect">
            <a:avLst/>
          </a:prstGeom>
          <a:noFill/>
        </p:spPr>
        <p:txBody>
          <a:bodyPr wrap="square" rtlCol="0">
            <a:spAutoFit/>
          </a:bodyPr>
          <a:lstStyle/>
          <a:p>
            <a:r>
              <a:rPr lang="en-US" sz="2400" dirty="0" err="1"/>
              <a:t>Tx</a:t>
            </a:r>
            <a:endParaRPr lang="en-US" sz="2400" dirty="0"/>
          </a:p>
        </p:txBody>
      </p:sp>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6496772" y="1836632"/>
            <a:ext cx="974858" cy="1435611"/>
          </a:xfrm>
          <a:prstGeom prst="rect">
            <a:avLst/>
          </a:prstGeom>
        </p:spPr>
      </p:pic>
      <p:sp>
        <p:nvSpPr>
          <p:cNvPr id="15" name="Content Placeholder 2"/>
          <p:cNvSpPr>
            <a:spLocks noGrp="1"/>
          </p:cNvSpPr>
          <p:nvPr>
            <p:ph idx="1"/>
          </p:nvPr>
        </p:nvSpPr>
        <p:spPr>
          <a:xfrm>
            <a:off x="499634" y="4449203"/>
            <a:ext cx="8644366" cy="747059"/>
          </a:xfrm>
        </p:spPr>
        <p:txBody>
          <a:bodyPr>
            <a:noAutofit/>
          </a:bodyPr>
          <a:lstStyle/>
          <a:p>
            <a:pPr marL="0" indent="0">
              <a:buNone/>
            </a:pPr>
            <a:r>
              <a:rPr lang="en-US" sz="3200" dirty="0">
                <a:solidFill>
                  <a:schemeClr val="tx1"/>
                </a:solidFill>
              </a:rPr>
              <a:t>Distance = </a:t>
            </a:r>
            <a:r>
              <a:rPr lang="en-US" sz="3200" dirty="0">
                <a:solidFill>
                  <a:srgbClr val="0000CC"/>
                </a:solidFill>
              </a:rPr>
              <a:t>Reflection time </a:t>
            </a:r>
            <a:r>
              <a:rPr lang="en-US" sz="3200" dirty="0">
                <a:solidFill>
                  <a:schemeClr val="tx1"/>
                </a:solidFill>
              </a:rPr>
              <a:t>x speed of light</a:t>
            </a:r>
          </a:p>
        </p:txBody>
      </p:sp>
      <p:pic>
        <p:nvPicPr>
          <p:cNvPr id="16" name="Picture 15"/>
          <p:cNvPicPr>
            <a:picLocks noChangeAspect="1"/>
          </p:cNvPicPr>
          <p:nvPr/>
        </p:nvPicPr>
        <p:blipFill rotWithShape="1">
          <a:blip r:embed="rId5"/>
          <a:srcRect l="1543" r="82609" b="30775"/>
          <a:stretch/>
        </p:blipFill>
        <p:spPr>
          <a:xfrm>
            <a:off x="5010843" y="1333893"/>
            <a:ext cx="794755" cy="2592087"/>
          </a:xfrm>
          <a:prstGeom prst="rect">
            <a:avLst/>
          </a:prstGeom>
        </p:spPr>
      </p:pic>
      <p:pic>
        <p:nvPicPr>
          <p:cNvPr id="18" name="Picture 17"/>
          <p:cNvPicPr>
            <a:picLocks noChangeAspect="1"/>
          </p:cNvPicPr>
          <p:nvPr/>
        </p:nvPicPr>
        <p:blipFill>
          <a:blip r:embed="rId6">
            <a:extLst>
              <a:ext uri="{BEBA8EAE-BF5A-486C-A8C5-ECC9F3942E4B}">
                <a14:imgProps xmlns:a14="http://schemas.microsoft.com/office/drawing/2010/main">
                  <a14:imgLayer r:embed="rId7">
                    <a14:imgEffect>
                      <a14:backgroundRemoval t="9756" b="89939" l="9954" r="92361">
                        <a14:foregroundMark x1="92361" y1="35061" x2="92361" y2="35061"/>
                        <a14:foregroundMark x1="61111" y1="39634" x2="61111" y2="39634"/>
                        <a14:foregroundMark x1="72917" y1="47256" x2="72917" y2="47256"/>
                        <a14:foregroundMark x1="54861" y1="60671" x2="54861" y2="60671"/>
                        <a14:foregroundMark x1="37963" y1="62805" x2="37963" y2="62805"/>
                        <a14:foregroundMark x1="50231" y1="78354" x2="50231" y2="78354"/>
                      </a14:backgroundRemoval>
                    </a14:imgEffect>
                  </a14:imgLayer>
                </a14:imgProps>
              </a:ext>
            </a:extLst>
          </a:blip>
          <a:stretch>
            <a:fillRect/>
          </a:stretch>
        </p:blipFill>
        <p:spPr>
          <a:xfrm rot="5400000">
            <a:off x="1767850" y="1341434"/>
            <a:ext cx="1181370" cy="990395"/>
          </a:xfrm>
          <a:prstGeom prst="rect">
            <a:avLst/>
          </a:prstGeom>
        </p:spPr>
      </p:pic>
      <p:pic>
        <p:nvPicPr>
          <p:cNvPr id="19" name="Picture 18"/>
          <p:cNvPicPr>
            <a:picLocks noChangeAspect="1"/>
          </p:cNvPicPr>
          <p:nvPr/>
        </p:nvPicPr>
        <p:blipFill>
          <a:blip r:embed="rId6">
            <a:extLst>
              <a:ext uri="{BEBA8EAE-BF5A-486C-A8C5-ECC9F3942E4B}">
                <a14:imgProps xmlns:a14="http://schemas.microsoft.com/office/drawing/2010/main">
                  <a14:imgLayer r:embed="rId7">
                    <a14:imgEffect>
                      <a14:backgroundRemoval t="9756" b="89939" l="9954" r="92361">
                        <a14:foregroundMark x1="92361" y1="35061" x2="92361" y2="35061"/>
                        <a14:foregroundMark x1="61111" y1="39634" x2="61111" y2="39634"/>
                        <a14:foregroundMark x1="72917" y1="47256" x2="72917" y2="47256"/>
                        <a14:foregroundMark x1="54861" y1="60671" x2="54861" y2="60671"/>
                        <a14:foregroundMark x1="37963" y1="62805" x2="37963" y2="62805"/>
                        <a14:foregroundMark x1="50231" y1="78354" x2="50231" y2="78354"/>
                      </a14:backgroundRemoval>
                    </a14:imgEffect>
                  </a14:imgLayer>
                </a14:imgProps>
              </a:ext>
            </a:extLst>
          </a:blip>
          <a:stretch>
            <a:fillRect/>
          </a:stretch>
        </p:blipFill>
        <p:spPr>
          <a:xfrm rot="16200000">
            <a:off x="6580720" y="2274133"/>
            <a:ext cx="358086" cy="317308"/>
          </a:xfrm>
          <a:prstGeom prst="rect">
            <a:avLst/>
          </a:prstGeom>
        </p:spPr>
      </p:pic>
      <p:sp>
        <p:nvSpPr>
          <p:cNvPr id="17" name="TextBox 16"/>
          <p:cNvSpPr txBox="1"/>
          <p:nvPr/>
        </p:nvSpPr>
        <p:spPr>
          <a:xfrm>
            <a:off x="489044" y="6153274"/>
            <a:ext cx="8426355" cy="261610"/>
          </a:xfrm>
          <a:prstGeom prst="rect">
            <a:avLst/>
          </a:prstGeom>
          <a:noFill/>
        </p:spPr>
        <p:txBody>
          <a:bodyPr wrap="square" rtlCol="0">
            <a:spAutoFit/>
          </a:bodyPr>
          <a:lstStyle/>
          <a:p>
            <a:pPr algn="r"/>
            <a:r>
              <a:rPr lang="en-US" sz="1100" dirty="0"/>
              <a:t>http://people.csail.mit.edu/fadel/wivi/</a:t>
            </a:r>
          </a:p>
        </p:txBody>
      </p:sp>
    </p:spTree>
    <p:extLst>
      <p:ext uri="{BB962C8B-B14F-4D97-AF65-F5344CB8AC3E}">
        <p14:creationId xmlns:p14="http://schemas.microsoft.com/office/powerpoint/2010/main" val="4527502"/>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1.94444E-6 -4.81841E-6 L 0.25799 0.04002 " pathEditMode="relative" rAng="0" ptsTypes="AA">
                                      <p:cBhvr>
                                        <p:cTn id="6" dur="750" fill="hold"/>
                                        <p:tgtEl>
                                          <p:spTgt spid="18"/>
                                        </p:tgtEl>
                                        <p:attrNameLst>
                                          <p:attrName>ppt_x</p:attrName>
                                          <p:attrName>ppt_y</p:attrName>
                                        </p:attrNameLst>
                                      </p:cBhvr>
                                      <p:rCtr x="12899" y="1989"/>
                                    </p:animMotion>
                                  </p:childTnLst>
                                </p:cTn>
                              </p:par>
                            </p:childTnLst>
                          </p:cTn>
                        </p:par>
                        <p:par>
                          <p:cTn id="7" fill="hold">
                            <p:stCondLst>
                              <p:cond delay="750"/>
                            </p:stCondLst>
                            <p:childTnLst>
                              <p:par>
                                <p:cTn id="8" presetID="0" presetClass="path" presetSubtype="0" fill="hold" nodeType="afterEffect">
                                  <p:stCondLst>
                                    <p:cond delay="0"/>
                                  </p:stCondLst>
                                  <p:childTnLst>
                                    <p:animMotion origin="layout" path="M 0.25798 0.04002 L 0.3993 0.05875 " pathEditMode="relative" rAng="0" ptsTypes="AA">
                                      <p:cBhvr>
                                        <p:cTn id="9" dur="750" fill="hold"/>
                                        <p:tgtEl>
                                          <p:spTgt spid="18"/>
                                        </p:tgtEl>
                                        <p:attrNameLst>
                                          <p:attrName>ppt_x</p:attrName>
                                          <p:attrName>ppt_y</p:attrName>
                                        </p:attrNameLst>
                                      </p:cBhvr>
                                      <p:rCtr x="7066" y="925"/>
                                    </p:animMotion>
                                  </p:childTnLst>
                                </p:cTn>
                              </p:par>
                              <p:par>
                                <p:cTn id="10" presetID="6" presetClass="emph" presetSubtype="0" fill="hold" nodeType="withEffect">
                                  <p:stCondLst>
                                    <p:cond delay="0"/>
                                  </p:stCondLst>
                                  <p:childTnLst>
                                    <p:animScale>
                                      <p:cBhvr>
                                        <p:cTn id="11" dur="600" fill="hold"/>
                                        <p:tgtEl>
                                          <p:spTgt spid="18"/>
                                        </p:tgtEl>
                                      </p:cBhvr>
                                      <p:by x="25000" y="25000"/>
                                    </p:animScale>
                                  </p:childTnLst>
                                </p:cTn>
                              </p:par>
                            </p:childTnLst>
                          </p:cTn>
                        </p:par>
                        <p:par>
                          <p:cTn id="12" fill="hold">
                            <p:stCondLst>
                              <p:cond delay="1500"/>
                            </p:stCondLst>
                            <p:childTnLst>
                              <p:par>
                                <p:cTn id="13" presetID="0" presetClass="path" presetSubtype="0" fill="hold" nodeType="afterEffect">
                                  <p:stCondLst>
                                    <p:cond delay="0"/>
                                  </p:stCondLst>
                                  <p:childTnLst>
                                    <p:animMotion origin="layout" path="M 0.3993 0.05875 L 0.47552 0.07633 " pathEditMode="relative" rAng="0" ptsTypes="AA">
                                      <p:cBhvr>
                                        <p:cTn id="14" dur="600" fill="hold"/>
                                        <p:tgtEl>
                                          <p:spTgt spid="18"/>
                                        </p:tgtEl>
                                        <p:attrNameLst>
                                          <p:attrName>ppt_x</p:attrName>
                                          <p:attrName>ppt_y</p:attrName>
                                        </p:attrNameLst>
                                      </p:cBhvr>
                                      <p:rCtr x="3802" y="879"/>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0" presetClass="path" presetSubtype="0" fill="hold" nodeType="afterEffect">
                                  <p:stCondLst>
                                    <p:cond delay="0"/>
                                  </p:stCondLst>
                                  <p:childTnLst>
                                    <p:animMotion origin="layout" path="M -0.0033 -0.00023 L -0.10278 0.0162 " pathEditMode="relative" rAng="0" ptsTypes="AA">
                                      <p:cBhvr>
                                        <p:cTn id="23" dur="600" fill="hold"/>
                                        <p:tgtEl>
                                          <p:spTgt spid="19"/>
                                        </p:tgtEl>
                                        <p:attrNameLst>
                                          <p:attrName>ppt_x</p:attrName>
                                          <p:attrName>ppt_y</p:attrName>
                                        </p:attrNameLst>
                                      </p:cBhvr>
                                      <p:rCtr x="-4983" y="810"/>
                                    </p:animMotion>
                                  </p:childTnLst>
                                </p:cTn>
                              </p:par>
                            </p:childTnLst>
                          </p:cTn>
                        </p:par>
                        <p:par>
                          <p:cTn id="24" fill="hold">
                            <p:stCondLst>
                              <p:cond delay="600"/>
                            </p:stCondLst>
                            <p:childTnLst>
                              <p:par>
                                <p:cTn id="25" presetID="0" presetClass="path" presetSubtype="0" fill="hold" nodeType="afterEffect">
                                  <p:stCondLst>
                                    <p:cond delay="0"/>
                                  </p:stCondLst>
                                  <p:childTnLst>
                                    <p:animMotion origin="layout" path="M -0.10278 0.0162 L -0.23247 0.03586 " pathEditMode="relative" rAng="0" ptsTypes="AA">
                                      <p:cBhvr>
                                        <p:cTn id="26" dur="650" fill="hold"/>
                                        <p:tgtEl>
                                          <p:spTgt spid="19"/>
                                        </p:tgtEl>
                                        <p:attrNameLst>
                                          <p:attrName>ppt_x</p:attrName>
                                          <p:attrName>ppt_y</p:attrName>
                                        </p:attrNameLst>
                                      </p:cBhvr>
                                      <p:rCtr x="-6493" y="972"/>
                                    </p:animMotion>
                                  </p:childTnLst>
                                </p:cTn>
                              </p:par>
                              <p:par>
                                <p:cTn id="27" presetID="6" presetClass="emph" presetSubtype="0" fill="hold" nodeType="withEffect">
                                  <p:stCondLst>
                                    <p:cond delay="0"/>
                                  </p:stCondLst>
                                  <p:childTnLst>
                                    <p:animScale>
                                      <p:cBhvr>
                                        <p:cTn id="28" dur="650" fill="hold"/>
                                        <p:tgtEl>
                                          <p:spTgt spid="19"/>
                                        </p:tgtEl>
                                      </p:cBhvr>
                                      <p:by x="50000" y="50000"/>
                                    </p:animScale>
                                  </p:childTnLst>
                                </p:cTn>
                              </p:par>
                            </p:childTnLst>
                          </p:cTn>
                        </p:par>
                        <p:par>
                          <p:cTn id="29" fill="hold">
                            <p:stCondLst>
                              <p:cond delay="1250"/>
                            </p:stCondLst>
                            <p:childTnLst>
                              <p:par>
                                <p:cTn id="30" presetID="0" presetClass="path" presetSubtype="0" fill="hold" nodeType="afterEffect">
                                  <p:stCondLst>
                                    <p:cond delay="0"/>
                                  </p:stCondLst>
                                  <p:childTnLst>
                                    <p:animMotion origin="layout" path="M -0.22917 0.03609 L -0.52379 0.07125 " pathEditMode="relative" rAng="0" ptsTypes="AA">
                                      <p:cBhvr>
                                        <p:cTn id="31" dur="1250" fill="hold"/>
                                        <p:tgtEl>
                                          <p:spTgt spid="19"/>
                                        </p:tgtEl>
                                        <p:attrNameLst>
                                          <p:attrName>ppt_x</p:attrName>
                                          <p:attrName>ppt_y</p:attrName>
                                        </p:attrNameLst>
                                      </p:cBhvr>
                                      <p:rCtr x="-14740" y="1758"/>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09ED-16B3-48BB-BDD8-3CE65747CB53}"/>
              </a:ext>
            </a:extLst>
          </p:cNvPr>
          <p:cNvSpPr>
            <a:spLocks noGrp="1"/>
          </p:cNvSpPr>
          <p:nvPr>
            <p:ph type="title"/>
          </p:nvPr>
        </p:nvSpPr>
        <p:spPr/>
        <p:txBody>
          <a:bodyPr/>
          <a:lstStyle/>
          <a:p>
            <a:pPr algn="ctr"/>
            <a:r>
              <a:rPr lang="en-US" dirty="0"/>
              <a:t>Double Differencing – Relative </a:t>
            </a:r>
            <a:r>
              <a:rPr lang="en-US" dirty="0" err="1"/>
              <a:t>ToF</a:t>
            </a:r>
            <a:r>
              <a:rPr lang="en-US" dirty="0"/>
              <a:t> </a:t>
            </a:r>
          </a:p>
        </p:txBody>
      </p:sp>
      <p:sp>
        <p:nvSpPr>
          <p:cNvPr id="6" name="Rectangle 5">
            <a:extLst>
              <a:ext uri="{FF2B5EF4-FFF2-40B4-BE49-F238E27FC236}">
                <a16:creationId xmlns:a16="http://schemas.microsoft.com/office/drawing/2014/main" id="{8982A45B-8FE0-4006-B54B-2E29D2CE4AA1}"/>
              </a:ext>
            </a:extLst>
          </p:cNvPr>
          <p:cNvSpPr/>
          <p:nvPr/>
        </p:nvSpPr>
        <p:spPr>
          <a:xfrm>
            <a:off x="3211117" y="2226469"/>
            <a:ext cx="2107406" cy="226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7" name="Group 103">
            <a:extLst>
              <a:ext uri="{FF2B5EF4-FFF2-40B4-BE49-F238E27FC236}">
                <a16:creationId xmlns:a16="http://schemas.microsoft.com/office/drawing/2014/main" id="{82444A95-39FA-4B8E-93DC-2A7152EAC471}"/>
              </a:ext>
            </a:extLst>
          </p:cNvPr>
          <p:cNvGrpSpPr>
            <a:grpSpLocks noChangeAspect="1"/>
          </p:cNvGrpSpPr>
          <p:nvPr/>
        </p:nvGrpSpPr>
        <p:grpSpPr bwMode="auto">
          <a:xfrm>
            <a:off x="932260" y="1922860"/>
            <a:ext cx="7279481" cy="3669506"/>
            <a:chOff x="1840" y="632"/>
            <a:chExt cx="6114" cy="3082"/>
          </a:xfrm>
        </p:grpSpPr>
        <p:sp>
          <p:nvSpPr>
            <p:cNvPr id="8" name="AutoShape 102">
              <a:extLst>
                <a:ext uri="{FF2B5EF4-FFF2-40B4-BE49-F238E27FC236}">
                  <a16:creationId xmlns:a16="http://schemas.microsoft.com/office/drawing/2014/main" id="{059F18D6-B4DC-453E-A5D3-DDDB3A9154CD}"/>
                </a:ext>
              </a:extLst>
            </p:cNvPr>
            <p:cNvSpPr>
              <a:spLocks noChangeAspect="1" noChangeArrowheads="1" noTextEdit="1"/>
            </p:cNvSpPr>
            <p:nvPr/>
          </p:nvSpPr>
          <p:spPr bwMode="auto">
            <a:xfrm>
              <a:off x="1840" y="632"/>
              <a:ext cx="6112" cy="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9" name="Rectangle 104">
              <a:extLst>
                <a:ext uri="{FF2B5EF4-FFF2-40B4-BE49-F238E27FC236}">
                  <a16:creationId xmlns:a16="http://schemas.microsoft.com/office/drawing/2014/main" id="{2A697815-D45B-4A9F-8F35-6463AC229D4D}"/>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10" name="Rectangle 105">
              <a:extLst>
                <a:ext uri="{FF2B5EF4-FFF2-40B4-BE49-F238E27FC236}">
                  <a16:creationId xmlns:a16="http://schemas.microsoft.com/office/drawing/2014/main" id="{7A59CDB0-937B-4D93-90B3-03E5FA10EBB5}"/>
                </a:ext>
              </a:extLst>
            </p:cNvPr>
            <p:cNvSpPr>
              <a:spLocks noChangeArrowheads="1"/>
            </p:cNvSpPr>
            <p:nvPr/>
          </p:nvSpPr>
          <p:spPr bwMode="auto">
            <a:xfrm>
              <a:off x="1840" y="632"/>
              <a:ext cx="6114" cy="30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dirty="0"/>
            </a:p>
          </p:txBody>
        </p:sp>
        <p:sp>
          <p:nvSpPr>
            <p:cNvPr id="11" name="Rectangle 106">
              <a:extLst>
                <a:ext uri="{FF2B5EF4-FFF2-40B4-BE49-F238E27FC236}">
                  <a16:creationId xmlns:a16="http://schemas.microsoft.com/office/drawing/2014/main" id="{01BB2F9B-2E55-420F-A2FA-25FB45BBD1C7}"/>
                </a:ext>
              </a:extLst>
            </p:cNvPr>
            <p:cNvSpPr>
              <a:spLocks noChangeArrowheads="1"/>
            </p:cNvSpPr>
            <p:nvPr/>
          </p:nvSpPr>
          <p:spPr bwMode="auto">
            <a:xfrm>
              <a:off x="2635" y="860"/>
              <a:ext cx="4738" cy="22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dirty="0"/>
            </a:p>
          </p:txBody>
        </p:sp>
        <p:sp>
          <p:nvSpPr>
            <p:cNvPr id="12" name="Line 107">
              <a:extLst>
                <a:ext uri="{FF2B5EF4-FFF2-40B4-BE49-F238E27FC236}">
                  <a16:creationId xmlns:a16="http://schemas.microsoft.com/office/drawing/2014/main" id="{6C352F12-9F76-4E88-A394-EC548E081083}"/>
                </a:ext>
              </a:extLst>
            </p:cNvPr>
            <p:cNvSpPr>
              <a:spLocks noChangeShapeType="1"/>
            </p:cNvSpPr>
            <p:nvPr/>
          </p:nvSpPr>
          <p:spPr bwMode="auto">
            <a:xfrm>
              <a:off x="2635" y="3064"/>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3" name="Line 108">
              <a:extLst>
                <a:ext uri="{FF2B5EF4-FFF2-40B4-BE49-F238E27FC236}">
                  <a16:creationId xmlns:a16="http://schemas.microsoft.com/office/drawing/2014/main" id="{C673F9A7-8407-4A56-815D-218DA94E1B3C}"/>
                </a:ext>
              </a:extLst>
            </p:cNvPr>
            <p:cNvSpPr>
              <a:spLocks noChangeShapeType="1"/>
            </p:cNvSpPr>
            <p:nvPr/>
          </p:nvSpPr>
          <p:spPr bwMode="auto">
            <a:xfrm>
              <a:off x="2635" y="860"/>
              <a:ext cx="4738"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4" name="Line 109">
              <a:extLst>
                <a:ext uri="{FF2B5EF4-FFF2-40B4-BE49-F238E27FC236}">
                  <a16:creationId xmlns:a16="http://schemas.microsoft.com/office/drawing/2014/main" id="{18AFB17E-C792-429D-B90C-A39808222F7E}"/>
                </a:ext>
              </a:extLst>
            </p:cNvPr>
            <p:cNvSpPr>
              <a:spLocks noChangeShapeType="1"/>
            </p:cNvSpPr>
            <p:nvPr/>
          </p:nvSpPr>
          <p:spPr bwMode="auto">
            <a:xfrm flipV="1">
              <a:off x="2635"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5" name="Line 110">
              <a:extLst>
                <a:ext uri="{FF2B5EF4-FFF2-40B4-BE49-F238E27FC236}">
                  <a16:creationId xmlns:a16="http://schemas.microsoft.com/office/drawing/2014/main" id="{4A1CC7A3-7A10-40FD-9C3F-625E18011C39}"/>
                </a:ext>
              </a:extLst>
            </p:cNvPr>
            <p:cNvSpPr>
              <a:spLocks noChangeShapeType="1"/>
            </p:cNvSpPr>
            <p:nvPr/>
          </p:nvSpPr>
          <p:spPr bwMode="auto">
            <a:xfrm flipV="1">
              <a:off x="381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6" name="Line 111">
              <a:extLst>
                <a:ext uri="{FF2B5EF4-FFF2-40B4-BE49-F238E27FC236}">
                  <a16:creationId xmlns:a16="http://schemas.microsoft.com/office/drawing/2014/main" id="{10A65E48-FB6B-4F67-A022-B4145056A02B}"/>
                </a:ext>
              </a:extLst>
            </p:cNvPr>
            <p:cNvSpPr>
              <a:spLocks noChangeShapeType="1"/>
            </p:cNvSpPr>
            <p:nvPr/>
          </p:nvSpPr>
          <p:spPr bwMode="auto">
            <a:xfrm flipV="1">
              <a:off x="5004"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7" name="Line 112">
              <a:extLst>
                <a:ext uri="{FF2B5EF4-FFF2-40B4-BE49-F238E27FC236}">
                  <a16:creationId xmlns:a16="http://schemas.microsoft.com/office/drawing/2014/main" id="{08963053-5002-4295-AB45-B6E040814543}"/>
                </a:ext>
              </a:extLst>
            </p:cNvPr>
            <p:cNvSpPr>
              <a:spLocks noChangeShapeType="1"/>
            </p:cNvSpPr>
            <p:nvPr/>
          </p:nvSpPr>
          <p:spPr bwMode="auto">
            <a:xfrm flipV="1">
              <a:off x="6189"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8" name="Line 113">
              <a:extLst>
                <a:ext uri="{FF2B5EF4-FFF2-40B4-BE49-F238E27FC236}">
                  <a16:creationId xmlns:a16="http://schemas.microsoft.com/office/drawing/2014/main" id="{42860BBF-D807-4F4D-84CC-8A4B8233FA43}"/>
                </a:ext>
              </a:extLst>
            </p:cNvPr>
            <p:cNvSpPr>
              <a:spLocks noChangeShapeType="1"/>
            </p:cNvSpPr>
            <p:nvPr/>
          </p:nvSpPr>
          <p:spPr bwMode="auto">
            <a:xfrm flipV="1">
              <a:off x="7373" y="3017"/>
              <a:ext cx="0" cy="47"/>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9" name="Line 114">
              <a:extLst>
                <a:ext uri="{FF2B5EF4-FFF2-40B4-BE49-F238E27FC236}">
                  <a16:creationId xmlns:a16="http://schemas.microsoft.com/office/drawing/2014/main" id="{F686CDEB-7064-4DB3-A5D5-AF7CEF52487A}"/>
                </a:ext>
              </a:extLst>
            </p:cNvPr>
            <p:cNvSpPr>
              <a:spLocks noChangeShapeType="1"/>
            </p:cNvSpPr>
            <p:nvPr/>
          </p:nvSpPr>
          <p:spPr bwMode="auto">
            <a:xfrm>
              <a:off x="2635"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0" name="Line 115">
              <a:extLst>
                <a:ext uri="{FF2B5EF4-FFF2-40B4-BE49-F238E27FC236}">
                  <a16:creationId xmlns:a16="http://schemas.microsoft.com/office/drawing/2014/main" id="{3C7AB58F-D715-4BCA-B268-B8D51437AF5B}"/>
                </a:ext>
              </a:extLst>
            </p:cNvPr>
            <p:cNvSpPr>
              <a:spLocks noChangeShapeType="1"/>
            </p:cNvSpPr>
            <p:nvPr/>
          </p:nvSpPr>
          <p:spPr bwMode="auto">
            <a:xfrm>
              <a:off x="381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1" name="Line 116">
              <a:extLst>
                <a:ext uri="{FF2B5EF4-FFF2-40B4-BE49-F238E27FC236}">
                  <a16:creationId xmlns:a16="http://schemas.microsoft.com/office/drawing/2014/main" id="{5E709EDA-F7BE-4899-8F92-7BCE45C7522E}"/>
                </a:ext>
              </a:extLst>
            </p:cNvPr>
            <p:cNvSpPr>
              <a:spLocks noChangeShapeType="1"/>
            </p:cNvSpPr>
            <p:nvPr/>
          </p:nvSpPr>
          <p:spPr bwMode="auto">
            <a:xfrm>
              <a:off x="5004"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2" name="Line 117">
              <a:extLst>
                <a:ext uri="{FF2B5EF4-FFF2-40B4-BE49-F238E27FC236}">
                  <a16:creationId xmlns:a16="http://schemas.microsoft.com/office/drawing/2014/main" id="{EF3333A3-B6CA-41AF-9C3C-DDE1AEF96564}"/>
                </a:ext>
              </a:extLst>
            </p:cNvPr>
            <p:cNvSpPr>
              <a:spLocks noChangeShapeType="1"/>
            </p:cNvSpPr>
            <p:nvPr/>
          </p:nvSpPr>
          <p:spPr bwMode="auto">
            <a:xfrm>
              <a:off x="6189"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3" name="Line 118">
              <a:extLst>
                <a:ext uri="{FF2B5EF4-FFF2-40B4-BE49-F238E27FC236}">
                  <a16:creationId xmlns:a16="http://schemas.microsoft.com/office/drawing/2014/main" id="{D53EDC1C-592D-487E-AA54-22B4D963D7A2}"/>
                </a:ext>
              </a:extLst>
            </p:cNvPr>
            <p:cNvSpPr>
              <a:spLocks noChangeShapeType="1"/>
            </p:cNvSpPr>
            <p:nvPr/>
          </p:nvSpPr>
          <p:spPr bwMode="auto">
            <a:xfrm>
              <a:off x="7373" y="860"/>
              <a:ext cx="0" cy="4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24" name="Rectangle 119">
              <a:extLst>
                <a:ext uri="{FF2B5EF4-FFF2-40B4-BE49-F238E27FC236}">
                  <a16:creationId xmlns:a16="http://schemas.microsoft.com/office/drawing/2014/main" id="{6848A88A-46CF-4EEB-AD19-3FFDD68E5532}"/>
                </a:ext>
              </a:extLst>
            </p:cNvPr>
            <p:cNvSpPr>
              <a:spLocks noChangeArrowheads="1"/>
            </p:cNvSpPr>
            <p:nvPr/>
          </p:nvSpPr>
          <p:spPr bwMode="auto">
            <a:xfrm>
              <a:off x="2574" y="3145"/>
              <a:ext cx="12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25">
                  <a:solidFill>
                    <a:srgbClr val="262626"/>
                  </a:solidFill>
                </a:rPr>
                <a:t>0</a:t>
              </a:r>
              <a:endParaRPr lang="en-US" altLang="en-US" sz="1350"/>
            </a:p>
          </p:txBody>
        </p:sp>
        <p:sp>
          <p:nvSpPr>
            <p:cNvPr id="25" name="Rectangle 120">
              <a:extLst>
                <a:ext uri="{FF2B5EF4-FFF2-40B4-BE49-F238E27FC236}">
                  <a16:creationId xmlns:a16="http://schemas.microsoft.com/office/drawing/2014/main" id="{C0C06C6D-DA53-4B6A-9C52-A4C2F066CAB9}"/>
                </a:ext>
              </a:extLst>
            </p:cNvPr>
            <p:cNvSpPr>
              <a:spLocks noChangeArrowheads="1"/>
            </p:cNvSpPr>
            <p:nvPr/>
          </p:nvSpPr>
          <p:spPr bwMode="auto">
            <a:xfrm>
              <a:off x="3638" y="3145"/>
              <a:ext cx="36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25">
                  <a:solidFill>
                    <a:srgbClr val="262626"/>
                  </a:solidFill>
                </a:rPr>
                <a:t>500</a:t>
              </a:r>
              <a:endParaRPr lang="en-US" altLang="en-US" sz="1350"/>
            </a:p>
          </p:txBody>
        </p:sp>
        <p:sp>
          <p:nvSpPr>
            <p:cNvPr id="26" name="Rectangle 121">
              <a:extLst>
                <a:ext uri="{FF2B5EF4-FFF2-40B4-BE49-F238E27FC236}">
                  <a16:creationId xmlns:a16="http://schemas.microsoft.com/office/drawing/2014/main" id="{009B0B68-5604-47C5-A094-EA90F5980B3E}"/>
                </a:ext>
              </a:extLst>
            </p:cNvPr>
            <p:cNvSpPr>
              <a:spLocks noChangeArrowheads="1"/>
            </p:cNvSpPr>
            <p:nvPr/>
          </p:nvSpPr>
          <p:spPr bwMode="auto">
            <a:xfrm>
              <a:off x="4763" y="3145"/>
              <a:ext cx="48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25">
                  <a:solidFill>
                    <a:srgbClr val="262626"/>
                  </a:solidFill>
                </a:rPr>
                <a:t>1000</a:t>
              </a:r>
              <a:endParaRPr lang="en-US" altLang="en-US" sz="1350"/>
            </a:p>
          </p:txBody>
        </p:sp>
        <p:sp>
          <p:nvSpPr>
            <p:cNvPr id="27" name="Rectangle 122">
              <a:extLst>
                <a:ext uri="{FF2B5EF4-FFF2-40B4-BE49-F238E27FC236}">
                  <a16:creationId xmlns:a16="http://schemas.microsoft.com/office/drawing/2014/main" id="{5BAA0FEF-3057-4F65-A833-6139DFC97500}"/>
                </a:ext>
              </a:extLst>
            </p:cNvPr>
            <p:cNvSpPr>
              <a:spLocks noChangeArrowheads="1"/>
            </p:cNvSpPr>
            <p:nvPr/>
          </p:nvSpPr>
          <p:spPr bwMode="auto">
            <a:xfrm>
              <a:off x="5947" y="3145"/>
              <a:ext cx="48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25">
                  <a:solidFill>
                    <a:srgbClr val="262626"/>
                  </a:solidFill>
                </a:rPr>
                <a:t>1500</a:t>
              </a:r>
              <a:endParaRPr lang="en-US" altLang="en-US" sz="1350"/>
            </a:p>
          </p:txBody>
        </p:sp>
        <p:sp>
          <p:nvSpPr>
            <p:cNvPr id="28" name="Rectangle 123">
              <a:extLst>
                <a:ext uri="{FF2B5EF4-FFF2-40B4-BE49-F238E27FC236}">
                  <a16:creationId xmlns:a16="http://schemas.microsoft.com/office/drawing/2014/main" id="{FA423E8A-84E0-449B-A300-B1955BC8547E}"/>
                </a:ext>
              </a:extLst>
            </p:cNvPr>
            <p:cNvSpPr>
              <a:spLocks noChangeArrowheads="1"/>
            </p:cNvSpPr>
            <p:nvPr/>
          </p:nvSpPr>
          <p:spPr bwMode="auto">
            <a:xfrm>
              <a:off x="7131" y="3145"/>
              <a:ext cx="48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025">
                  <a:solidFill>
                    <a:srgbClr val="262626"/>
                  </a:solidFill>
                </a:rPr>
                <a:t>2000</a:t>
              </a:r>
              <a:endParaRPr lang="en-US" altLang="en-US" sz="1350"/>
            </a:p>
          </p:txBody>
        </p:sp>
        <p:sp>
          <p:nvSpPr>
            <p:cNvPr id="29" name="Rectangle 124">
              <a:extLst>
                <a:ext uri="{FF2B5EF4-FFF2-40B4-BE49-F238E27FC236}">
                  <a16:creationId xmlns:a16="http://schemas.microsoft.com/office/drawing/2014/main" id="{27971377-28DB-4FB4-8ABD-4F798D2508D8}"/>
                </a:ext>
              </a:extLst>
            </p:cNvPr>
            <p:cNvSpPr>
              <a:spLocks noChangeArrowheads="1"/>
            </p:cNvSpPr>
            <p:nvPr/>
          </p:nvSpPr>
          <p:spPr bwMode="auto">
            <a:xfrm>
              <a:off x="4561" y="3423"/>
              <a:ext cx="8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CIR Tap</a:t>
              </a:r>
              <a:endParaRPr lang="en-US" altLang="en-US" sz="1350"/>
            </a:p>
          </p:txBody>
        </p:sp>
        <p:sp>
          <p:nvSpPr>
            <p:cNvPr id="30" name="Line 125">
              <a:extLst>
                <a:ext uri="{FF2B5EF4-FFF2-40B4-BE49-F238E27FC236}">
                  <a16:creationId xmlns:a16="http://schemas.microsoft.com/office/drawing/2014/main" id="{2425CA65-7E85-4E53-9140-6E34C763AB81}"/>
                </a:ext>
              </a:extLst>
            </p:cNvPr>
            <p:cNvSpPr>
              <a:spLocks noChangeShapeType="1"/>
            </p:cNvSpPr>
            <p:nvPr/>
          </p:nvSpPr>
          <p:spPr bwMode="auto">
            <a:xfrm flipV="1">
              <a:off x="2635"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31" name="Line 126">
              <a:extLst>
                <a:ext uri="{FF2B5EF4-FFF2-40B4-BE49-F238E27FC236}">
                  <a16:creationId xmlns:a16="http://schemas.microsoft.com/office/drawing/2014/main" id="{FCB72A9D-C5AF-4A3F-8095-B38CC5B011A5}"/>
                </a:ext>
              </a:extLst>
            </p:cNvPr>
            <p:cNvSpPr>
              <a:spLocks noChangeShapeType="1"/>
            </p:cNvSpPr>
            <p:nvPr/>
          </p:nvSpPr>
          <p:spPr bwMode="auto">
            <a:xfrm flipV="1">
              <a:off x="7373" y="860"/>
              <a:ext cx="0" cy="2204"/>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32" name="Rectangle 127">
              <a:extLst>
                <a:ext uri="{FF2B5EF4-FFF2-40B4-BE49-F238E27FC236}">
                  <a16:creationId xmlns:a16="http://schemas.microsoft.com/office/drawing/2014/main" id="{8A74F461-6FBC-45B3-9B7B-28A1FB50A97A}"/>
                </a:ext>
              </a:extLst>
            </p:cNvPr>
            <p:cNvSpPr>
              <a:spLocks noChangeArrowheads="1"/>
            </p:cNvSpPr>
            <p:nvPr/>
          </p:nvSpPr>
          <p:spPr bwMode="auto">
            <a:xfrm rot="16200000">
              <a:off x="2383" y="2213"/>
              <a:ext cx="1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A</a:t>
              </a:r>
              <a:endParaRPr lang="en-US" altLang="en-US" sz="1350"/>
            </a:p>
          </p:txBody>
        </p:sp>
        <p:sp>
          <p:nvSpPr>
            <p:cNvPr id="33" name="Rectangle 128">
              <a:extLst>
                <a:ext uri="{FF2B5EF4-FFF2-40B4-BE49-F238E27FC236}">
                  <a16:creationId xmlns:a16="http://schemas.microsoft.com/office/drawing/2014/main" id="{52E7833A-232C-4F84-A4D4-4E8EFC3EA304}"/>
                </a:ext>
              </a:extLst>
            </p:cNvPr>
            <p:cNvSpPr>
              <a:spLocks noChangeArrowheads="1"/>
            </p:cNvSpPr>
            <p:nvPr/>
          </p:nvSpPr>
          <p:spPr bwMode="auto">
            <a:xfrm rot="16200000">
              <a:off x="2363" y="2034"/>
              <a:ext cx="2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m</a:t>
              </a:r>
              <a:endParaRPr lang="en-US" altLang="en-US" sz="1350"/>
            </a:p>
          </p:txBody>
        </p:sp>
        <p:sp>
          <p:nvSpPr>
            <p:cNvPr id="34" name="Rectangle 129">
              <a:extLst>
                <a:ext uri="{FF2B5EF4-FFF2-40B4-BE49-F238E27FC236}">
                  <a16:creationId xmlns:a16="http://schemas.microsoft.com/office/drawing/2014/main" id="{06E5346C-B388-46F3-8F22-C1D78B160F88}"/>
                </a:ext>
              </a:extLst>
            </p:cNvPr>
            <p:cNvSpPr>
              <a:spLocks noChangeArrowheads="1"/>
            </p:cNvSpPr>
            <p:nvPr/>
          </p:nvSpPr>
          <p:spPr bwMode="auto">
            <a:xfrm rot="16200000">
              <a:off x="2397" y="1869"/>
              <a:ext cx="1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p</a:t>
              </a:r>
              <a:endParaRPr lang="en-US" altLang="en-US" sz="1350"/>
            </a:p>
          </p:txBody>
        </p:sp>
        <p:sp>
          <p:nvSpPr>
            <p:cNvPr id="35" name="Rectangle 130">
              <a:extLst>
                <a:ext uri="{FF2B5EF4-FFF2-40B4-BE49-F238E27FC236}">
                  <a16:creationId xmlns:a16="http://schemas.microsoft.com/office/drawing/2014/main" id="{6A39E5F0-C2F1-433F-A9DE-32A868A2EABE}"/>
                </a:ext>
              </a:extLst>
            </p:cNvPr>
            <p:cNvSpPr>
              <a:spLocks noChangeArrowheads="1"/>
            </p:cNvSpPr>
            <p:nvPr/>
          </p:nvSpPr>
          <p:spPr bwMode="auto">
            <a:xfrm rot="16200000">
              <a:off x="2436" y="1776"/>
              <a:ext cx="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l</a:t>
              </a:r>
              <a:endParaRPr lang="en-US" altLang="en-US" sz="1350"/>
            </a:p>
          </p:txBody>
        </p:sp>
        <p:sp>
          <p:nvSpPr>
            <p:cNvPr id="36" name="Rectangle 131">
              <a:extLst>
                <a:ext uri="{FF2B5EF4-FFF2-40B4-BE49-F238E27FC236}">
                  <a16:creationId xmlns:a16="http://schemas.microsoft.com/office/drawing/2014/main" id="{B20F31B4-63DF-4896-9838-A72A7E1D6896}"/>
                </a:ext>
              </a:extLst>
            </p:cNvPr>
            <p:cNvSpPr>
              <a:spLocks noChangeArrowheads="1"/>
            </p:cNvSpPr>
            <p:nvPr/>
          </p:nvSpPr>
          <p:spPr bwMode="auto">
            <a:xfrm rot="16200000">
              <a:off x="2436" y="1723"/>
              <a:ext cx="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i</a:t>
              </a:r>
              <a:endParaRPr lang="en-US" altLang="en-US" sz="1350"/>
            </a:p>
          </p:txBody>
        </p:sp>
        <p:sp>
          <p:nvSpPr>
            <p:cNvPr id="37" name="Rectangle 132">
              <a:extLst>
                <a:ext uri="{FF2B5EF4-FFF2-40B4-BE49-F238E27FC236}">
                  <a16:creationId xmlns:a16="http://schemas.microsoft.com/office/drawing/2014/main" id="{7839722E-6ACF-4AE6-8E74-D3DE2B7830B2}"/>
                </a:ext>
              </a:extLst>
            </p:cNvPr>
            <p:cNvSpPr>
              <a:spLocks noChangeArrowheads="1"/>
            </p:cNvSpPr>
            <p:nvPr/>
          </p:nvSpPr>
          <p:spPr bwMode="auto">
            <a:xfrm rot="16200000">
              <a:off x="2429" y="1663"/>
              <a:ext cx="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t</a:t>
              </a:r>
              <a:endParaRPr lang="en-US" altLang="en-US" sz="1350"/>
            </a:p>
          </p:txBody>
        </p:sp>
        <p:sp>
          <p:nvSpPr>
            <p:cNvPr id="38" name="Rectangle 133">
              <a:extLst>
                <a:ext uri="{FF2B5EF4-FFF2-40B4-BE49-F238E27FC236}">
                  <a16:creationId xmlns:a16="http://schemas.microsoft.com/office/drawing/2014/main" id="{BE245BFB-02B2-40D1-8333-39F3F9BFC609}"/>
                </a:ext>
              </a:extLst>
            </p:cNvPr>
            <p:cNvSpPr>
              <a:spLocks noChangeArrowheads="1"/>
            </p:cNvSpPr>
            <p:nvPr/>
          </p:nvSpPr>
          <p:spPr bwMode="auto">
            <a:xfrm rot="16200000">
              <a:off x="2397" y="1563"/>
              <a:ext cx="1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u</a:t>
              </a:r>
              <a:endParaRPr lang="en-US" altLang="en-US" sz="1350"/>
            </a:p>
          </p:txBody>
        </p:sp>
        <p:sp>
          <p:nvSpPr>
            <p:cNvPr id="39" name="Rectangle 134">
              <a:extLst>
                <a:ext uri="{FF2B5EF4-FFF2-40B4-BE49-F238E27FC236}">
                  <a16:creationId xmlns:a16="http://schemas.microsoft.com/office/drawing/2014/main" id="{072424B1-51BF-48EC-BF3A-1C86645633A4}"/>
                </a:ext>
              </a:extLst>
            </p:cNvPr>
            <p:cNvSpPr>
              <a:spLocks noChangeArrowheads="1"/>
            </p:cNvSpPr>
            <p:nvPr/>
          </p:nvSpPr>
          <p:spPr bwMode="auto">
            <a:xfrm rot="16200000">
              <a:off x="2397" y="1430"/>
              <a:ext cx="1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d</a:t>
              </a:r>
              <a:endParaRPr lang="en-US" altLang="en-US" sz="1350"/>
            </a:p>
          </p:txBody>
        </p:sp>
        <p:sp>
          <p:nvSpPr>
            <p:cNvPr id="40" name="Rectangle 135">
              <a:extLst>
                <a:ext uri="{FF2B5EF4-FFF2-40B4-BE49-F238E27FC236}">
                  <a16:creationId xmlns:a16="http://schemas.microsoft.com/office/drawing/2014/main" id="{1F4EF4D9-1B61-4E83-B8F9-C23DDC2C44B9}"/>
                </a:ext>
              </a:extLst>
            </p:cNvPr>
            <p:cNvSpPr>
              <a:spLocks noChangeArrowheads="1"/>
            </p:cNvSpPr>
            <p:nvPr/>
          </p:nvSpPr>
          <p:spPr bwMode="auto">
            <a:xfrm rot="16200000">
              <a:off x="2397" y="1301"/>
              <a:ext cx="1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2250">
                  <a:solidFill>
                    <a:srgbClr val="262626"/>
                  </a:solidFill>
                </a:rPr>
                <a:t>e</a:t>
              </a:r>
              <a:endParaRPr lang="en-US" altLang="en-US" sz="1350"/>
            </a:p>
          </p:txBody>
        </p:sp>
        <p:sp>
          <p:nvSpPr>
            <p:cNvPr id="41" name="Freeform 136">
              <a:extLst>
                <a:ext uri="{FF2B5EF4-FFF2-40B4-BE49-F238E27FC236}">
                  <a16:creationId xmlns:a16="http://schemas.microsoft.com/office/drawing/2014/main" id="{4A37F203-FDED-4AA9-B3C0-86A457DAC5E5}"/>
                </a:ext>
              </a:extLst>
            </p:cNvPr>
            <p:cNvSpPr>
              <a:spLocks noEditPoints="1"/>
            </p:cNvSpPr>
            <p:nvPr/>
          </p:nvSpPr>
          <p:spPr bwMode="auto">
            <a:xfrm>
              <a:off x="2637" y="962"/>
              <a:ext cx="4742" cy="2111"/>
            </a:xfrm>
            <a:custGeom>
              <a:avLst/>
              <a:gdLst>
                <a:gd name="T0" fmla="*/ 130 w 4742"/>
                <a:gd name="T1" fmla="*/ 2017 h 2111"/>
                <a:gd name="T2" fmla="*/ 294 w 4742"/>
                <a:gd name="T3" fmla="*/ 1657 h 2111"/>
                <a:gd name="T4" fmla="*/ 365 w 4742"/>
                <a:gd name="T5" fmla="*/ 1408 h 2111"/>
                <a:gd name="T6" fmla="*/ 448 w 4742"/>
                <a:gd name="T7" fmla="*/ 1221 h 2111"/>
                <a:gd name="T8" fmla="*/ 443 w 4742"/>
                <a:gd name="T9" fmla="*/ 1199 h 2111"/>
                <a:gd name="T10" fmla="*/ 541 w 4742"/>
                <a:gd name="T11" fmla="*/ 1305 h 2111"/>
                <a:gd name="T12" fmla="*/ 607 w 4742"/>
                <a:gd name="T13" fmla="*/ 1662 h 2111"/>
                <a:gd name="T14" fmla="*/ 678 w 4742"/>
                <a:gd name="T15" fmla="*/ 1981 h 2111"/>
                <a:gd name="T16" fmla="*/ 728 w 4742"/>
                <a:gd name="T17" fmla="*/ 2050 h 2111"/>
                <a:gd name="T18" fmla="*/ 818 w 4742"/>
                <a:gd name="T19" fmla="*/ 1951 h 2111"/>
                <a:gd name="T20" fmla="*/ 812 w 4742"/>
                <a:gd name="T21" fmla="*/ 1932 h 2111"/>
                <a:gd name="T22" fmla="*/ 975 w 4742"/>
                <a:gd name="T23" fmla="*/ 2034 h 2111"/>
                <a:gd name="T24" fmla="*/ 1066 w 4742"/>
                <a:gd name="T25" fmla="*/ 2078 h 2111"/>
                <a:gd name="T26" fmla="*/ 1137 w 4742"/>
                <a:gd name="T27" fmla="*/ 2066 h 2111"/>
                <a:gd name="T28" fmla="*/ 1240 w 4742"/>
                <a:gd name="T29" fmla="*/ 2068 h 2111"/>
                <a:gd name="T30" fmla="*/ 1278 w 4742"/>
                <a:gd name="T31" fmla="*/ 2033 h 2111"/>
                <a:gd name="T32" fmla="*/ 1410 w 4742"/>
                <a:gd name="T33" fmla="*/ 1997 h 2111"/>
                <a:gd name="T34" fmla="*/ 1403 w 4742"/>
                <a:gd name="T35" fmla="*/ 1978 h 2111"/>
                <a:gd name="T36" fmla="*/ 1580 w 4742"/>
                <a:gd name="T37" fmla="*/ 1927 h 2111"/>
                <a:gd name="T38" fmla="*/ 1540 w 4742"/>
                <a:gd name="T39" fmla="*/ 1916 h 2111"/>
                <a:gd name="T40" fmla="*/ 1743 w 4742"/>
                <a:gd name="T41" fmla="*/ 1986 h 2111"/>
                <a:gd name="T42" fmla="*/ 1827 w 4742"/>
                <a:gd name="T43" fmla="*/ 2038 h 2111"/>
                <a:gd name="T44" fmla="*/ 1876 w 4742"/>
                <a:gd name="T45" fmla="*/ 2038 h 2111"/>
                <a:gd name="T46" fmla="*/ 2005 w 4742"/>
                <a:gd name="T47" fmla="*/ 2093 h 2111"/>
                <a:gd name="T48" fmla="*/ 2016 w 4742"/>
                <a:gd name="T49" fmla="*/ 2074 h 2111"/>
                <a:gd name="T50" fmla="*/ 2183 w 4742"/>
                <a:gd name="T51" fmla="*/ 2083 h 2111"/>
                <a:gd name="T52" fmla="*/ 2161 w 4742"/>
                <a:gd name="T53" fmla="*/ 2067 h 2111"/>
                <a:gd name="T54" fmla="*/ 2351 w 4742"/>
                <a:gd name="T55" fmla="*/ 2043 h 2111"/>
                <a:gd name="T56" fmla="*/ 2309 w 4742"/>
                <a:gd name="T57" fmla="*/ 2028 h 2111"/>
                <a:gd name="T58" fmla="*/ 2522 w 4742"/>
                <a:gd name="T59" fmla="*/ 2054 h 2111"/>
                <a:gd name="T60" fmla="*/ 2465 w 4742"/>
                <a:gd name="T61" fmla="*/ 2027 h 2111"/>
                <a:gd name="T62" fmla="*/ 2691 w 4742"/>
                <a:gd name="T63" fmla="*/ 2074 h 2111"/>
                <a:gd name="T64" fmla="*/ 2620 w 4742"/>
                <a:gd name="T65" fmla="*/ 2047 h 2111"/>
                <a:gd name="T66" fmla="*/ 2862 w 4742"/>
                <a:gd name="T67" fmla="*/ 2066 h 2111"/>
                <a:gd name="T68" fmla="*/ 2942 w 4742"/>
                <a:gd name="T69" fmla="*/ 2068 h 2111"/>
                <a:gd name="T70" fmla="*/ 3019 w 4742"/>
                <a:gd name="T71" fmla="*/ 2063 h 2111"/>
                <a:gd name="T72" fmla="*/ 3115 w 4742"/>
                <a:gd name="T73" fmla="*/ 2100 h 2111"/>
                <a:gd name="T74" fmla="*/ 3148 w 4742"/>
                <a:gd name="T75" fmla="*/ 2064 h 2111"/>
                <a:gd name="T76" fmla="*/ 3287 w 4742"/>
                <a:gd name="T77" fmla="*/ 2052 h 2111"/>
                <a:gd name="T78" fmla="*/ 3298 w 4742"/>
                <a:gd name="T79" fmla="*/ 2031 h 2111"/>
                <a:gd name="T80" fmla="*/ 3459 w 4742"/>
                <a:gd name="T81" fmla="*/ 2047 h 2111"/>
                <a:gd name="T82" fmla="*/ 3444 w 4742"/>
                <a:gd name="T83" fmla="*/ 2028 h 2111"/>
                <a:gd name="T84" fmla="*/ 3540 w 4742"/>
                <a:gd name="T85" fmla="*/ 1936 h 2111"/>
                <a:gd name="T86" fmla="*/ 3629 w 4742"/>
                <a:gd name="T87" fmla="*/ 1606 h 2111"/>
                <a:gd name="T88" fmla="*/ 3723 w 4742"/>
                <a:gd name="T89" fmla="*/ 1119 h 2111"/>
                <a:gd name="T90" fmla="*/ 3778 w 4742"/>
                <a:gd name="T91" fmla="*/ 675 h 2111"/>
                <a:gd name="T92" fmla="*/ 3807 w 4742"/>
                <a:gd name="T93" fmla="*/ 308 h 2111"/>
                <a:gd name="T94" fmla="*/ 3895 w 4742"/>
                <a:gd name="T95" fmla="*/ 12 h 2111"/>
                <a:gd name="T96" fmla="*/ 3933 w 4742"/>
                <a:gd name="T97" fmla="*/ 29 h 2111"/>
                <a:gd name="T98" fmla="*/ 3949 w 4742"/>
                <a:gd name="T99" fmla="*/ 167 h 2111"/>
                <a:gd name="T100" fmla="*/ 4012 w 4742"/>
                <a:gd name="T101" fmla="*/ 463 h 2111"/>
                <a:gd name="T102" fmla="*/ 4060 w 4742"/>
                <a:gd name="T103" fmla="*/ 935 h 2111"/>
                <a:gd name="T104" fmla="*/ 4105 w 4742"/>
                <a:gd name="T105" fmla="*/ 1636 h 2111"/>
                <a:gd name="T106" fmla="*/ 4190 w 4742"/>
                <a:gd name="T107" fmla="*/ 1992 h 2111"/>
                <a:gd name="T108" fmla="*/ 4260 w 4742"/>
                <a:gd name="T109" fmla="*/ 1656 h 2111"/>
                <a:gd name="T110" fmla="*/ 4334 w 4742"/>
                <a:gd name="T111" fmla="*/ 1644 h 2111"/>
                <a:gd name="T112" fmla="*/ 4388 w 4742"/>
                <a:gd name="T113" fmla="*/ 1766 h 2111"/>
                <a:gd name="T114" fmla="*/ 4485 w 4742"/>
                <a:gd name="T115" fmla="*/ 1958 h 2111"/>
                <a:gd name="T116" fmla="*/ 4563 w 4742"/>
                <a:gd name="T117" fmla="*/ 2103 h 2111"/>
                <a:gd name="T118" fmla="*/ 4635 w 4742"/>
                <a:gd name="T119" fmla="*/ 2017 h 2111"/>
                <a:gd name="T120" fmla="*/ 4603 w 4742"/>
                <a:gd name="T121" fmla="*/ 2020 h 2111"/>
                <a:gd name="T122" fmla="*/ 48 w 4742"/>
                <a:gd name="T123" fmla="*/ 2103 h 2111"/>
                <a:gd name="T124" fmla="*/ 22 w 4742"/>
                <a:gd name="T125" fmla="*/ 2089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2" h="2111">
                  <a:moveTo>
                    <a:pt x="146" y="2030"/>
                  </a:moveTo>
                  <a:lnTo>
                    <a:pt x="148" y="2026"/>
                  </a:lnTo>
                  <a:lnTo>
                    <a:pt x="151" y="2023"/>
                  </a:lnTo>
                  <a:lnTo>
                    <a:pt x="153" y="2019"/>
                  </a:lnTo>
                  <a:lnTo>
                    <a:pt x="156" y="2016"/>
                  </a:lnTo>
                  <a:lnTo>
                    <a:pt x="158" y="2012"/>
                  </a:lnTo>
                  <a:lnTo>
                    <a:pt x="160" y="2008"/>
                  </a:lnTo>
                  <a:lnTo>
                    <a:pt x="163" y="2005"/>
                  </a:lnTo>
                  <a:lnTo>
                    <a:pt x="165" y="2001"/>
                  </a:lnTo>
                  <a:lnTo>
                    <a:pt x="168" y="1997"/>
                  </a:lnTo>
                  <a:lnTo>
                    <a:pt x="170" y="1993"/>
                  </a:lnTo>
                  <a:lnTo>
                    <a:pt x="173" y="1989"/>
                  </a:lnTo>
                  <a:lnTo>
                    <a:pt x="175" y="1984"/>
                  </a:lnTo>
                  <a:lnTo>
                    <a:pt x="177" y="1980"/>
                  </a:lnTo>
                  <a:lnTo>
                    <a:pt x="180" y="1975"/>
                  </a:lnTo>
                  <a:lnTo>
                    <a:pt x="182" y="1971"/>
                  </a:lnTo>
                  <a:lnTo>
                    <a:pt x="185" y="1966"/>
                  </a:lnTo>
                  <a:lnTo>
                    <a:pt x="187" y="1961"/>
                  </a:lnTo>
                  <a:lnTo>
                    <a:pt x="188" y="1959"/>
                  </a:lnTo>
                  <a:lnTo>
                    <a:pt x="170" y="1950"/>
                  </a:lnTo>
                  <a:lnTo>
                    <a:pt x="169" y="1952"/>
                  </a:lnTo>
                  <a:lnTo>
                    <a:pt x="166" y="1957"/>
                  </a:lnTo>
                  <a:lnTo>
                    <a:pt x="164" y="1961"/>
                  </a:lnTo>
                  <a:lnTo>
                    <a:pt x="162" y="1966"/>
                  </a:lnTo>
                  <a:lnTo>
                    <a:pt x="160" y="1970"/>
                  </a:lnTo>
                  <a:lnTo>
                    <a:pt x="157" y="1974"/>
                  </a:lnTo>
                  <a:lnTo>
                    <a:pt x="155" y="1978"/>
                  </a:lnTo>
                  <a:lnTo>
                    <a:pt x="153" y="1982"/>
                  </a:lnTo>
                  <a:lnTo>
                    <a:pt x="150" y="1986"/>
                  </a:lnTo>
                  <a:lnTo>
                    <a:pt x="148" y="1990"/>
                  </a:lnTo>
                  <a:lnTo>
                    <a:pt x="146" y="1994"/>
                  </a:lnTo>
                  <a:lnTo>
                    <a:pt x="143" y="1997"/>
                  </a:lnTo>
                  <a:lnTo>
                    <a:pt x="141" y="2001"/>
                  </a:lnTo>
                  <a:lnTo>
                    <a:pt x="139" y="2005"/>
                  </a:lnTo>
                  <a:lnTo>
                    <a:pt x="136" y="2008"/>
                  </a:lnTo>
                  <a:lnTo>
                    <a:pt x="134" y="2011"/>
                  </a:lnTo>
                  <a:lnTo>
                    <a:pt x="132" y="2014"/>
                  </a:lnTo>
                  <a:lnTo>
                    <a:pt x="130" y="2017"/>
                  </a:lnTo>
                  <a:lnTo>
                    <a:pt x="146" y="2030"/>
                  </a:lnTo>
                  <a:close/>
                  <a:moveTo>
                    <a:pt x="221" y="1883"/>
                  </a:moveTo>
                  <a:lnTo>
                    <a:pt x="223" y="1879"/>
                  </a:lnTo>
                  <a:lnTo>
                    <a:pt x="225" y="1873"/>
                  </a:lnTo>
                  <a:lnTo>
                    <a:pt x="228" y="1866"/>
                  </a:lnTo>
                  <a:lnTo>
                    <a:pt x="230" y="1860"/>
                  </a:lnTo>
                  <a:lnTo>
                    <a:pt x="233" y="1853"/>
                  </a:lnTo>
                  <a:lnTo>
                    <a:pt x="235" y="1847"/>
                  </a:lnTo>
                  <a:lnTo>
                    <a:pt x="237" y="1840"/>
                  </a:lnTo>
                  <a:lnTo>
                    <a:pt x="240" y="1833"/>
                  </a:lnTo>
                  <a:lnTo>
                    <a:pt x="242" y="1826"/>
                  </a:lnTo>
                  <a:lnTo>
                    <a:pt x="244" y="1820"/>
                  </a:lnTo>
                  <a:lnTo>
                    <a:pt x="247" y="1812"/>
                  </a:lnTo>
                  <a:lnTo>
                    <a:pt x="249" y="1806"/>
                  </a:lnTo>
                  <a:lnTo>
                    <a:pt x="230" y="1800"/>
                  </a:lnTo>
                  <a:lnTo>
                    <a:pt x="228" y="1806"/>
                  </a:lnTo>
                  <a:lnTo>
                    <a:pt x="225" y="1813"/>
                  </a:lnTo>
                  <a:lnTo>
                    <a:pt x="223" y="1820"/>
                  </a:lnTo>
                  <a:lnTo>
                    <a:pt x="220" y="1827"/>
                  </a:lnTo>
                  <a:lnTo>
                    <a:pt x="218" y="1833"/>
                  </a:lnTo>
                  <a:lnTo>
                    <a:pt x="216" y="1840"/>
                  </a:lnTo>
                  <a:lnTo>
                    <a:pt x="213" y="1846"/>
                  </a:lnTo>
                  <a:lnTo>
                    <a:pt x="211" y="1853"/>
                  </a:lnTo>
                  <a:lnTo>
                    <a:pt x="209" y="1859"/>
                  </a:lnTo>
                  <a:lnTo>
                    <a:pt x="206" y="1865"/>
                  </a:lnTo>
                  <a:lnTo>
                    <a:pt x="204" y="1872"/>
                  </a:lnTo>
                  <a:lnTo>
                    <a:pt x="202" y="1876"/>
                  </a:lnTo>
                  <a:lnTo>
                    <a:pt x="221" y="1883"/>
                  </a:lnTo>
                  <a:close/>
                  <a:moveTo>
                    <a:pt x="274" y="1728"/>
                  </a:moveTo>
                  <a:lnTo>
                    <a:pt x="276" y="1722"/>
                  </a:lnTo>
                  <a:lnTo>
                    <a:pt x="278" y="1714"/>
                  </a:lnTo>
                  <a:lnTo>
                    <a:pt x="280" y="1706"/>
                  </a:lnTo>
                  <a:lnTo>
                    <a:pt x="283" y="1698"/>
                  </a:lnTo>
                  <a:lnTo>
                    <a:pt x="285" y="1690"/>
                  </a:lnTo>
                  <a:lnTo>
                    <a:pt x="287" y="1682"/>
                  </a:lnTo>
                  <a:lnTo>
                    <a:pt x="290" y="1674"/>
                  </a:lnTo>
                  <a:lnTo>
                    <a:pt x="292" y="1665"/>
                  </a:lnTo>
                  <a:lnTo>
                    <a:pt x="294" y="1657"/>
                  </a:lnTo>
                  <a:lnTo>
                    <a:pt x="297" y="1650"/>
                  </a:lnTo>
                  <a:lnTo>
                    <a:pt x="277" y="1644"/>
                  </a:lnTo>
                  <a:lnTo>
                    <a:pt x="275" y="1652"/>
                  </a:lnTo>
                  <a:lnTo>
                    <a:pt x="272" y="1660"/>
                  </a:lnTo>
                  <a:lnTo>
                    <a:pt x="270" y="1668"/>
                  </a:lnTo>
                  <a:lnTo>
                    <a:pt x="268" y="1676"/>
                  </a:lnTo>
                  <a:lnTo>
                    <a:pt x="265" y="1684"/>
                  </a:lnTo>
                  <a:lnTo>
                    <a:pt x="263" y="1692"/>
                  </a:lnTo>
                  <a:lnTo>
                    <a:pt x="261" y="1701"/>
                  </a:lnTo>
                  <a:lnTo>
                    <a:pt x="258" y="1708"/>
                  </a:lnTo>
                  <a:lnTo>
                    <a:pt x="256" y="1716"/>
                  </a:lnTo>
                  <a:lnTo>
                    <a:pt x="254" y="1722"/>
                  </a:lnTo>
                  <a:lnTo>
                    <a:pt x="274" y="1728"/>
                  </a:lnTo>
                  <a:close/>
                  <a:moveTo>
                    <a:pt x="319" y="1571"/>
                  </a:moveTo>
                  <a:lnTo>
                    <a:pt x="321" y="1564"/>
                  </a:lnTo>
                  <a:lnTo>
                    <a:pt x="323" y="1556"/>
                  </a:lnTo>
                  <a:lnTo>
                    <a:pt x="325" y="1547"/>
                  </a:lnTo>
                  <a:lnTo>
                    <a:pt x="327" y="1539"/>
                  </a:lnTo>
                  <a:lnTo>
                    <a:pt x="330" y="1530"/>
                  </a:lnTo>
                  <a:lnTo>
                    <a:pt x="332" y="1522"/>
                  </a:lnTo>
                  <a:lnTo>
                    <a:pt x="335" y="1513"/>
                  </a:lnTo>
                  <a:lnTo>
                    <a:pt x="337" y="1505"/>
                  </a:lnTo>
                  <a:lnTo>
                    <a:pt x="339" y="1496"/>
                  </a:lnTo>
                  <a:lnTo>
                    <a:pt x="340" y="1493"/>
                  </a:lnTo>
                  <a:lnTo>
                    <a:pt x="321" y="1487"/>
                  </a:lnTo>
                  <a:lnTo>
                    <a:pt x="320" y="1491"/>
                  </a:lnTo>
                  <a:lnTo>
                    <a:pt x="318" y="1500"/>
                  </a:lnTo>
                  <a:lnTo>
                    <a:pt x="315" y="1508"/>
                  </a:lnTo>
                  <a:lnTo>
                    <a:pt x="313" y="1516"/>
                  </a:lnTo>
                  <a:lnTo>
                    <a:pt x="310" y="1525"/>
                  </a:lnTo>
                  <a:lnTo>
                    <a:pt x="308" y="1533"/>
                  </a:lnTo>
                  <a:lnTo>
                    <a:pt x="306" y="1542"/>
                  </a:lnTo>
                  <a:lnTo>
                    <a:pt x="303" y="1550"/>
                  </a:lnTo>
                  <a:lnTo>
                    <a:pt x="301" y="1559"/>
                  </a:lnTo>
                  <a:lnTo>
                    <a:pt x="299" y="1566"/>
                  </a:lnTo>
                  <a:lnTo>
                    <a:pt x="319" y="1571"/>
                  </a:lnTo>
                  <a:close/>
                  <a:moveTo>
                    <a:pt x="363" y="1414"/>
                  </a:moveTo>
                  <a:lnTo>
                    <a:pt x="365" y="1408"/>
                  </a:lnTo>
                  <a:lnTo>
                    <a:pt x="368" y="1400"/>
                  </a:lnTo>
                  <a:lnTo>
                    <a:pt x="370" y="1392"/>
                  </a:lnTo>
                  <a:lnTo>
                    <a:pt x="373" y="1385"/>
                  </a:lnTo>
                  <a:lnTo>
                    <a:pt x="375" y="1377"/>
                  </a:lnTo>
                  <a:lnTo>
                    <a:pt x="377" y="1370"/>
                  </a:lnTo>
                  <a:lnTo>
                    <a:pt x="380" y="1363"/>
                  </a:lnTo>
                  <a:lnTo>
                    <a:pt x="382" y="1356"/>
                  </a:lnTo>
                  <a:lnTo>
                    <a:pt x="384" y="1349"/>
                  </a:lnTo>
                  <a:lnTo>
                    <a:pt x="387" y="1342"/>
                  </a:lnTo>
                  <a:lnTo>
                    <a:pt x="388" y="1337"/>
                  </a:lnTo>
                  <a:lnTo>
                    <a:pt x="369" y="1331"/>
                  </a:lnTo>
                  <a:lnTo>
                    <a:pt x="367" y="1335"/>
                  </a:lnTo>
                  <a:lnTo>
                    <a:pt x="365" y="1342"/>
                  </a:lnTo>
                  <a:lnTo>
                    <a:pt x="363" y="1349"/>
                  </a:lnTo>
                  <a:lnTo>
                    <a:pt x="360" y="1357"/>
                  </a:lnTo>
                  <a:lnTo>
                    <a:pt x="358" y="1364"/>
                  </a:lnTo>
                  <a:lnTo>
                    <a:pt x="356" y="1371"/>
                  </a:lnTo>
                  <a:lnTo>
                    <a:pt x="353" y="1379"/>
                  </a:lnTo>
                  <a:lnTo>
                    <a:pt x="351" y="1386"/>
                  </a:lnTo>
                  <a:lnTo>
                    <a:pt x="348" y="1394"/>
                  </a:lnTo>
                  <a:lnTo>
                    <a:pt x="346" y="1402"/>
                  </a:lnTo>
                  <a:lnTo>
                    <a:pt x="344" y="1409"/>
                  </a:lnTo>
                  <a:lnTo>
                    <a:pt x="363" y="1414"/>
                  </a:lnTo>
                  <a:close/>
                  <a:moveTo>
                    <a:pt x="419" y="1263"/>
                  </a:moveTo>
                  <a:lnTo>
                    <a:pt x="419" y="1262"/>
                  </a:lnTo>
                  <a:lnTo>
                    <a:pt x="421" y="1257"/>
                  </a:lnTo>
                  <a:lnTo>
                    <a:pt x="424" y="1253"/>
                  </a:lnTo>
                  <a:lnTo>
                    <a:pt x="426" y="1249"/>
                  </a:lnTo>
                  <a:lnTo>
                    <a:pt x="428" y="1245"/>
                  </a:lnTo>
                  <a:lnTo>
                    <a:pt x="431" y="1242"/>
                  </a:lnTo>
                  <a:lnTo>
                    <a:pt x="433" y="1238"/>
                  </a:lnTo>
                  <a:lnTo>
                    <a:pt x="435" y="1235"/>
                  </a:lnTo>
                  <a:lnTo>
                    <a:pt x="437" y="1232"/>
                  </a:lnTo>
                  <a:lnTo>
                    <a:pt x="440" y="1229"/>
                  </a:lnTo>
                  <a:lnTo>
                    <a:pt x="442" y="1227"/>
                  </a:lnTo>
                  <a:lnTo>
                    <a:pt x="444" y="1225"/>
                  </a:lnTo>
                  <a:lnTo>
                    <a:pt x="446" y="1223"/>
                  </a:lnTo>
                  <a:lnTo>
                    <a:pt x="448" y="1221"/>
                  </a:lnTo>
                  <a:lnTo>
                    <a:pt x="450" y="1219"/>
                  </a:lnTo>
                  <a:lnTo>
                    <a:pt x="452" y="1218"/>
                  </a:lnTo>
                  <a:lnTo>
                    <a:pt x="453" y="1217"/>
                  </a:lnTo>
                  <a:lnTo>
                    <a:pt x="448" y="1208"/>
                  </a:lnTo>
                  <a:lnTo>
                    <a:pt x="453" y="1217"/>
                  </a:lnTo>
                  <a:lnTo>
                    <a:pt x="455" y="1216"/>
                  </a:lnTo>
                  <a:lnTo>
                    <a:pt x="451" y="1207"/>
                  </a:lnTo>
                  <a:lnTo>
                    <a:pt x="454" y="1217"/>
                  </a:lnTo>
                  <a:lnTo>
                    <a:pt x="457" y="1216"/>
                  </a:lnTo>
                  <a:lnTo>
                    <a:pt x="453" y="1206"/>
                  </a:lnTo>
                  <a:lnTo>
                    <a:pt x="456" y="1216"/>
                  </a:lnTo>
                  <a:lnTo>
                    <a:pt x="458" y="1215"/>
                  </a:lnTo>
                  <a:lnTo>
                    <a:pt x="455" y="1205"/>
                  </a:lnTo>
                  <a:lnTo>
                    <a:pt x="457" y="1215"/>
                  </a:lnTo>
                  <a:lnTo>
                    <a:pt x="460" y="1215"/>
                  </a:lnTo>
                  <a:lnTo>
                    <a:pt x="458" y="1205"/>
                  </a:lnTo>
                  <a:lnTo>
                    <a:pt x="459" y="1215"/>
                  </a:lnTo>
                  <a:lnTo>
                    <a:pt x="461" y="1215"/>
                  </a:lnTo>
                  <a:lnTo>
                    <a:pt x="460" y="1205"/>
                  </a:lnTo>
                  <a:lnTo>
                    <a:pt x="460" y="1215"/>
                  </a:lnTo>
                  <a:lnTo>
                    <a:pt x="462" y="1215"/>
                  </a:lnTo>
                  <a:lnTo>
                    <a:pt x="462" y="1205"/>
                  </a:lnTo>
                  <a:lnTo>
                    <a:pt x="461" y="1215"/>
                  </a:lnTo>
                  <a:lnTo>
                    <a:pt x="464" y="1215"/>
                  </a:lnTo>
                  <a:lnTo>
                    <a:pt x="466" y="1195"/>
                  </a:lnTo>
                  <a:lnTo>
                    <a:pt x="463" y="1194"/>
                  </a:lnTo>
                  <a:lnTo>
                    <a:pt x="462" y="1194"/>
                  </a:lnTo>
                  <a:lnTo>
                    <a:pt x="460" y="1194"/>
                  </a:lnTo>
                  <a:lnTo>
                    <a:pt x="459" y="1194"/>
                  </a:lnTo>
                  <a:lnTo>
                    <a:pt x="456" y="1195"/>
                  </a:lnTo>
                  <a:lnTo>
                    <a:pt x="455" y="1195"/>
                  </a:lnTo>
                  <a:lnTo>
                    <a:pt x="453" y="1195"/>
                  </a:lnTo>
                  <a:lnTo>
                    <a:pt x="452" y="1196"/>
                  </a:lnTo>
                  <a:lnTo>
                    <a:pt x="450" y="1196"/>
                  </a:lnTo>
                  <a:lnTo>
                    <a:pt x="449" y="1197"/>
                  </a:lnTo>
                  <a:lnTo>
                    <a:pt x="447" y="1198"/>
                  </a:lnTo>
                  <a:lnTo>
                    <a:pt x="446" y="1198"/>
                  </a:lnTo>
                  <a:lnTo>
                    <a:pt x="443" y="1199"/>
                  </a:lnTo>
                  <a:lnTo>
                    <a:pt x="443" y="1200"/>
                  </a:lnTo>
                  <a:lnTo>
                    <a:pt x="440" y="1201"/>
                  </a:lnTo>
                  <a:lnTo>
                    <a:pt x="438" y="1203"/>
                  </a:lnTo>
                  <a:lnTo>
                    <a:pt x="435" y="1205"/>
                  </a:lnTo>
                  <a:lnTo>
                    <a:pt x="432" y="1208"/>
                  </a:lnTo>
                  <a:lnTo>
                    <a:pt x="429" y="1211"/>
                  </a:lnTo>
                  <a:lnTo>
                    <a:pt x="426" y="1214"/>
                  </a:lnTo>
                  <a:lnTo>
                    <a:pt x="424" y="1217"/>
                  </a:lnTo>
                  <a:lnTo>
                    <a:pt x="421" y="1220"/>
                  </a:lnTo>
                  <a:lnTo>
                    <a:pt x="419" y="1223"/>
                  </a:lnTo>
                  <a:lnTo>
                    <a:pt x="416" y="1227"/>
                  </a:lnTo>
                  <a:lnTo>
                    <a:pt x="414" y="1231"/>
                  </a:lnTo>
                  <a:lnTo>
                    <a:pt x="411" y="1235"/>
                  </a:lnTo>
                  <a:lnTo>
                    <a:pt x="408" y="1239"/>
                  </a:lnTo>
                  <a:lnTo>
                    <a:pt x="406" y="1243"/>
                  </a:lnTo>
                  <a:lnTo>
                    <a:pt x="404" y="1248"/>
                  </a:lnTo>
                  <a:lnTo>
                    <a:pt x="401" y="1253"/>
                  </a:lnTo>
                  <a:lnTo>
                    <a:pt x="401" y="1254"/>
                  </a:lnTo>
                  <a:lnTo>
                    <a:pt x="419" y="1263"/>
                  </a:lnTo>
                  <a:close/>
                  <a:moveTo>
                    <a:pt x="505" y="1270"/>
                  </a:moveTo>
                  <a:lnTo>
                    <a:pt x="507" y="1275"/>
                  </a:lnTo>
                  <a:lnTo>
                    <a:pt x="510" y="1280"/>
                  </a:lnTo>
                  <a:lnTo>
                    <a:pt x="512" y="1286"/>
                  </a:lnTo>
                  <a:lnTo>
                    <a:pt x="514" y="1292"/>
                  </a:lnTo>
                  <a:lnTo>
                    <a:pt x="517" y="1298"/>
                  </a:lnTo>
                  <a:lnTo>
                    <a:pt x="519" y="1305"/>
                  </a:lnTo>
                  <a:lnTo>
                    <a:pt x="521" y="1312"/>
                  </a:lnTo>
                  <a:lnTo>
                    <a:pt x="524" y="1319"/>
                  </a:lnTo>
                  <a:lnTo>
                    <a:pt x="526" y="1326"/>
                  </a:lnTo>
                  <a:lnTo>
                    <a:pt x="528" y="1333"/>
                  </a:lnTo>
                  <a:lnTo>
                    <a:pt x="531" y="1340"/>
                  </a:lnTo>
                  <a:lnTo>
                    <a:pt x="532" y="1346"/>
                  </a:lnTo>
                  <a:lnTo>
                    <a:pt x="552" y="1340"/>
                  </a:lnTo>
                  <a:lnTo>
                    <a:pt x="550" y="1335"/>
                  </a:lnTo>
                  <a:lnTo>
                    <a:pt x="548" y="1327"/>
                  </a:lnTo>
                  <a:lnTo>
                    <a:pt x="546" y="1319"/>
                  </a:lnTo>
                  <a:lnTo>
                    <a:pt x="543" y="1312"/>
                  </a:lnTo>
                  <a:lnTo>
                    <a:pt x="541" y="1305"/>
                  </a:lnTo>
                  <a:lnTo>
                    <a:pt x="538" y="1298"/>
                  </a:lnTo>
                  <a:lnTo>
                    <a:pt x="536" y="1292"/>
                  </a:lnTo>
                  <a:lnTo>
                    <a:pt x="534" y="1285"/>
                  </a:lnTo>
                  <a:lnTo>
                    <a:pt x="531" y="1279"/>
                  </a:lnTo>
                  <a:lnTo>
                    <a:pt x="529" y="1273"/>
                  </a:lnTo>
                  <a:lnTo>
                    <a:pt x="526" y="1267"/>
                  </a:lnTo>
                  <a:lnTo>
                    <a:pt x="524" y="1262"/>
                  </a:lnTo>
                  <a:lnTo>
                    <a:pt x="505" y="1270"/>
                  </a:lnTo>
                  <a:close/>
                  <a:moveTo>
                    <a:pt x="554" y="1424"/>
                  </a:moveTo>
                  <a:lnTo>
                    <a:pt x="554" y="1426"/>
                  </a:lnTo>
                  <a:lnTo>
                    <a:pt x="557" y="1435"/>
                  </a:lnTo>
                  <a:lnTo>
                    <a:pt x="559" y="1445"/>
                  </a:lnTo>
                  <a:lnTo>
                    <a:pt x="561" y="1455"/>
                  </a:lnTo>
                  <a:lnTo>
                    <a:pt x="564" y="1465"/>
                  </a:lnTo>
                  <a:lnTo>
                    <a:pt x="566" y="1475"/>
                  </a:lnTo>
                  <a:lnTo>
                    <a:pt x="568" y="1485"/>
                  </a:lnTo>
                  <a:lnTo>
                    <a:pt x="571" y="1495"/>
                  </a:lnTo>
                  <a:lnTo>
                    <a:pt x="573" y="1503"/>
                  </a:lnTo>
                  <a:lnTo>
                    <a:pt x="593" y="1498"/>
                  </a:lnTo>
                  <a:lnTo>
                    <a:pt x="591" y="1490"/>
                  </a:lnTo>
                  <a:lnTo>
                    <a:pt x="588" y="1480"/>
                  </a:lnTo>
                  <a:lnTo>
                    <a:pt x="586" y="1470"/>
                  </a:lnTo>
                  <a:lnTo>
                    <a:pt x="584" y="1460"/>
                  </a:lnTo>
                  <a:lnTo>
                    <a:pt x="581" y="1450"/>
                  </a:lnTo>
                  <a:lnTo>
                    <a:pt x="579" y="1440"/>
                  </a:lnTo>
                  <a:lnTo>
                    <a:pt x="576" y="1430"/>
                  </a:lnTo>
                  <a:lnTo>
                    <a:pt x="574" y="1421"/>
                  </a:lnTo>
                  <a:lnTo>
                    <a:pt x="574" y="1419"/>
                  </a:lnTo>
                  <a:lnTo>
                    <a:pt x="554" y="1424"/>
                  </a:lnTo>
                  <a:close/>
                  <a:moveTo>
                    <a:pt x="590" y="1583"/>
                  </a:moveTo>
                  <a:lnTo>
                    <a:pt x="592" y="1591"/>
                  </a:lnTo>
                  <a:lnTo>
                    <a:pt x="594" y="1602"/>
                  </a:lnTo>
                  <a:lnTo>
                    <a:pt x="597" y="1613"/>
                  </a:lnTo>
                  <a:lnTo>
                    <a:pt x="599" y="1624"/>
                  </a:lnTo>
                  <a:lnTo>
                    <a:pt x="602" y="1636"/>
                  </a:lnTo>
                  <a:lnTo>
                    <a:pt x="604" y="1647"/>
                  </a:lnTo>
                  <a:lnTo>
                    <a:pt x="606" y="1658"/>
                  </a:lnTo>
                  <a:lnTo>
                    <a:pt x="607" y="1662"/>
                  </a:lnTo>
                  <a:lnTo>
                    <a:pt x="627" y="1658"/>
                  </a:lnTo>
                  <a:lnTo>
                    <a:pt x="626" y="1654"/>
                  </a:lnTo>
                  <a:lnTo>
                    <a:pt x="624" y="1643"/>
                  </a:lnTo>
                  <a:lnTo>
                    <a:pt x="621" y="1632"/>
                  </a:lnTo>
                  <a:lnTo>
                    <a:pt x="619" y="1620"/>
                  </a:lnTo>
                  <a:lnTo>
                    <a:pt x="617" y="1609"/>
                  </a:lnTo>
                  <a:lnTo>
                    <a:pt x="614" y="1598"/>
                  </a:lnTo>
                  <a:lnTo>
                    <a:pt x="612" y="1587"/>
                  </a:lnTo>
                  <a:lnTo>
                    <a:pt x="610" y="1578"/>
                  </a:lnTo>
                  <a:lnTo>
                    <a:pt x="590" y="1583"/>
                  </a:lnTo>
                  <a:close/>
                  <a:moveTo>
                    <a:pt x="624" y="1742"/>
                  </a:moveTo>
                  <a:lnTo>
                    <a:pt x="625" y="1749"/>
                  </a:lnTo>
                  <a:lnTo>
                    <a:pt x="628" y="1760"/>
                  </a:lnTo>
                  <a:lnTo>
                    <a:pt x="630" y="1771"/>
                  </a:lnTo>
                  <a:lnTo>
                    <a:pt x="632" y="1782"/>
                  </a:lnTo>
                  <a:lnTo>
                    <a:pt x="635" y="1793"/>
                  </a:lnTo>
                  <a:lnTo>
                    <a:pt x="637" y="1805"/>
                  </a:lnTo>
                  <a:lnTo>
                    <a:pt x="640" y="1816"/>
                  </a:lnTo>
                  <a:lnTo>
                    <a:pt x="641" y="1822"/>
                  </a:lnTo>
                  <a:lnTo>
                    <a:pt x="661" y="1818"/>
                  </a:lnTo>
                  <a:lnTo>
                    <a:pt x="659" y="1811"/>
                  </a:lnTo>
                  <a:lnTo>
                    <a:pt x="657" y="1800"/>
                  </a:lnTo>
                  <a:lnTo>
                    <a:pt x="655" y="1789"/>
                  </a:lnTo>
                  <a:lnTo>
                    <a:pt x="652" y="1778"/>
                  </a:lnTo>
                  <a:lnTo>
                    <a:pt x="650" y="1767"/>
                  </a:lnTo>
                  <a:lnTo>
                    <a:pt x="648" y="1756"/>
                  </a:lnTo>
                  <a:lnTo>
                    <a:pt x="645" y="1744"/>
                  </a:lnTo>
                  <a:lnTo>
                    <a:pt x="644" y="1738"/>
                  </a:lnTo>
                  <a:lnTo>
                    <a:pt x="624" y="1742"/>
                  </a:lnTo>
                  <a:close/>
                  <a:moveTo>
                    <a:pt x="659" y="1902"/>
                  </a:moveTo>
                  <a:lnTo>
                    <a:pt x="661" y="1912"/>
                  </a:lnTo>
                  <a:lnTo>
                    <a:pt x="663" y="1922"/>
                  </a:lnTo>
                  <a:lnTo>
                    <a:pt x="666" y="1932"/>
                  </a:lnTo>
                  <a:lnTo>
                    <a:pt x="668" y="1942"/>
                  </a:lnTo>
                  <a:lnTo>
                    <a:pt x="670" y="1952"/>
                  </a:lnTo>
                  <a:lnTo>
                    <a:pt x="673" y="1962"/>
                  </a:lnTo>
                  <a:lnTo>
                    <a:pt x="675" y="1971"/>
                  </a:lnTo>
                  <a:lnTo>
                    <a:pt x="678" y="1981"/>
                  </a:lnTo>
                  <a:lnTo>
                    <a:pt x="697" y="1976"/>
                  </a:lnTo>
                  <a:lnTo>
                    <a:pt x="695" y="1966"/>
                  </a:lnTo>
                  <a:lnTo>
                    <a:pt x="693" y="1957"/>
                  </a:lnTo>
                  <a:lnTo>
                    <a:pt x="690" y="1947"/>
                  </a:lnTo>
                  <a:lnTo>
                    <a:pt x="688" y="1937"/>
                  </a:lnTo>
                  <a:lnTo>
                    <a:pt x="685" y="1927"/>
                  </a:lnTo>
                  <a:lnTo>
                    <a:pt x="683" y="1917"/>
                  </a:lnTo>
                  <a:lnTo>
                    <a:pt x="681" y="1907"/>
                  </a:lnTo>
                  <a:lnTo>
                    <a:pt x="679" y="1897"/>
                  </a:lnTo>
                  <a:lnTo>
                    <a:pt x="659" y="1902"/>
                  </a:lnTo>
                  <a:close/>
                  <a:moveTo>
                    <a:pt x="700" y="2060"/>
                  </a:moveTo>
                  <a:lnTo>
                    <a:pt x="701" y="2066"/>
                  </a:lnTo>
                  <a:lnTo>
                    <a:pt x="704" y="2072"/>
                  </a:lnTo>
                  <a:lnTo>
                    <a:pt x="706" y="2079"/>
                  </a:lnTo>
                  <a:lnTo>
                    <a:pt x="707" y="2079"/>
                  </a:lnTo>
                  <a:lnTo>
                    <a:pt x="709" y="2084"/>
                  </a:lnTo>
                  <a:lnTo>
                    <a:pt x="711" y="2086"/>
                  </a:lnTo>
                  <a:lnTo>
                    <a:pt x="713" y="2088"/>
                  </a:lnTo>
                  <a:lnTo>
                    <a:pt x="721" y="2092"/>
                  </a:lnTo>
                  <a:lnTo>
                    <a:pt x="723" y="2092"/>
                  </a:lnTo>
                  <a:lnTo>
                    <a:pt x="730" y="2089"/>
                  </a:lnTo>
                  <a:lnTo>
                    <a:pt x="733" y="2086"/>
                  </a:lnTo>
                  <a:lnTo>
                    <a:pt x="734" y="2084"/>
                  </a:lnTo>
                  <a:lnTo>
                    <a:pt x="736" y="2080"/>
                  </a:lnTo>
                  <a:lnTo>
                    <a:pt x="737" y="2080"/>
                  </a:lnTo>
                  <a:lnTo>
                    <a:pt x="739" y="2075"/>
                  </a:lnTo>
                  <a:lnTo>
                    <a:pt x="742" y="2069"/>
                  </a:lnTo>
                  <a:lnTo>
                    <a:pt x="744" y="2063"/>
                  </a:lnTo>
                  <a:lnTo>
                    <a:pt x="747" y="2057"/>
                  </a:lnTo>
                  <a:lnTo>
                    <a:pt x="749" y="2052"/>
                  </a:lnTo>
                  <a:lnTo>
                    <a:pt x="751" y="2046"/>
                  </a:lnTo>
                  <a:lnTo>
                    <a:pt x="754" y="2041"/>
                  </a:lnTo>
                  <a:lnTo>
                    <a:pt x="754" y="2039"/>
                  </a:lnTo>
                  <a:lnTo>
                    <a:pt x="736" y="2030"/>
                  </a:lnTo>
                  <a:lnTo>
                    <a:pt x="735" y="2033"/>
                  </a:lnTo>
                  <a:lnTo>
                    <a:pt x="733" y="2038"/>
                  </a:lnTo>
                  <a:lnTo>
                    <a:pt x="730" y="2044"/>
                  </a:lnTo>
                  <a:lnTo>
                    <a:pt x="728" y="2050"/>
                  </a:lnTo>
                  <a:lnTo>
                    <a:pt x="725" y="2055"/>
                  </a:lnTo>
                  <a:lnTo>
                    <a:pt x="723" y="2061"/>
                  </a:lnTo>
                  <a:lnTo>
                    <a:pt x="721" y="2066"/>
                  </a:lnTo>
                  <a:lnTo>
                    <a:pt x="719" y="2071"/>
                  </a:lnTo>
                  <a:lnTo>
                    <a:pt x="728" y="2075"/>
                  </a:lnTo>
                  <a:lnTo>
                    <a:pt x="719" y="2070"/>
                  </a:lnTo>
                  <a:lnTo>
                    <a:pt x="716" y="2074"/>
                  </a:lnTo>
                  <a:lnTo>
                    <a:pt x="725" y="2079"/>
                  </a:lnTo>
                  <a:lnTo>
                    <a:pt x="718" y="2072"/>
                  </a:lnTo>
                  <a:lnTo>
                    <a:pt x="716" y="2074"/>
                  </a:lnTo>
                  <a:lnTo>
                    <a:pt x="723" y="2082"/>
                  </a:lnTo>
                  <a:lnTo>
                    <a:pt x="723" y="2071"/>
                  </a:lnTo>
                  <a:lnTo>
                    <a:pt x="720" y="2071"/>
                  </a:lnTo>
                  <a:lnTo>
                    <a:pt x="721" y="2082"/>
                  </a:lnTo>
                  <a:lnTo>
                    <a:pt x="728" y="2074"/>
                  </a:lnTo>
                  <a:lnTo>
                    <a:pt x="726" y="2072"/>
                  </a:lnTo>
                  <a:lnTo>
                    <a:pt x="718" y="2079"/>
                  </a:lnTo>
                  <a:lnTo>
                    <a:pt x="727" y="2074"/>
                  </a:lnTo>
                  <a:lnTo>
                    <a:pt x="725" y="2070"/>
                  </a:lnTo>
                  <a:lnTo>
                    <a:pt x="716" y="2075"/>
                  </a:lnTo>
                  <a:lnTo>
                    <a:pt x="725" y="2071"/>
                  </a:lnTo>
                  <a:lnTo>
                    <a:pt x="723" y="2065"/>
                  </a:lnTo>
                  <a:lnTo>
                    <a:pt x="721" y="2059"/>
                  </a:lnTo>
                  <a:lnTo>
                    <a:pt x="719" y="2054"/>
                  </a:lnTo>
                  <a:lnTo>
                    <a:pt x="700" y="2060"/>
                  </a:lnTo>
                  <a:close/>
                  <a:moveTo>
                    <a:pt x="794" y="1971"/>
                  </a:moveTo>
                  <a:lnTo>
                    <a:pt x="795" y="1970"/>
                  </a:lnTo>
                  <a:lnTo>
                    <a:pt x="797" y="1967"/>
                  </a:lnTo>
                  <a:lnTo>
                    <a:pt x="799" y="1965"/>
                  </a:lnTo>
                  <a:lnTo>
                    <a:pt x="801" y="1963"/>
                  </a:lnTo>
                  <a:lnTo>
                    <a:pt x="803" y="1961"/>
                  </a:lnTo>
                  <a:lnTo>
                    <a:pt x="805" y="1959"/>
                  </a:lnTo>
                  <a:lnTo>
                    <a:pt x="807" y="1957"/>
                  </a:lnTo>
                  <a:lnTo>
                    <a:pt x="809" y="1956"/>
                  </a:lnTo>
                  <a:lnTo>
                    <a:pt x="812" y="1955"/>
                  </a:lnTo>
                  <a:lnTo>
                    <a:pt x="814" y="1953"/>
                  </a:lnTo>
                  <a:lnTo>
                    <a:pt x="816" y="1952"/>
                  </a:lnTo>
                  <a:lnTo>
                    <a:pt x="818" y="1951"/>
                  </a:lnTo>
                  <a:lnTo>
                    <a:pt x="820" y="1950"/>
                  </a:lnTo>
                  <a:lnTo>
                    <a:pt x="821" y="1950"/>
                  </a:lnTo>
                  <a:lnTo>
                    <a:pt x="823" y="1949"/>
                  </a:lnTo>
                  <a:lnTo>
                    <a:pt x="825" y="1948"/>
                  </a:lnTo>
                  <a:lnTo>
                    <a:pt x="827" y="1948"/>
                  </a:lnTo>
                  <a:lnTo>
                    <a:pt x="829" y="1948"/>
                  </a:lnTo>
                  <a:lnTo>
                    <a:pt x="831" y="1947"/>
                  </a:lnTo>
                  <a:lnTo>
                    <a:pt x="833" y="1947"/>
                  </a:lnTo>
                  <a:lnTo>
                    <a:pt x="835" y="1947"/>
                  </a:lnTo>
                  <a:lnTo>
                    <a:pt x="837" y="1947"/>
                  </a:lnTo>
                  <a:lnTo>
                    <a:pt x="839" y="1947"/>
                  </a:lnTo>
                  <a:lnTo>
                    <a:pt x="841" y="1947"/>
                  </a:lnTo>
                  <a:lnTo>
                    <a:pt x="843" y="1947"/>
                  </a:lnTo>
                  <a:lnTo>
                    <a:pt x="845" y="1948"/>
                  </a:lnTo>
                  <a:lnTo>
                    <a:pt x="847" y="1948"/>
                  </a:lnTo>
                  <a:lnTo>
                    <a:pt x="849" y="1949"/>
                  </a:lnTo>
                  <a:lnTo>
                    <a:pt x="851" y="1949"/>
                  </a:lnTo>
                  <a:lnTo>
                    <a:pt x="853" y="1950"/>
                  </a:lnTo>
                  <a:lnTo>
                    <a:pt x="855" y="1950"/>
                  </a:lnTo>
                  <a:lnTo>
                    <a:pt x="861" y="1931"/>
                  </a:lnTo>
                  <a:lnTo>
                    <a:pt x="859" y="1930"/>
                  </a:lnTo>
                  <a:lnTo>
                    <a:pt x="856" y="1929"/>
                  </a:lnTo>
                  <a:lnTo>
                    <a:pt x="853" y="1929"/>
                  </a:lnTo>
                  <a:lnTo>
                    <a:pt x="851" y="1928"/>
                  </a:lnTo>
                  <a:lnTo>
                    <a:pt x="848" y="1927"/>
                  </a:lnTo>
                  <a:lnTo>
                    <a:pt x="845" y="1927"/>
                  </a:lnTo>
                  <a:lnTo>
                    <a:pt x="842" y="1927"/>
                  </a:lnTo>
                  <a:lnTo>
                    <a:pt x="840" y="1927"/>
                  </a:lnTo>
                  <a:lnTo>
                    <a:pt x="837" y="1927"/>
                  </a:lnTo>
                  <a:lnTo>
                    <a:pt x="834" y="1927"/>
                  </a:lnTo>
                  <a:lnTo>
                    <a:pt x="831" y="1927"/>
                  </a:lnTo>
                  <a:lnTo>
                    <a:pt x="828" y="1927"/>
                  </a:lnTo>
                  <a:lnTo>
                    <a:pt x="826" y="1927"/>
                  </a:lnTo>
                  <a:lnTo>
                    <a:pt x="823" y="1928"/>
                  </a:lnTo>
                  <a:lnTo>
                    <a:pt x="820" y="1929"/>
                  </a:lnTo>
                  <a:lnTo>
                    <a:pt x="817" y="1930"/>
                  </a:lnTo>
                  <a:lnTo>
                    <a:pt x="814" y="1930"/>
                  </a:lnTo>
                  <a:lnTo>
                    <a:pt x="812" y="1932"/>
                  </a:lnTo>
                  <a:lnTo>
                    <a:pt x="809" y="1933"/>
                  </a:lnTo>
                  <a:lnTo>
                    <a:pt x="806" y="1934"/>
                  </a:lnTo>
                  <a:lnTo>
                    <a:pt x="803" y="1936"/>
                  </a:lnTo>
                  <a:lnTo>
                    <a:pt x="801" y="1938"/>
                  </a:lnTo>
                  <a:lnTo>
                    <a:pt x="798" y="1939"/>
                  </a:lnTo>
                  <a:lnTo>
                    <a:pt x="795" y="1941"/>
                  </a:lnTo>
                  <a:lnTo>
                    <a:pt x="792" y="1943"/>
                  </a:lnTo>
                  <a:lnTo>
                    <a:pt x="790" y="1946"/>
                  </a:lnTo>
                  <a:lnTo>
                    <a:pt x="787" y="1948"/>
                  </a:lnTo>
                  <a:lnTo>
                    <a:pt x="785" y="1951"/>
                  </a:lnTo>
                  <a:lnTo>
                    <a:pt x="782" y="1953"/>
                  </a:lnTo>
                  <a:lnTo>
                    <a:pt x="779" y="1956"/>
                  </a:lnTo>
                  <a:lnTo>
                    <a:pt x="778" y="1957"/>
                  </a:lnTo>
                  <a:lnTo>
                    <a:pt x="794" y="1971"/>
                  </a:lnTo>
                  <a:close/>
                  <a:moveTo>
                    <a:pt x="920" y="1992"/>
                  </a:moveTo>
                  <a:lnTo>
                    <a:pt x="923" y="1994"/>
                  </a:lnTo>
                  <a:lnTo>
                    <a:pt x="925" y="1996"/>
                  </a:lnTo>
                  <a:lnTo>
                    <a:pt x="927" y="1998"/>
                  </a:lnTo>
                  <a:lnTo>
                    <a:pt x="930" y="2000"/>
                  </a:lnTo>
                  <a:lnTo>
                    <a:pt x="932" y="2002"/>
                  </a:lnTo>
                  <a:lnTo>
                    <a:pt x="935" y="2003"/>
                  </a:lnTo>
                  <a:lnTo>
                    <a:pt x="937" y="2005"/>
                  </a:lnTo>
                  <a:lnTo>
                    <a:pt x="939" y="2007"/>
                  </a:lnTo>
                  <a:lnTo>
                    <a:pt x="942" y="2009"/>
                  </a:lnTo>
                  <a:lnTo>
                    <a:pt x="944" y="2011"/>
                  </a:lnTo>
                  <a:lnTo>
                    <a:pt x="947" y="2013"/>
                  </a:lnTo>
                  <a:lnTo>
                    <a:pt x="949" y="2015"/>
                  </a:lnTo>
                  <a:lnTo>
                    <a:pt x="951" y="2016"/>
                  </a:lnTo>
                  <a:lnTo>
                    <a:pt x="954" y="2018"/>
                  </a:lnTo>
                  <a:lnTo>
                    <a:pt x="956" y="2020"/>
                  </a:lnTo>
                  <a:lnTo>
                    <a:pt x="959" y="2022"/>
                  </a:lnTo>
                  <a:lnTo>
                    <a:pt x="961" y="2024"/>
                  </a:lnTo>
                  <a:lnTo>
                    <a:pt x="963" y="2025"/>
                  </a:lnTo>
                  <a:lnTo>
                    <a:pt x="966" y="2027"/>
                  </a:lnTo>
                  <a:lnTo>
                    <a:pt x="968" y="2029"/>
                  </a:lnTo>
                  <a:lnTo>
                    <a:pt x="970" y="2031"/>
                  </a:lnTo>
                  <a:lnTo>
                    <a:pt x="973" y="2032"/>
                  </a:lnTo>
                  <a:lnTo>
                    <a:pt x="975" y="2034"/>
                  </a:lnTo>
                  <a:lnTo>
                    <a:pt x="978" y="2036"/>
                  </a:lnTo>
                  <a:lnTo>
                    <a:pt x="980" y="2037"/>
                  </a:lnTo>
                  <a:lnTo>
                    <a:pt x="983" y="2039"/>
                  </a:lnTo>
                  <a:lnTo>
                    <a:pt x="985" y="2041"/>
                  </a:lnTo>
                  <a:lnTo>
                    <a:pt x="987" y="2041"/>
                  </a:lnTo>
                  <a:lnTo>
                    <a:pt x="997" y="2024"/>
                  </a:lnTo>
                  <a:lnTo>
                    <a:pt x="996" y="2023"/>
                  </a:lnTo>
                  <a:lnTo>
                    <a:pt x="994" y="2022"/>
                  </a:lnTo>
                  <a:lnTo>
                    <a:pt x="992" y="2020"/>
                  </a:lnTo>
                  <a:lnTo>
                    <a:pt x="989" y="2019"/>
                  </a:lnTo>
                  <a:lnTo>
                    <a:pt x="987" y="2017"/>
                  </a:lnTo>
                  <a:lnTo>
                    <a:pt x="984" y="2016"/>
                  </a:lnTo>
                  <a:lnTo>
                    <a:pt x="982" y="2014"/>
                  </a:lnTo>
                  <a:lnTo>
                    <a:pt x="980" y="2012"/>
                  </a:lnTo>
                  <a:lnTo>
                    <a:pt x="978" y="2011"/>
                  </a:lnTo>
                  <a:lnTo>
                    <a:pt x="975" y="2009"/>
                  </a:lnTo>
                  <a:lnTo>
                    <a:pt x="973" y="2007"/>
                  </a:lnTo>
                  <a:lnTo>
                    <a:pt x="971" y="2005"/>
                  </a:lnTo>
                  <a:lnTo>
                    <a:pt x="968" y="2004"/>
                  </a:lnTo>
                  <a:lnTo>
                    <a:pt x="966" y="2002"/>
                  </a:lnTo>
                  <a:lnTo>
                    <a:pt x="964" y="2000"/>
                  </a:lnTo>
                  <a:lnTo>
                    <a:pt x="961" y="1998"/>
                  </a:lnTo>
                  <a:lnTo>
                    <a:pt x="959" y="1997"/>
                  </a:lnTo>
                  <a:lnTo>
                    <a:pt x="957" y="1995"/>
                  </a:lnTo>
                  <a:lnTo>
                    <a:pt x="954" y="1993"/>
                  </a:lnTo>
                  <a:lnTo>
                    <a:pt x="952" y="1991"/>
                  </a:lnTo>
                  <a:lnTo>
                    <a:pt x="950" y="1989"/>
                  </a:lnTo>
                  <a:lnTo>
                    <a:pt x="947" y="1988"/>
                  </a:lnTo>
                  <a:lnTo>
                    <a:pt x="945" y="1985"/>
                  </a:lnTo>
                  <a:lnTo>
                    <a:pt x="942" y="1984"/>
                  </a:lnTo>
                  <a:lnTo>
                    <a:pt x="940" y="1982"/>
                  </a:lnTo>
                  <a:lnTo>
                    <a:pt x="938" y="1980"/>
                  </a:lnTo>
                  <a:lnTo>
                    <a:pt x="935" y="1978"/>
                  </a:lnTo>
                  <a:lnTo>
                    <a:pt x="933" y="1976"/>
                  </a:lnTo>
                  <a:lnTo>
                    <a:pt x="920" y="1992"/>
                  </a:lnTo>
                  <a:close/>
                  <a:moveTo>
                    <a:pt x="1063" y="2077"/>
                  </a:moveTo>
                  <a:lnTo>
                    <a:pt x="1064" y="2077"/>
                  </a:lnTo>
                  <a:lnTo>
                    <a:pt x="1066" y="2078"/>
                  </a:lnTo>
                  <a:lnTo>
                    <a:pt x="1069" y="2079"/>
                  </a:lnTo>
                  <a:lnTo>
                    <a:pt x="1071" y="2079"/>
                  </a:lnTo>
                  <a:lnTo>
                    <a:pt x="1074" y="2080"/>
                  </a:lnTo>
                  <a:lnTo>
                    <a:pt x="1076" y="2081"/>
                  </a:lnTo>
                  <a:lnTo>
                    <a:pt x="1078" y="2081"/>
                  </a:lnTo>
                  <a:lnTo>
                    <a:pt x="1081" y="2082"/>
                  </a:lnTo>
                  <a:lnTo>
                    <a:pt x="1083" y="2082"/>
                  </a:lnTo>
                  <a:lnTo>
                    <a:pt x="1086" y="2083"/>
                  </a:lnTo>
                  <a:lnTo>
                    <a:pt x="1088" y="2083"/>
                  </a:lnTo>
                  <a:lnTo>
                    <a:pt x="1091" y="2083"/>
                  </a:lnTo>
                  <a:lnTo>
                    <a:pt x="1093" y="2084"/>
                  </a:lnTo>
                  <a:lnTo>
                    <a:pt x="1096" y="2084"/>
                  </a:lnTo>
                  <a:lnTo>
                    <a:pt x="1098" y="2084"/>
                  </a:lnTo>
                  <a:lnTo>
                    <a:pt x="1101" y="2085"/>
                  </a:lnTo>
                  <a:lnTo>
                    <a:pt x="1103" y="2085"/>
                  </a:lnTo>
                  <a:lnTo>
                    <a:pt x="1106" y="2085"/>
                  </a:lnTo>
                  <a:lnTo>
                    <a:pt x="1108" y="2085"/>
                  </a:lnTo>
                  <a:lnTo>
                    <a:pt x="1111" y="2086"/>
                  </a:lnTo>
                  <a:lnTo>
                    <a:pt x="1113" y="2086"/>
                  </a:lnTo>
                  <a:lnTo>
                    <a:pt x="1116" y="2086"/>
                  </a:lnTo>
                  <a:lnTo>
                    <a:pt x="1118" y="2086"/>
                  </a:lnTo>
                  <a:lnTo>
                    <a:pt x="1121" y="2086"/>
                  </a:lnTo>
                  <a:lnTo>
                    <a:pt x="1123" y="2086"/>
                  </a:lnTo>
                  <a:lnTo>
                    <a:pt x="1125" y="2086"/>
                  </a:lnTo>
                  <a:lnTo>
                    <a:pt x="1128" y="2086"/>
                  </a:lnTo>
                  <a:lnTo>
                    <a:pt x="1130" y="2086"/>
                  </a:lnTo>
                  <a:lnTo>
                    <a:pt x="1133" y="2086"/>
                  </a:lnTo>
                  <a:lnTo>
                    <a:pt x="1135" y="2086"/>
                  </a:lnTo>
                  <a:lnTo>
                    <a:pt x="1138" y="2086"/>
                  </a:lnTo>
                  <a:lnTo>
                    <a:pt x="1140" y="2086"/>
                  </a:lnTo>
                  <a:lnTo>
                    <a:pt x="1143" y="2086"/>
                  </a:lnTo>
                  <a:lnTo>
                    <a:pt x="1145" y="2086"/>
                  </a:lnTo>
                  <a:lnTo>
                    <a:pt x="1147" y="2086"/>
                  </a:lnTo>
                  <a:lnTo>
                    <a:pt x="1145" y="2066"/>
                  </a:lnTo>
                  <a:lnTo>
                    <a:pt x="1144" y="2066"/>
                  </a:lnTo>
                  <a:lnTo>
                    <a:pt x="1142" y="2066"/>
                  </a:lnTo>
                  <a:lnTo>
                    <a:pt x="1140" y="2066"/>
                  </a:lnTo>
                  <a:lnTo>
                    <a:pt x="1137" y="2066"/>
                  </a:lnTo>
                  <a:lnTo>
                    <a:pt x="1135" y="2066"/>
                  </a:lnTo>
                  <a:lnTo>
                    <a:pt x="1133" y="2066"/>
                  </a:lnTo>
                  <a:lnTo>
                    <a:pt x="1130" y="2066"/>
                  </a:lnTo>
                  <a:lnTo>
                    <a:pt x="1128" y="2066"/>
                  </a:lnTo>
                  <a:lnTo>
                    <a:pt x="1126" y="2066"/>
                  </a:lnTo>
                  <a:lnTo>
                    <a:pt x="1124" y="2066"/>
                  </a:lnTo>
                  <a:lnTo>
                    <a:pt x="1121" y="2066"/>
                  </a:lnTo>
                  <a:lnTo>
                    <a:pt x="1119" y="2066"/>
                  </a:lnTo>
                  <a:lnTo>
                    <a:pt x="1117" y="2066"/>
                  </a:lnTo>
                  <a:lnTo>
                    <a:pt x="1114" y="2066"/>
                  </a:lnTo>
                  <a:lnTo>
                    <a:pt x="1112" y="2065"/>
                  </a:lnTo>
                  <a:lnTo>
                    <a:pt x="1110" y="2065"/>
                  </a:lnTo>
                  <a:lnTo>
                    <a:pt x="1108" y="2065"/>
                  </a:lnTo>
                  <a:lnTo>
                    <a:pt x="1105" y="2065"/>
                  </a:lnTo>
                  <a:lnTo>
                    <a:pt x="1103" y="2064"/>
                  </a:lnTo>
                  <a:lnTo>
                    <a:pt x="1101" y="2064"/>
                  </a:lnTo>
                  <a:lnTo>
                    <a:pt x="1099" y="2064"/>
                  </a:lnTo>
                  <a:lnTo>
                    <a:pt x="1096" y="2063"/>
                  </a:lnTo>
                  <a:lnTo>
                    <a:pt x="1094" y="2063"/>
                  </a:lnTo>
                  <a:lnTo>
                    <a:pt x="1092" y="2063"/>
                  </a:lnTo>
                  <a:lnTo>
                    <a:pt x="1089" y="2062"/>
                  </a:lnTo>
                  <a:lnTo>
                    <a:pt x="1087" y="2062"/>
                  </a:lnTo>
                  <a:lnTo>
                    <a:pt x="1085" y="2062"/>
                  </a:lnTo>
                  <a:lnTo>
                    <a:pt x="1083" y="2061"/>
                  </a:lnTo>
                  <a:lnTo>
                    <a:pt x="1081" y="2061"/>
                  </a:lnTo>
                  <a:lnTo>
                    <a:pt x="1078" y="2060"/>
                  </a:lnTo>
                  <a:lnTo>
                    <a:pt x="1076" y="2060"/>
                  </a:lnTo>
                  <a:lnTo>
                    <a:pt x="1074" y="2059"/>
                  </a:lnTo>
                  <a:lnTo>
                    <a:pt x="1071" y="2058"/>
                  </a:lnTo>
                  <a:lnTo>
                    <a:pt x="1069" y="2058"/>
                  </a:lnTo>
                  <a:lnTo>
                    <a:pt x="1068" y="2057"/>
                  </a:lnTo>
                  <a:lnTo>
                    <a:pt x="1063" y="2077"/>
                  </a:lnTo>
                  <a:close/>
                  <a:moveTo>
                    <a:pt x="1229" y="2072"/>
                  </a:moveTo>
                  <a:lnTo>
                    <a:pt x="1230" y="2071"/>
                  </a:lnTo>
                  <a:lnTo>
                    <a:pt x="1233" y="2070"/>
                  </a:lnTo>
                  <a:lnTo>
                    <a:pt x="1235" y="2070"/>
                  </a:lnTo>
                  <a:lnTo>
                    <a:pt x="1238" y="2069"/>
                  </a:lnTo>
                  <a:lnTo>
                    <a:pt x="1240" y="2068"/>
                  </a:lnTo>
                  <a:lnTo>
                    <a:pt x="1243" y="2068"/>
                  </a:lnTo>
                  <a:lnTo>
                    <a:pt x="1245" y="2067"/>
                  </a:lnTo>
                  <a:lnTo>
                    <a:pt x="1247" y="2066"/>
                  </a:lnTo>
                  <a:lnTo>
                    <a:pt x="1250" y="2065"/>
                  </a:lnTo>
                  <a:lnTo>
                    <a:pt x="1252" y="2064"/>
                  </a:lnTo>
                  <a:lnTo>
                    <a:pt x="1255" y="2064"/>
                  </a:lnTo>
                  <a:lnTo>
                    <a:pt x="1257" y="2063"/>
                  </a:lnTo>
                  <a:lnTo>
                    <a:pt x="1259" y="2062"/>
                  </a:lnTo>
                  <a:lnTo>
                    <a:pt x="1262" y="2061"/>
                  </a:lnTo>
                  <a:lnTo>
                    <a:pt x="1264" y="2060"/>
                  </a:lnTo>
                  <a:lnTo>
                    <a:pt x="1266" y="2059"/>
                  </a:lnTo>
                  <a:lnTo>
                    <a:pt x="1269" y="2059"/>
                  </a:lnTo>
                  <a:lnTo>
                    <a:pt x="1271" y="2058"/>
                  </a:lnTo>
                  <a:lnTo>
                    <a:pt x="1274" y="2057"/>
                  </a:lnTo>
                  <a:lnTo>
                    <a:pt x="1276" y="2056"/>
                  </a:lnTo>
                  <a:lnTo>
                    <a:pt x="1278" y="2055"/>
                  </a:lnTo>
                  <a:lnTo>
                    <a:pt x="1281" y="2054"/>
                  </a:lnTo>
                  <a:lnTo>
                    <a:pt x="1283" y="2053"/>
                  </a:lnTo>
                  <a:lnTo>
                    <a:pt x="1286" y="2052"/>
                  </a:lnTo>
                  <a:lnTo>
                    <a:pt x="1288" y="2051"/>
                  </a:lnTo>
                  <a:lnTo>
                    <a:pt x="1290" y="2050"/>
                  </a:lnTo>
                  <a:lnTo>
                    <a:pt x="1293" y="2049"/>
                  </a:lnTo>
                  <a:lnTo>
                    <a:pt x="1295" y="2048"/>
                  </a:lnTo>
                  <a:lnTo>
                    <a:pt x="1298" y="2047"/>
                  </a:lnTo>
                  <a:lnTo>
                    <a:pt x="1300" y="2047"/>
                  </a:lnTo>
                  <a:lnTo>
                    <a:pt x="1302" y="2046"/>
                  </a:lnTo>
                  <a:lnTo>
                    <a:pt x="1305" y="2045"/>
                  </a:lnTo>
                  <a:lnTo>
                    <a:pt x="1307" y="2044"/>
                  </a:lnTo>
                  <a:lnTo>
                    <a:pt x="1299" y="2025"/>
                  </a:lnTo>
                  <a:lnTo>
                    <a:pt x="1297" y="2026"/>
                  </a:lnTo>
                  <a:lnTo>
                    <a:pt x="1295" y="2027"/>
                  </a:lnTo>
                  <a:lnTo>
                    <a:pt x="1292" y="2028"/>
                  </a:lnTo>
                  <a:lnTo>
                    <a:pt x="1290" y="2029"/>
                  </a:lnTo>
                  <a:lnTo>
                    <a:pt x="1288" y="2030"/>
                  </a:lnTo>
                  <a:lnTo>
                    <a:pt x="1285" y="2031"/>
                  </a:lnTo>
                  <a:lnTo>
                    <a:pt x="1283" y="2031"/>
                  </a:lnTo>
                  <a:lnTo>
                    <a:pt x="1281" y="2032"/>
                  </a:lnTo>
                  <a:lnTo>
                    <a:pt x="1278" y="2033"/>
                  </a:lnTo>
                  <a:lnTo>
                    <a:pt x="1276" y="2034"/>
                  </a:lnTo>
                  <a:lnTo>
                    <a:pt x="1274" y="2035"/>
                  </a:lnTo>
                  <a:lnTo>
                    <a:pt x="1271" y="2036"/>
                  </a:lnTo>
                  <a:lnTo>
                    <a:pt x="1269" y="2037"/>
                  </a:lnTo>
                  <a:lnTo>
                    <a:pt x="1267" y="2038"/>
                  </a:lnTo>
                  <a:lnTo>
                    <a:pt x="1264" y="2038"/>
                  </a:lnTo>
                  <a:lnTo>
                    <a:pt x="1262" y="2040"/>
                  </a:lnTo>
                  <a:lnTo>
                    <a:pt x="1260" y="2040"/>
                  </a:lnTo>
                  <a:lnTo>
                    <a:pt x="1257" y="2041"/>
                  </a:lnTo>
                  <a:lnTo>
                    <a:pt x="1255" y="2042"/>
                  </a:lnTo>
                  <a:lnTo>
                    <a:pt x="1253" y="2043"/>
                  </a:lnTo>
                  <a:lnTo>
                    <a:pt x="1250" y="2044"/>
                  </a:lnTo>
                  <a:lnTo>
                    <a:pt x="1248" y="2044"/>
                  </a:lnTo>
                  <a:lnTo>
                    <a:pt x="1246" y="2045"/>
                  </a:lnTo>
                  <a:lnTo>
                    <a:pt x="1243" y="2046"/>
                  </a:lnTo>
                  <a:lnTo>
                    <a:pt x="1241" y="2047"/>
                  </a:lnTo>
                  <a:lnTo>
                    <a:pt x="1239" y="2047"/>
                  </a:lnTo>
                  <a:lnTo>
                    <a:pt x="1236" y="2048"/>
                  </a:lnTo>
                  <a:lnTo>
                    <a:pt x="1234" y="2049"/>
                  </a:lnTo>
                  <a:lnTo>
                    <a:pt x="1232" y="2049"/>
                  </a:lnTo>
                  <a:lnTo>
                    <a:pt x="1229" y="2050"/>
                  </a:lnTo>
                  <a:lnTo>
                    <a:pt x="1227" y="2051"/>
                  </a:lnTo>
                  <a:lnTo>
                    <a:pt x="1225" y="2051"/>
                  </a:lnTo>
                  <a:lnTo>
                    <a:pt x="1223" y="2052"/>
                  </a:lnTo>
                  <a:lnTo>
                    <a:pt x="1229" y="2072"/>
                  </a:lnTo>
                  <a:close/>
                  <a:moveTo>
                    <a:pt x="1382" y="2010"/>
                  </a:moveTo>
                  <a:lnTo>
                    <a:pt x="1383" y="2010"/>
                  </a:lnTo>
                  <a:lnTo>
                    <a:pt x="1386" y="2008"/>
                  </a:lnTo>
                  <a:lnTo>
                    <a:pt x="1388" y="2007"/>
                  </a:lnTo>
                  <a:lnTo>
                    <a:pt x="1391" y="2006"/>
                  </a:lnTo>
                  <a:lnTo>
                    <a:pt x="1393" y="2005"/>
                  </a:lnTo>
                  <a:lnTo>
                    <a:pt x="1395" y="2004"/>
                  </a:lnTo>
                  <a:lnTo>
                    <a:pt x="1398" y="2003"/>
                  </a:lnTo>
                  <a:lnTo>
                    <a:pt x="1400" y="2002"/>
                  </a:lnTo>
                  <a:lnTo>
                    <a:pt x="1403" y="2001"/>
                  </a:lnTo>
                  <a:lnTo>
                    <a:pt x="1405" y="2000"/>
                  </a:lnTo>
                  <a:lnTo>
                    <a:pt x="1407" y="1998"/>
                  </a:lnTo>
                  <a:lnTo>
                    <a:pt x="1410" y="1997"/>
                  </a:lnTo>
                  <a:lnTo>
                    <a:pt x="1412" y="1996"/>
                  </a:lnTo>
                  <a:lnTo>
                    <a:pt x="1415" y="1995"/>
                  </a:lnTo>
                  <a:lnTo>
                    <a:pt x="1417" y="1994"/>
                  </a:lnTo>
                  <a:lnTo>
                    <a:pt x="1419" y="1992"/>
                  </a:lnTo>
                  <a:lnTo>
                    <a:pt x="1422" y="1991"/>
                  </a:lnTo>
                  <a:lnTo>
                    <a:pt x="1424" y="1990"/>
                  </a:lnTo>
                  <a:lnTo>
                    <a:pt x="1426" y="1989"/>
                  </a:lnTo>
                  <a:lnTo>
                    <a:pt x="1429" y="1988"/>
                  </a:lnTo>
                  <a:lnTo>
                    <a:pt x="1431" y="1987"/>
                  </a:lnTo>
                  <a:lnTo>
                    <a:pt x="1433" y="1985"/>
                  </a:lnTo>
                  <a:lnTo>
                    <a:pt x="1436" y="1984"/>
                  </a:lnTo>
                  <a:lnTo>
                    <a:pt x="1438" y="1983"/>
                  </a:lnTo>
                  <a:lnTo>
                    <a:pt x="1440" y="1982"/>
                  </a:lnTo>
                  <a:lnTo>
                    <a:pt x="1443" y="1981"/>
                  </a:lnTo>
                  <a:lnTo>
                    <a:pt x="1445" y="1980"/>
                  </a:lnTo>
                  <a:lnTo>
                    <a:pt x="1448" y="1978"/>
                  </a:lnTo>
                  <a:lnTo>
                    <a:pt x="1450" y="1977"/>
                  </a:lnTo>
                  <a:lnTo>
                    <a:pt x="1452" y="1976"/>
                  </a:lnTo>
                  <a:lnTo>
                    <a:pt x="1455" y="1975"/>
                  </a:lnTo>
                  <a:lnTo>
                    <a:pt x="1446" y="1957"/>
                  </a:lnTo>
                  <a:lnTo>
                    <a:pt x="1443" y="1958"/>
                  </a:lnTo>
                  <a:lnTo>
                    <a:pt x="1441" y="1959"/>
                  </a:lnTo>
                  <a:lnTo>
                    <a:pt x="1439" y="1960"/>
                  </a:lnTo>
                  <a:lnTo>
                    <a:pt x="1436" y="1961"/>
                  </a:lnTo>
                  <a:lnTo>
                    <a:pt x="1434" y="1963"/>
                  </a:lnTo>
                  <a:lnTo>
                    <a:pt x="1432" y="1964"/>
                  </a:lnTo>
                  <a:lnTo>
                    <a:pt x="1429" y="1965"/>
                  </a:lnTo>
                  <a:lnTo>
                    <a:pt x="1427" y="1966"/>
                  </a:lnTo>
                  <a:lnTo>
                    <a:pt x="1424" y="1967"/>
                  </a:lnTo>
                  <a:lnTo>
                    <a:pt x="1422" y="1968"/>
                  </a:lnTo>
                  <a:lnTo>
                    <a:pt x="1420" y="1969"/>
                  </a:lnTo>
                  <a:lnTo>
                    <a:pt x="1417" y="1971"/>
                  </a:lnTo>
                  <a:lnTo>
                    <a:pt x="1415" y="1972"/>
                  </a:lnTo>
                  <a:lnTo>
                    <a:pt x="1413" y="1973"/>
                  </a:lnTo>
                  <a:lnTo>
                    <a:pt x="1410" y="1974"/>
                  </a:lnTo>
                  <a:lnTo>
                    <a:pt x="1408" y="1975"/>
                  </a:lnTo>
                  <a:lnTo>
                    <a:pt x="1406" y="1977"/>
                  </a:lnTo>
                  <a:lnTo>
                    <a:pt x="1403" y="1978"/>
                  </a:lnTo>
                  <a:lnTo>
                    <a:pt x="1401" y="1979"/>
                  </a:lnTo>
                  <a:lnTo>
                    <a:pt x="1398" y="1980"/>
                  </a:lnTo>
                  <a:lnTo>
                    <a:pt x="1396" y="1981"/>
                  </a:lnTo>
                  <a:lnTo>
                    <a:pt x="1394" y="1982"/>
                  </a:lnTo>
                  <a:lnTo>
                    <a:pt x="1391" y="1983"/>
                  </a:lnTo>
                  <a:lnTo>
                    <a:pt x="1389" y="1984"/>
                  </a:lnTo>
                  <a:lnTo>
                    <a:pt x="1387" y="1985"/>
                  </a:lnTo>
                  <a:lnTo>
                    <a:pt x="1384" y="1987"/>
                  </a:lnTo>
                  <a:lnTo>
                    <a:pt x="1382" y="1988"/>
                  </a:lnTo>
                  <a:lnTo>
                    <a:pt x="1380" y="1989"/>
                  </a:lnTo>
                  <a:lnTo>
                    <a:pt x="1377" y="1990"/>
                  </a:lnTo>
                  <a:lnTo>
                    <a:pt x="1375" y="1991"/>
                  </a:lnTo>
                  <a:lnTo>
                    <a:pt x="1373" y="1992"/>
                  </a:lnTo>
                  <a:lnTo>
                    <a:pt x="1382" y="2010"/>
                  </a:lnTo>
                  <a:close/>
                  <a:moveTo>
                    <a:pt x="1529" y="1941"/>
                  </a:moveTo>
                  <a:lnTo>
                    <a:pt x="1530" y="1941"/>
                  </a:lnTo>
                  <a:lnTo>
                    <a:pt x="1532" y="1940"/>
                  </a:lnTo>
                  <a:lnTo>
                    <a:pt x="1534" y="1939"/>
                  </a:lnTo>
                  <a:lnTo>
                    <a:pt x="1537" y="1938"/>
                  </a:lnTo>
                  <a:lnTo>
                    <a:pt x="1539" y="1937"/>
                  </a:lnTo>
                  <a:lnTo>
                    <a:pt x="1541" y="1937"/>
                  </a:lnTo>
                  <a:lnTo>
                    <a:pt x="1543" y="1936"/>
                  </a:lnTo>
                  <a:lnTo>
                    <a:pt x="1546" y="1935"/>
                  </a:lnTo>
                  <a:lnTo>
                    <a:pt x="1548" y="1934"/>
                  </a:lnTo>
                  <a:lnTo>
                    <a:pt x="1550" y="1934"/>
                  </a:lnTo>
                  <a:lnTo>
                    <a:pt x="1553" y="1933"/>
                  </a:lnTo>
                  <a:lnTo>
                    <a:pt x="1555" y="1932"/>
                  </a:lnTo>
                  <a:lnTo>
                    <a:pt x="1557" y="1932"/>
                  </a:lnTo>
                  <a:lnTo>
                    <a:pt x="1559" y="1931"/>
                  </a:lnTo>
                  <a:lnTo>
                    <a:pt x="1562" y="1931"/>
                  </a:lnTo>
                  <a:lnTo>
                    <a:pt x="1564" y="1930"/>
                  </a:lnTo>
                  <a:lnTo>
                    <a:pt x="1566" y="1930"/>
                  </a:lnTo>
                  <a:lnTo>
                    <a:pt x="1568" y="1929"/>
                  </a:lnTo>
                  <a:lnTo>
                    <a:pt x="1571" y="1929"/>
                  </a:lnTo>
                  <a:lnTo>
                    <a:pt x="1573" y="1928"/>
                  </a:lnTo>
                  <a:lnTo>
                    <a:pt x="1575" y="1928"/>
                  </a:lnTo>
                  <a:lnTo>
                    <a:pt x="1577" y="1928"/>
                  </a:lnTo>
                  <a:lnTo>
                    <a:pt x="1580" y="1927"/>
                  </a:lnTo>
                  <a:lnTo>
                    <a:pt x="1582" y="1927"/>
                  </a:lnTo>
                  <a:lnTo>
                    <a:pt x="1584" y="1927"/>
                  </a:lnTo>
                  <a:lnTo>
                    <a:pt x="1586" y="1927"/>
                  </a:lnTo>
                  <a:lnTo>
                    <a:pt x="1589" y="1926"/>
                  </a:lnTo>
                  <a:lnTo>
                    <a:pt x="1591" y="1926"/>
                  </a:lnTo>
                  <a:lnTo>
                    <a:pt x="1593" y="1926"/>
                  </a:lnTo>
                  <a:lnTo>
                    <a:pt x="1595" y="1926"/>
                  </a:lnTo>
                  <a:lnTo>
                    <a:pt x="1597" y="1926"/>
                  </a:lnTo>
                  <a:lnTo>
                    <a:pt x="1600" y="1926"/>
                  </a:lnTo>
                  <a:lnTo>
                    <a:pt x="1602" y="1926"/>
                  </a:lnTo>
                  <a:lnTo>
                    <a:pt x="1604" y="1926"/>
                  </a:lnTo>
                  <a:lnTo>
                    <a:pt x="1605" y="1905"/>
                  </a:lnTo>
                  <a:lnTo>
                    <a:pt x="1602" y="1905"/>
                  </a:lnTo>
                  <a:lnTo>
                    <a:pt x="1599" y="1905"/>
                  </a:lnTo>
                  <a:lnTo>
                    <a:pt x="1597" y="1905"/>
                  </a:lnTo>
                  <a:lnTo>
                    <a:pt x="1595" y="1905"/>
                  </a:lnTo>
                  <a:lnTo>
                    <a:pt x="1592" y="1906"/>
                  </a:lnTo>
                  <a:lnTo>
                    <a:pt x="1590" y="1906"/>
                  </a:lnTo>
                  <a:lnTo>
                    <a:pt x="1587" y="1906"/>
                  </a:lnTo>
                  <a:lnTo>
                    <a:pt x="1584" y="1906"/>
                  </a:lnTo>
                  <a:lnTo>
                    <a:pt x="1582" y="1906"/>
                  </a:lnTo>
                  <a:lnTo>
                    <a:pt x="1579" y="1907"/>
                  </a:lnTo>
                  <a:lnTo>
                    <a:pt x="1577" y="1907"/>
                  </a:lnTo>
                  <a:lnTo>
                    <a:pt x="1574" y="1908"/>
                  </a:lnTo>
                  <a:lnTo>
                    <a:pt x="1572" y="1908"/>
                  </a:lnTo>
                  <a:lnTo>
                    <a:pt x="1569" y="1908"/>
                  </a:lnTo>
                  <a:lnTo>
                    <a:pt x="1567" y="1909"/>
                  </a:lnTo>
                  <a:lnTo>
                    <a:pt x="1564" y="1909"/>
                  </a:lnTo>
                  <a:lnTo>
                    <a:pt x="1562" y="1910"/>
                  </a:lnTo>
                  <a:lnTo>
                    <a:pt x="1559" y="1910"/>
                  </a:lnTo>
                  <a:lnTo>
                    <a:pt x="1557" y="1911"/>
                  </a:lnTo>
                  <a:lnTo>
                    <a:pt x="1554" y="1911"/>
                  </a:lnTo>
                  <a:lnTo>
                    <a:pt x="1552" y="1912"/>
                  </a:lnTo>
                  <a:lnTo>
                    <a:pt x="1550" y="1913"/>
                  </a:lnTo>
                  <a:lnTo>
                    <a:pt x="1547" y="1913"/>
                  </a:lnTo>
                  <a:lnTo>
                    <a:pt x="1545" y="1914"/>
                  </a:lnTo>
                  <a:lnTo>
                    <a:pt x="1542" y="1915"/>
                  </a:lnTo>
                  <a:lnTo>
                    <a:pt x="1540" y="1916"/>
                  </a:lnTo>
                  <a:lnTo>
                    <a:pt x="1537" y="1916"/>
                  </a:lnTo>
                  <a:lnTo>
                    <a:pt x="1535" y="1917"/>
                  </a:lnTo>
                  <a:lnTo>
                    <a:pt x="1532" y="1918"/>
                  </a:lnTo>
                  <a:lnTo>
                    <a:pt x="1530" y="1919"/>
                  </a:lnTo>
                  <a:lnTo>
                    <a:pt x="1527" y="1920"/>
                  </a:lnTo>
                  <a:lnTo>
                    <a:pt x="1525" y="1921"/>
                  </a:lnTo>
                  <a:lnTo>
                    <a:pt x="1523" y="1922"/>
                  </a:lnTo>
                  <a:lnTo>
                    <a:pt x="1521" y="1922"/>
                  </a:lnTo>
                  <a:lnTo>
                    <a:pt x="1529" y="1941"/>
                  </a:lnTo>
                  <a:close/>
                  <a:moveTo>
                    <a:pt x="1678" y="1946"/>
                  </a:moveTo>
                  <a:lnTo>
                    <a:pt x="1680" y="1948"/>
                  </a:lnTo>
                  <a:lnTo>
                    <a:pt x="1683" y="1949"/>
                  </a:lnTo>
                  <a:lnTo>
                    <a:pt x="1685" y="1950"/>
                  </a:lnTo>
                  <a:lnTo>
                    <a:pt x="1687" y="1951"/>
                  </a:lnTo>
                  <a:lnTo>
                    <a:pt x="1689" y="1953"/>
                  </a:lnTo>
                  <a:lnTo>
                    <a:pt x="1692" y="1954"/>
                  </a:lnTo>
                  <a:lnTo>
                    <a:pt x="1694" y="1955"/>
                  </a:lnTo>
                  <a:lnTo>
                    <a:pt x="1696" y="1956"/>
                  </a:lnTo>
                  <a:lnTo>
                    <a:pt x="1699" y="1958"/>
                  </a:lnTo>
                  <a:lnTo>
                    <a:pt x="1701" y="1959"/>
                  </a:lnTo>
                  <a:lnTo>
                    <a:pt x="1703" y="1961"/>
                  </a:lnTo>
                  <a:lnTo>
                    <a:pt x="1706" y="1962"/>
                  </a:lnTo>
                  <a:lnTo>
                    <a:pt x="1708" y="1963"/>
                  </a:lnTo>
                  <a:lnTo>
                    <a:pt x="1710" y="1965"/>
                  </a:lnTo>
                  <a:lnTo>
                    <a:pt x="1713" y="1966"/>
                  </a:lnTo>
                  <a:lnTo>
                    <a:pt x="1715" y="1968"/>
                  </a:lnTo>
                  <a:lnTo>
                    <a:pt x="1717" y="1969"/>
                  </a:lnTo>
                  <a:lnTo>
                    <a:pt x="1720" y="1971"/>
                  </a:lnTo>
                  <a:lnTo>
                    <a:pt x="1722" y="1972"/>
                  </a:lnTo>
                  <a:lnTo>
                    <a:pt x="1724" y="1974"/>
                  </a:lnTo>
                  <a:lnTo>
                    <a:pt x="1727" y="1975"/>
                  </a:lnTo>
                  <a:lnTo>
                    <a:pt x="1729" y="1977"/>
                  </a:lnTo>
                  <a:lnTo>
                    <a:pt x="1731" y="1978"/>
                  </a:lnTo>
                  <a:lnTo>
                    <a:pt x="1734" y="1980"/>
                  </a:lnTo>
                  <a:lnTo>
                    <a:pt x="1736" y="1982"/>
                  </a:lnTo>
                  <a:lnTo>
                    <a:pt x="1738" y="1983"/>
                  </a:lnTo>
                  <a:lnTo>
                    <a:pt x="1741" y="1985"/>
                  </a:lnTo>
                  <a:lnTo>
                    <a:pt x="1743" y="1986"/>
                  </a:lnTo>
                  <a:lnTo>
                    <a:pt x="1745" y="1988"/>
                  </a:lnTo>
                  <a:lnTo>
                    <a:pt x="1757" y="1971"/>
                  </a:lnTo>
                  <a:lnTo>
                    <a:pt x="1754" y="1969"/>
                  </a:lnTo>
                  <a:lnTo>
                    <a:pt x="1752" y="1968"/>
                  </a:lnTo>
                  <a:lnTo>
                    <a:pt x="1750" y="1966"/>
                  </a:lnTo>
                  <a:lnTo>
                    <a:pt x="1747" y="1965"/>
                  </a:lnTo>
                  <a:lnTo>
                    <a:pt x="1745" y="1963"/>
                  </a:lnTo>
                  <a:lnTo>
                    <a:pt x="1743" y="1962"/>
                  </a:lnTo>
                  <a:lnTo>
                    <a:pt x="1740" y="1960"/>
                  </a:lnTo>
                  <a:lnTo>
                    <a:pt x="1738" y="1958"/>
                  </a:lnTo>
                  <a:lnTo>
                    <a:pt x="1735" y="1957"/>
                  </a:lnTo>
                  <a:lnTo>
                    <a:pt x="1733" y="1955"/>
                  </a:lnTo>
                  <a:lnTo>
                    <a:pt x="1731" y="1954"/>
                  </a:lnTo>
                  <a:lnTo>
                    <a:pt x="1728" y="1952"/>
                  </a:lnTo>
                  <a:lnTo>
                    <a:pt x="1726" y="1951"/>
                  </a:lnTo>
                  <a:lnTo>
                    <a:pt x="1724" y="1949"/>
                  </a:lnTo>
                  <a:lnTo>
                    <a:pt x="1721" y="1948"/>
                  </a:lnTo>
                  <a:lnTo>
                    <a:pt x="1719" y="1946"/>
                  </a:lnTo>
                  <a:lnTo>
                    <a:pt x="1716" y="1944"/>
                  </a:lnTo>
                  <a:lnTo>
                    <a:pt x="1714" y="1943"/>
                  </a:lnTo>
                  <a:lnTo>
                    <a:pt x="1711" y="1942"/>
                  </a:lnTo>
                  <a:lnTo>
                    <a:pt x="1709" y="1940"/>
                  </a:lnTo>
                  <a:lnTo>
                    <a:pt x="1706" y="1939"/>
                  </a:lnTo>
                  <a:lnTo>
                    <a:pt x="1704" y="1937"/>
                  </a:lnTo>
                  <a:lnTo>
                    <a:pt x="1702" y="1936"/>
                  </a:lnTo>
                  <a:lnTo>
                    <a:pt x="1699" y="1935"/>
                  </a:lnTo>
                  <a:lnTo>
                    <a:pt x="1697" y="1933"/>
                  </a:lnTo>
                  <a:lnTo>
                    <a:pt x="1694" y="1932"/>
                  </a:lnTo>
                  <a:lnTo>
                    <a:pt x="1692" y="1931"/>
                  </a:lnTo>
                  <a:lnTo>
                    <a:pt x="1689" y="1929"/>
                  </a:lnTo>
                  <a:lnTo>
                    <a:pt x="1687" y="1928"/>
                  </a:lnTo>
                  <a:lnTo>
                    <a:pt x="1678" y="1946"/>
                  </a:lnTo>
                  <a:close/>
                  <a:moveTo>
                    <a:pt x="1816" y="2032"/>
                  </a:moveTo>
                  <a:lnTo>
                    <a:pt x="1817" y="2033"/>
                  </a:lnTo>
                  <a:lnTo>
                    <a:pt x="1820" y="2034"/>
                  </a:lnTo>
                  <a:lnTo>
                    <a:pt x="1822" y="2036"/>
                  </a:lnTo>
                  <a:lnTo>
                    <a:pt x="1825" y="2037"/>
                  </a:lnTo>
                  <a:lnTo>
                    <a:pt x="1827" y="2038"/>
                  </a:lnTo>
                  <a:lnTo>
                    <a:pt x="1830" y="2039"/>
                  </a:lnTo>
                  <a:lnTo>
                    <a:pt x="1832" y="2041"/>
                  </a:lnTo>
                  <a:lnTo>
                    <a:pt x="1834" y="2042"/>
                  </a:lnTo>
                  <a:lnTo>
                    <a:pt x="1837" y="2043"/>
                  </a:lnTo>
                  <a:lnTo>
                    <a:pt x="1839" y="2044"/>
                  </a:lnTo>
                  <a:lnTo>
                    <a:pt x="1841" y="2045"/>
                  </a:lnTo>
                  <a:lnTo>
                    <a:pt x="1844" y="2046"/>
                  </a:lnTo>
                  <a:lnTo>
                    <a:pt x="1846" y="2048"/>
                  </a:lnTo>
                  <a:lnTo>
                    <a:pt x="1849" y="2049"/>
                  </a:lnTo>
                  <a:lnTo>
                    <a:pt x="1851" y="2050"/>
                  </a:lnTo>
                  <a:lnTo>
                    <a:pt x="1854" y="2051"/>
                  </a:lnTo>
                  <a:lnTo>
                    <a:pt x="1856" y="2052"/>
                  </a:lnTo>
                  <a:lnTo>
                    <a:pt x="1859" y="2053"/>
                  </a:lnTo>
                  <a:lnTo>
                    <a:pt x="1861" y="2054"/>
                  </a:lnTo>
                  <a:lnTo>
                    <a:pt x="1863" y="2055"/>
                  </a:lnTo>
                  <a:lnTo>
                    <a:pt x="1866" y="2056"/>
                  </a:lnTo>
                  <a:lnTo>
                    <a:pt x="1868" y="2057"/>
                  </a:lnTo>
                  <a:lnTo>
                    <a:pt x="1871" y="2058"/>
                  </a:lnTo>
                  <a:lnTo>
                    <a:pt x="1873" y="2059"/>
                  </a:lnTo>
                  <a:lnTo>
                    <a:pt x="1876" y="2060"/>
                  </a:lnTo>
                  <a:lnTo>
                    <a:pt x="1878" y="2060"/>
                  </a:lnTo>
                  <a:lnTo>
                    <a:pt x="1880" y="2061"/>
                  </a:lnTo>
                  <a:lnTo>
                    <a:pt x="1883" y="2062"/>
                  </a:lnTo>
                  <a:lnTo>
                    <a:pt x="1885" y="2063"/>
                  </a:lnTo>
                  <a:lnTo>
                    <a:pt x="1888" y="2064"/>
                  </a:lnTo>
                  <a:lnTo>
                    <a:pt x="1890" y="2065"/>
                  </a:lnTo>
                  <a:lnTo>
                    <a:pt x="1892" y="2066"/>
                  </a:lnTo>
                  <a:lnTo>
                    <a:pt x="1899" y="2046"/>
                  </a:lnTo>
                  <a:lnTo>
                    <a:pt x="1897" y="2045"/>
                  </a:lnTo>
                  <a:lnTo>
                    <a:pt x="1894" y="2045"/>
                  </a:lnTo>
                  <a:lnTo>
                    <a:pt x="1892" y="2044"/>
                  </a:lnTo>
                  <a:lnTo>
                    <a:pt x="1890" y="2043"/>
                  </a:lnTo>
                  <a:lnTo>
                    <a:pt x="1887" y="2042"/>
                  </a:lnTo>
                  <a:lnTo>
                    <a:pt x="1885" y="2041"/>
                  </a:lnTo>
                  <a:lnTo>
                    <a:pt x="1883" y="2041"/>
                  </a:lnTo>
                  <a:lnTo>
                    <a:pt x="1880" y="2040"/>
                  </a:lnTo>
                  <a:lnTo>
                    <a:pt x="1878" y="2039"/>
                  </a:lnTo>
                  <a:lnTo>
                    <a:pt x="1876" y="2038"/>
                  </a:lnTo>
                  <a:lnTo>
                    <a:pt x="1873" y="2037"/>
                  </a:lnTo>
                  <a:lnTo>
                    <a:pt x="1871" y="2036"/>
                  </a:lnTo>
                  <a:lnTo>
                    <a:pt x="1869" y="2035"/>
                  </a:lnTo>
                  <a:lnTo>
                    <a:pt x="1866" y="2034"/>
                  </a:lnTo>
                  <a:lnTo>
                    <a:pt x="1864" y="2033"/>
                  </a:lnTo>
                  <a:lnTo>
                    <a:pt x="1862" y="2032"/>
                  </a:lnTo>
                  <a:lnTo>
                    <a:pt x="1860" y="2031"/>
                  </a:lnTo>
                  <a:lnTo>
                    <a:pt x="1857" y="2030"/>
                  </a:lnTo>
                  <a:lnTo>
                    <a:pt x="1855" y="2029"/>
                  </a:lnTo>
                  <a:lnTo>
                    <a:pt x="1853" y="2028"/>
                  </a:lnTo>
                  <a:lnTo>
                    <a:pt x="1850" y="2027"/>
                  </a:lnTo>
                  <a:lnTo>
                    <a:pt x="1848" y="2026"/>
                  </a:lnTo>
                  <a:lnTo>
                    <a:pt x="1846" y="2025"/>
                  </a:lnTo>
                  <a:lnTo>
                    <a:pt x="1843" y="2023"/>
                  </a:lnTo>
                  <a:lnTo>
                    <a:pt x="1841" y="2022"/>
                  </a:lnTo>
                  <a:lnTo>
                    <a:pt x="1839" y="2021"/>
                  </a:lnTo>
                  <a:lnTo>
                    <a:pt x="1836" y="2020"/>
                  </a:lnTo>
                  <a:lnTo>
                    <a:pt x="1834" y="2019"/>
                  </a:lnTo>
                  <a:lnTo>
                    <a:pt x="1832" y="2018"/>
                  </a:lnTo>
                  <a:lnTo>
                    <a:pt x="1830" y="2016"/>
                  </a:lnTo>
                  <a:lnTo>
                    <a:pt x="1827" y="2015"/>
                  </a:lnTo>
                  <a:lnTo>
                    <a:pt x="1826" y="2014"/>
                  </a:lnTo>
                  <a:lnTo>
                    <a:pt x="1816" y="2032"/>
                  </a:lnTo>
                  <a:close/>
                  <a:moveTo>
                    <a:pt x="1972" y="2087"/>
                  </a:moveTo>
                  <a:lnTo>
                    <a:pt x="1974" y="2087"/>
                  </a:lnTo>
                  <a:lnTo>
                    <a:pt x="1976" y="2087"/>
                  </a:lnTo>
                  <a:lnTo>
                    <a:pt x="1979" y="2088"/>
                  </a:lnTo>
                  <a:lnTo>
                    <a:pt x="1981" y="2088"/>
                  </a:lnTo>
                  <a:lnTo>
                    <a:pt x="1984" y="2089"/>
                  </a:lnTo>
                  <a:lnTo>
                    <a:pt x="1986" y="2089"/>
                  </a:lnTo>
                  <a:lnTo>
                    <a:pt x="1988" y="2090"/>
                  </a:lnTo>
                  <a:lnTo>
                    <a:pt x="1991" y="2090"/>
                  </a:lnTo>
                  <a:lnTo>
                    <a:pt x="1993" y="2091"/>
                  </a:lnTo>
                  <a:lnTo>
                    <a:pt x="1996" y="2091"/>
                  </a:lnTo>
                  <a:lnTo>
                    <a:pt x="1998" y="2092"/>
                  </a:lnTo>
                  <a:lnTo>
                    <a:pt x="2001" y="2092"/>
                  </a:lnTo>
                  <a:lnTo>
                    <a:pt x="2003" y="2092"/>
                  </a:lnTo>
                  <a:lnTo>
                    <a:pt x="2005" y="2093"/>
                  </a:lnTo>
                  <a:lnTo>
                    <a:pt x="2008" y="2093"/>
                  </a:lnTo>
                  <a:lnTo>
                    <a:pt x="2010" y="2094"/>
                  </a:lnTo>
                  <a:lnTo>
                    <a:pt x="2013" y="2094"/>
                  </a:lnTo>
                  <a:lnTo>
                    <a:pt x="2015" y="2094"/>
                  </a:lnTo>
                  <a:lnTo>
                    <a:pt x="2018" y="2095"/>
                  </a:lnTo>
                  <a:lnTo>
                    <a:pt x="2020" y="2095"/>
                  </a:lnTo>
                  <a:lnTo>
                    <a:pt x="2022" y="2095"/>
                  </a:lnTo>
                  <a:lnTo>
                    <a:pt x="2025" y="2096"/>
                  </a:lnTo>
                  <a:lnTo>
                    <a:pt x="2027" y="2096"/>
                  </a:lnTo>
                  <a:lnTo>
                    <a:pt x="2029" y="2096"/>
                  </a:lnTo>
                  <a:lnTo>
                    <a:pt x="2032" y="2096"/>
                  </a:lnTo>
                  <a:lnTo>
                    <a:pt x="2034" y="2097"/>
                  </a:lnTo>
                  <a:lnTo>
                    <a:pt x="2037" y="2097"/>
                  </a:lnTo>
                  <a:lnTo>
                    <a:pt x="2039" y="2097"/>
                  </a:lnTo>
                  <a:lnTo>
                    <a:pt x="2042" y="2097"/>
                  </a:lnTo>
                  <a:lnTo>
                    <a:pt x="2044" y="2098"/>
                  </a:lnTo>
                  <a:lnTo>
                    <a:pt x="2047" y="2098"/>
                  </a:lnTo>
                  <a:lnTo>
                    <a:pt x="2049" y="2098"/>
                  </a:lnTo>
                  <a:lnTo>
                    <a:pt x="2051" y="2098"/>
                  </a:lnTo>
                  <a:lnTo>
                    <a:pt x="2054" y="2098"/>
                  </a:lnTo>
                  <a:lnTo>
                    <a:pt x="2055" y="2078"/>
                  </a:lnTo>
                  <a:lnTo>
                    <a:pt x="2053" y="2078"/>
                  </a:lnTo>
                  <a:lnTo>
                    <a:pt x="2050" y="2077"/>
                  </a:lnTo>
                  <a:lnTo>
                    <a:pt x="2048" y="2077"/>
                  </a:lnTo>
                  <a:lnTo>
                    <a:pt x="2046" y="2077"/>
                  </a:lnTo>
                  <a:lnTo>
                    <a:pt x="2043" y="2077"/>
                  </a:lnTo>
                  <a:lnTo>
                    <a:pt x="2041" y="2077"/>
                  </a:lnTo>
                  <a:lnTo>
                    <a:pt x="2039" y="2077"/>
                  </a:lnTo>
                  <a:lnTo>
                    <a:pt x="2036" y="2076"/>
                  </a:lnTo>
                  <a:lnTo>
                    <a:pt x="2034" y="2076"/>
                  </a:lnTo>
                  <a:lnTo>
                    <a:pt x="2032" y="2076"/>
                  </a:lnTo>
                  <a:lnTo>
                    <a:pt x="2029" y="2076"/>
                  </a:lnTo>
                  <a:lnTo>
                    <a:pt x="2027" y="2075"/>
                  </a:lnTo>
                  <a:lnTo>
                    <a:pt x="2025" y="2075"/>
                  </a:lnTo>
                  <a:lnTo>
                    <a:pt x="2023" y="2075"/>
                  </a:lnTo>
                  <a:lnTo>
                    <a:pt x="2020" y="2074"/>
                  </a:lnTo>
                  <a:lnTo>
                    <a:pt x="2018" y="2074"/>
                  </a:lnTo>
                  <a:lnTo>
                    <a:pt x="2016" y="2074"/>
                  </a:lnTo>
                  <a:lnTo>
                    <a:pt x="2013" y="2073"/>
                  </a:lnTo>
                  <a:lnTo>
                    <a:pt x="2011" y="2073"/>
                  </a:lnTo>
                  <a:lnTo>
                    <a:pt x="2009" y="2073"/>
                  </a:lnTo>
                  <a:lnTo>
                    <a:pt x="2006" y="2072"/>
                  </a:lnTo>
                  <a:lnTo>
                    <a:pt x="2004" y="2072"/>
                  </a:lnTo>
                  <a:lnTo>
                    <a:pt x="2002" y="2071"/>
                  </a:lnTo>
                  <a:lnTo>
                    <a:pt x="1999" y="2071"/>
                  </a:lnTo>
                  <a:lnTo>
                    <a:pt x="1997" y="2071"/>
                  </a:lnTo>
                  <a:lnTo>
                    <a:pt x="1995" y="2070"/>
                  </a:lnTo>
                  <a:lnTo>
                    <a:pt x="1992" y="2070"/>
                  </a:lnTo>
                  <a:lnTo>
                    <a:pt x="1990" y="2069"/>
                  </a:lnTo>
                  <a:lnTo>
                    <a:pt x="1988" y="2069"/>
                  </a:lnTo>
                  <a:lnTo>
                    <a:pt x="1985" y="2069"/>
                  </a:lnTo>
                  <a:lnTo>
                    <a:pt x="1983" y="2068"/>
                  </a:lnTo>
                  <a:lnTo>
                    <a:pt x="1981" y="2068"/>
                  </a:lnTo>
                  <a:lnTo>
                    <a:pt x="1978" y="2067"/>
                  </a:lnTo>
                  <a:lnTo>
                    <a:pt x="1976" y="2067"/>
                  </a:lnTo>
                  <a:lnTo>
                    <a:pt x="1972" y="2087"/>
                  </a:lnTo>
                  <a:close/>
                  <a:moveTo>
                    <a:pt x="2138" y="2093"/>
                  </a:moveTo>
                  <a:lnTo>
                    <a:pt x="2139" y="2093"/>
                  </a:lnTo>
                  <a:lnTo>
                    <a:pt x="2142" y="2093"/>
                  </a:lnTo>
                  <a:lnTo>
                    <a:pt x="2144" y="2092"/>
                  </a:lnTo>
                  <a:lnTo>
                    <a:pt x="2146" y="2092"/>
                  </a:lnTo>
                  <a:lnTo>
                    <a:pt x="2149" y="2091"/>
                  </a:lnTo>
                  <a:lnTo>
                    <a:pt x="2151" y="2090"/>
                  </a:lnTo>
                  <a:lnTo>
                    <a:pt x="2154" y="2090"/>
                  </a:lnTo>
                  <a:lnTo>
                    <a:pt x="2156" y="2089"/>
                  </a:lnTo>
                  <a:lnTo>
                    <a:pt x="2159" y="2089"/>
                  </a:lnTo>
                  <a:lnTo>
                    <a:pt x="2161" y="2088"/>
                  </a:lnTo>
                  <a:lnTo>
                    <a:pt x="2163" y="2088"/>
                  </a:lnTo>
                  <a:lnTo>
                    <a:pt x="2166" y="2087"/>
                  </a:lnTo>
                  <a:lnTo>
                    <a:pt x="2168" y="2086"/>
                  </a:lnTo>
                  <a:lnTo>
                    <a:pt x="2171" y="2086"/>
                  </a:lnTo>
                  <a:lnTo>
                    <a:pt x="2173" y="2085"/>
                  </a:lnTo>
                  <a:lnTo>
                    <a:pt x="2175" y="2085"/>
                  </a:lnTo>
                  <a:lnTo>
                    <a:pt x="2178" y="2084"/>
                  </a:lnTo>
                  <a:lnTo>
                    <a:pt x="2180" y="2083"/>
                  </a:lnTo>
                  <a:lnTo>
                    <a:pt x="2183" y="2083"/>
                  </a:lnTo>
                  <a:lnTo>
                    <a:pt x="2185" y="2082"/>
                  </a:lnTo>
                  <a:lnTo>
                    <a:pt x="2187" y="2081"/>
                  </a:lnTo>
                  <a:lnTo>
                    <a:pt x="2190" y="2081"/>
                  </a:lnTo>
                  <a:lnTo>
                    <a:pt x="2192" y="2080"/>
                  </a:lnTo>
                  <a:lnTo>
                    <a:pt x="2195" y="2079"/>
                  </a:lnTo>
                  <a:lnTo>
                    <a:pt x="2197" y="2079"/>
                  </a:lnTo>
                  <a:lnTo>
                    <a:pt x="2199" y="2078"/>
                  </a:lnTo>
                  <a:lnTo>
                    <a:pt x="2202" y="2077"/>
                  </a:lnTo>
                  <a:lnTo>
                    <a:pt x="2204" y="2076"/>
                  </a:lnTo>
                  <a:lnTo>
                    <a:pt x="2207" y="2075"/>
                  </a:lnTo>
                  <a:lnTo>
                    <a:pt x="2209" y="2075"/>
                  </a:lnTo>
                  <a:lnTo>
                    <a:pt x="2211" y="2074"/>
                  </a:lnTo>
                  <a:lnTo>
                    <a:pt x="2214" y="2073"/>
                  </a:lnTo>
                  <a:lnTo>
                    <a:pt x="2216" y="2073"/>
                  </a:lnTo>
                  <a:lnTo>
                    <a:pt x="2218" y="2072"/>
                  </a:lnTo>
                  <a:lnTo>
                    <a:pt x="2212" y="2053"/>
                  </a:lnTo>
                  <a:lnTo>
                    <a:pt x="2210" y="2053"/>
                  </a:lnTo>
                  <a:lnTo>
                    <a:pt x="2208" y="2054"/>
                  </a:lnTo>
                  <a:lnTo>
                    <a:pt x="2205" y="2055"/>
                  </a:lnTo>
                  <a:lnTo>
                    <a:pt x="2203" y="2055"/>
                  </a:lnTo>
                  <a:lnTo>
                    <a:pt x="2201" y="2056"/>
                  </a:lnTo>
                  <a:lnTo>
                    <a:pt x="2198" y="2057"/>
                  </a:lnTo>
                  <a:lnTo>
                    <a:pt x="2196" y="2057"/>
                  </a:lnTo>
                  <a:lnTo>
                    <a:pt x="2194" y="2058"/>
                  </a:lnTo>
                  <a:lnTo>
                    <a:pt x="2191" y="2059"/>
                  </a:lnTo>
                  <a:lnTo>
                    <a:pt x="2189" y="2060"/>
                  </a:lnTo>
                  <a:lnTo>
                    <a:pt x="2187" y="2060"/>
                  </a:lnTo>
                  <a:lnTo>
                    <a:pt x="2184" y="2061"/>
                  </a:lnTo>
                  <a:lnTo>
                    <a:pt x="2182" y="2062"/>
                  </a:lnTo>
                  <a:lnTo>
                    <a:pt x="2180" y="2062"/>
                  </a:lnTo>
                  <a:lnTo>
                    <a:pt x="2177" y="2063"/>
                  </a:lnTo>
                  <a:lnTo>
                    <a:pt x="2175" y="2064"/>
                  </a:lnTo>
                  <a:lnTo>
                    <a:pt x="2173" y="2064"/>
                  </a:lnTo>
                  <a:lnTo>
                    <a:pt x="2170" y="2065"/>
                  </a:lnTo>
                  <a:lnTo>
                    <a:pt x="2168" y="2066"/>
                  </a:lnTo>
                  <a:lnTo>
                    <a:pt x="2166" y="2066"/>
                  </a:lnTo>
                  <a:lnTo>
                    <a:pt x="2163" y="2067"/>
                  </a:lnTo>
                  <a:lnTo>
                    <a:pt x="2161" y="2067"/>
                  </a:lnTo>
                  <a:lnTo>
                    <a:pt x="2159" y="2068"/>
                  </a:lnTo>
                  <a:lnTo>
                    <a:pt x="2156" y="2069"/>
                  </a:lnTo>
                  <a:lnTo>
                    <a:pt x="2154" y="2069"/>
                  </a:lnTo>
                  <a:lnTo>
                    <a:pt x="2152" y="2070"/>
                  </a:lnTo>
                  <a:lnTo>
                    <a:pt x="2149" y="2070"/>
                  </a:lnTo>
                  <a:lnTo>
                    <a:pt x="2147" y="2071"/>
                  </a:lnTo>
                  <a:lnTo>
                    <a:pt x="2145" y="2071"/>
                  </a:lnTo>
                  <a:lnTo>
                    <a:pt x="2142" y="2072"/>
                  </a:lnTo>
                  <a:lnTo>
                    <a:pt x="2140" y="2072"/>
                  </a:lnTo>
                  <a:lnTo>
                    <a:pt x="2138" y="2072"/>
                  </a:lnTo>
                  <a:lnTo>
                    <a:pt x="2135" y="2073"/>
                  </a:lnTo>
                  <a:lnTo>
                    <a:pt x="2134" y="2073"/>
                  </a:lnTo>
                  <a:lnTo>
                    <a:pt x="2138" y="2093"/>
                  </a:lnTo>
                  <a:close/>
                  <a:moveTo>
                    <a:pt x="2296" y="2051"/>
                  </a:moveTo>
                  <a:lnTo>
                    <a:pt x="2298" y="2050"/>
                  </a:lnTo>
                  <a:lnTo>
                    <a:pt x="2300" y="2050"/>
                  </a:lnTo>
                  <a:lnTo>
                    <a:pt x="2303" y="2049"/>
                  </a:lnTo>
                  <a:lnTo>
                    <a:pt x="2305" y="2049"/>
                  </a:lnTo>
                  <a:lnTo>
                    <a:pt x="2307" y="2048"/>
                  </a:lnTo>
                  <a:lnTo>
                    <a:pt x="2310" y="2048"/>
                  </a:lnTo>
                  <a:lnTo>
                    <a:pt x="2312" y="2048"/>
                  </a:lnTo>
                  <a:lnTo>
                    <a:pt x="2314" y="2047"/>
                  </a:lnTo>
                  <a:lnTo>
                    <a:pt x="2317" y="2047"/>
                  </a:lnTo>
                  <a:lnTo>
                    <a:pt x="2319" y="2047"/>
                  </a:lnTo>
                  <a:lnTo>
                    <a:pt x="2321" y="2046"/>
                  </a:lnTo>
                  <a:lnTo>
                    <a:pt x="2323" y="2046"/>
                  </a:lnTo>
                  <a:lnTo>
                    <a:pt x="2326" y="2046"/>
                  </a:lnTo>
                  <a:lnTo>
                    <a:pt x="2328" y="2046"/>
                  </a:lnTo>
                  <a:lnTo>
                    <a:pt x="2330" y="2045"/>
                  </a:lnTo>
                  <a:lnTo>
                    <a:pt x="2333" y="2045"/>
                  </a:lnTo>
                  <a:lnTo>
                    <a:pt x="2335" y="2045"/>
                  </a:lnTo>
                  <a:lnTo>
                    <a:pt x="2337" y="2045"/>
                  </a:lnTo>
                  <a:lnTo>
                    <a:pt x="2340" y="2044"/>
                  </a:lnTo>
                  <a:lnTo>
                    <a:pt x="2342" y="2044"/>
                  </a:lnTo>
                  <a:lnTo>
                    <a:pt x="2344" y="2044"/>
                  </a:lnTo>
                  <a:lnTo>
                    <a:pt x="2347" y="2044"/>
                  </a:lnTo>
                  <a:lnTo>
                    <a:pt x="2349" y="2044"/>
                  </a:lnTo>
                  <a:lnTo>
                    <a:pt x="2351" y="2043"/>
                  </a:lnTo>
                  <a:lnTo>
                    <a:pt x="2354" y="2043"/>
                  </a:lnTo>
                  <a:lnTo>
                    <a:pt x="2356" y="2043"/>
                  </a:lnTo>
                  <a:lnTo>
                    <a:pt x="2358" y="2043"/>
                  </a:lnTo>
                  <a:lnTo>
                    <a:pt x="2360" y="2043"/>
                  </a:lnTo>
                  <a:lnTo>
                    <a:pt x="2363" y="2043"/>
                  </a:lnTo>
                  <a:lnTo>
                    <a:pt x="2365" y="2043"/>
                  </a:lnTo>
                  <a:lnTo>
                    <a:pt x="2368" y="2043"/>
                  </a:lnTo>
                  <a:lnTo>
                    <a:pt x="2370" y="2043"/>
                  </a:lnTo>
                  <a:lnTo>
                    <a:pt x="2372" y="2043"/>
                  </a:lnTo>
                  <a:lnTo>
                    <a:pt x="2374" y="2043"/>
                  </a:lnTo>
                  <a:lnTo>
                    <a:pt x="2374" y="2022"/>
                  </a:lnTo>
                  <a:lnTo>
                    <a:pt x="2372" y="2022"/>
                  </a:lnTo>
                  <a:lnTo>
                    <a:pt x="2369" y="2022"/>
                  </a:lnTo>
                  <a:lnTo>
                    <a:pt x="2367" y="2022"/>
                  </a:lnTo>
                  <a:lnTo>
                    <a:pt x="2364" y="2022"/>
                  </a:lnTo>
                  <a:lnTo>
                    <a:pt x="2362" y="2022"/>
                  </a:lnTo>
                  <a:lnTo>
                    <a:pt x="2360" y="2023"/>
                  </a:lnTo>
                  <a:lnTo>
                    <a:pt x="2357" y="2023"/>
                  </a:lnTo>
                  <a:lnTo>
                    <a:pt x="2355" y="2023"/>
                  </a:lnTo>
                  <a:lnTo>
                    <a:pt x="2353" y="2023"/>
                  </a:lnTo>
                  <a:lnTo>
                    <a:pt x="2350" y="2023"/>
                  </a:lnTo>
                  <a:lnTo>
                    <a:pt x="2348" y="2023"/>
                  </a:lnTo>
                  <a:lnTo>
                    <a:pt x="2345" y="2023"/>
                  </a:lnTo>
                  <a:lnTo>
                    <a:pt x="2343" y="2024"/>
                  </a:lnTo>
                  <a:lnTo>
                    <a:pt x="2340" y="2024"/>
                  </a:lnTo>
                  <a:lnTo>
                    <a:pt x="2338" y="2024"/>
                  </a:lnTo>
                  <a:lnTo>
                    <a:pt x="2335" y="2024"/>
                  </a:lnTo>
                  <a:lnTo>
                    <a:pt x="2333" y="2024"/>
                  </a:lnTo>
                  <a:lnTo>
                    <a:pt x="2331" y="2025"/>
                  </a:lnTo>
                  <a:lnTo>
                    <a:pt x="2328" y="2025"/>
                  </a:lnTo>
                  <a:lnTo>
                    <a:pt x="2326" y="2025"/>
                  </a:lnTo>
                  <a:lnTo>
                    <a:pt x="2323" y="2025"/>
                  </a:lnTo>
                  <a:lnTo>
                    <a:pt x="2321" y="2026"/>
                  </a:lnTo>
                  <a:lnTo>
                    <a:pt x="2318" y="2026"/>
                  </a:lnTo>
                  <a:lnTo>
                    <a:pt x="2316" y="2027"/>
                  </a:lnTo>
                  <a:lnTo>
                    <a:pt x="2314" y="2027"/>
                  </a:lnTo>
                  <a:lnTo>
                    <a:pt x="2311" y="2027"/>
                  </a:lnTo>
                  <a:lnTo>
                    <a:pt x="2309" y="2028"/>
                  </a:lnTo>
                  <a:lnTo>
                    <a:pt x="2306" y="2028"/>
                  </a:lnTo>
                  <a:lnTo>
                    <a:pt x="2304" y="2029"/>
                  </a:lnTo>
                  <a:lnTo>
                    <a:pt x="2301" y="2029"/>
                  </a:lnTo>
                  <a:lnTo>
                    <a:pt x="2299" y="2029"/>
                  </a:lnTo>
                  <a:lnTo>
                    <a:pt x="2296" y="2030"/>
                  </a:lnTo>
                  <a:lnTo>
                    <a:pt x="2294" y="2030"/>
                  </a:lnTo>
                  <a:lnTo>
                    <a:pt x="2292" y="2031"/>
                  </a:lnTo>
                  <a:lnTo>
                    <a:pt x="2296" y="2051"/>
                  </a:lnTo>
                  <a:close/>
                  <a:moveTo>
                    <a:pt x="2455" y="2047"/>
                  </a:moveTo>
                  <a:lnTo>
                    <a:pt x="2456" y="2047"/>
                  </a:lnTo>
                  <a:lnTo>
                    <a:pt x="2458" y="2047"/>
                  </a:lnTo>
                  <a:lnTo>
                    <a:pt x="2461" y="2047"/>
                  </a:lnTo>
                  <a:lnTo>
                    <a:pt x="2463" y="2048"/>
                  </a:lnTo>
                  <a:lnTo>
                    <a:pt x="2466" y="2048"/>
                  </a:lnTo>
                  <a:lnTo>
                    <a:pt x="2468" y="2048"/>
                  </a:lnTo>
                  <a:lnTo>
                    <a:pt x="2470" y="2048"/>
                  </a:lnTo>
                  <a:lnTo>
                    <a:pt x="2473" y="2048"/>
                  </a:lnTo>
                  <a:lnTo>
                    <a:pt x="2475" y="2049"/>
                  </a:lnTo>
                  <a:lnTo>
                    <a:pt x="2477" y="2049"/>
                  </a:lnTo>
                  <a:lnTo>
                    <a:pt x="2480" y="2049"/>
                  </a:lnTo>
                  <a:lnTo>
                    <a:pt x="2482" y="2049"/>
                  </a:lnTo>
                  <a:lnTo>
                    <a:pt x="2484" y="2050"/>
                  </a:lnTo>
                  <a:lnTo>
                    <a:pt x="2487" y="2050"/>
                  </a:lnTo>
                  <a:lnTo>
                    <a:pt x="2489" y="2050"/>
                  </a:lnTo>
                  <a:lnTo>
                    <a:pt x="2492" y="2051"/>
                  </a:lnTo>
                  <a:lnTo>
                    <a:pt x="2494" y="2051"/>
                  </a:lnTo>
                  <a:lnTo>
                    <a:pt x="2496" y="2051"/>
                  </a:lnTo>
                  <a:lnTo>
                    <a:pt x="2499" y="2051"/>
                  </a:lnTo>
                  <a:lnTo>
                    <a:pt x="2501" y="2052"/>
                  </a:lnTo>
                  <a:lnTo>
                    <a:pt x="2503" y="2052"/>
                  </a:lnTo>
                  <a:lnTo>
                    <a:pt x="2506" y="2052"/>
                  </a:lnTo>
                  <a:lnTo>
                    <a:pt x="2508" y="2053"/>
                  </a:lnTo>
                  <a:lnTo>
                    <a:pt x="2510" y="2053"/>
                  </a:lnTo>
                  <a:lnTo>
                    <a:pt x="2513" y="2053"/>
                  </a:lnTo>
                  <a:lnTo>
                    <a:pt x="2515" y="2054"/>
                  </a:lnTo>
                  <a:lnTo>
                    <a:pt x="2518" y="2054"/>
                  </a:lnTo>
                  <a:lnTo>
                    <a:pt x="2520" y="2054"/>
                  </a:lnTo>
                  <a:lnTo>
                    <a:pt x="2522" y="2054"/>
                  </a:lnTo>
                  <a:lnTo>
                    <a:pt x="2524" y="2055"/>
                  </a:lnTo>
                  <a:lnTo>
                    <a:pt x="2527" y="2055"/>
                  </a:lnTo>
                  <a:lnTo>
                    <a:pt x="2529" y="2055"/>
                  </a:lnTo>
                  <a:lnTo>
                    <a:pt x="2532" y="2056"/>
                  </a:lnTo>
                  <a:lnTo>
                    <a:pt x="2534" y="2056"/>
                  </a:lnTo>
                  <a:lnTo>
                    <a:pt x="2535" y="2056"/>
                  </a:lnTo>
                  <a:lnTo>
                    <a:pt x="2538" y="2036"/>
                  </a:lnTo>
                  <a:lnTo>
                    <a:pt x="2537" y="2036"/>
                  </a:lnTo>
                  <a:lnTo>
                    <a:pt x="2534" y="2035"/>
                  </a:lnTo>
                  <a:lnTo>
                    <a:pt x="2532" y="2035"/>
                  </a:lnTo>
                  <a:lnTo>
                    <a:pt x="2530" y="2035"/>
                  </a:lnTo>
                  <a:lnTo>
                    <a:pt x="2527" y="2034"/>
                  </a:lnTo>
                  <a:lnTo>
                    <a:pt x="2525" y="2034"/>
                  </a:lnTo>
                  <a:lnTo>
                    <a:pt x="2522" y="2034"/>
                  </a:lnTo>
                  <a:lnTo>
                    <a:pt x="2520" y="2034"/>
                  </a:lnTo>
                  <a:lnTo>
                    <a:pt x="2518" y="2033"/>
                  </a:lnTo>
                  <a:lnTo>
                    <a:pt x="2515" y="2033"/>
                  </a:lnTo>
                  <a:lnTo>
                    <a:pt x="2513" y="2033"/>
                  </a:lnTo>
                  <a:lnTo>
                    <a:pt x="2510" y="2032"/>
                  </a:lnTo>
                  <a:lnTo>
                    <a:pt x="2508" y="2032"/>
                  </a:lnTo>
                  <a:lnTo>
                    <a:pt x="2506" y="2032"/>
                  </a:lnTo>
                  <a:lnTo>
                    <a:pt x="2503" y="2032"/>
                  </a:lnTo>
                  <a:lnTo>
                    <a:pt x="2501" y="2031"/>
                  </a:lnTo>
                  <a:lnTo>
                    <a:pt x="2499" y="2031"/>
                  </a:lnTo>
                  <a:lnTo>
                    <a:pt x="2496" y="2031"/>
                  </a:lnTo>
                  <a:lnTo>
                    <a:pt x="2494" y="2030"/>
                  </a:lnTo>
                  <a:lnTo>
                    <a:pt x="2492" y="2030"/>
                  </a:lnTo>
                  <a:lnTo>
                    <a:pt x="2489" y="2030"/>
                  </a:lnTo>
                  <a:lnTo>
                    <a:pt x="2487" y="2030"/>
                  </a:lnTo>
                  <a:lnTo>
                    <a:pt x="2484" y="2029"/>
                  </a:lnTo>
                  <a:lnTo>
                    <a:pt x="2482" y="2029"/>
                  </a:lnTo>
                  <a:lnTo>
                    <a:pt x="2480" y="2029"/>
                  </a:lnTo>
                  <a:lnTo>
                    <a:pt x="2477" y="2029"/>
                  </a:lnTo>
                  <a:lnTo>
                    <a:pt x="2475" y="2028"/>
                  </a:lnTo>
                  <a:lnTo>
                    <a:pt x="2472" y="2028"/>
                  </a:lnTo>
                  <a:lnTo>
                    <a:pt x="2470" y="2028"/>
                  </a:lnTo>
                  <a:lnTo>
                    <a:pt x="2468" y="2028"/>
                  </a:lnTo>
                  <a:lnTo>
                    <a:pt x="2465" y="2027"/>
                  </a:lnTo>
                  <a:lnTo>
                    <a:pt x="2463" y="2027"/>
                  </a:lnTo>
                  <a:lnTo>
                    <a:pt x="2461" y="2027"/>
                  </a:lnTo>
                  <a:lnTo>
                    <a:pt x="2458" y="2027"/>
                  </a:lnTo>
                  <a:lnTo>
                    <a:pt x="2456" y="2027"/>
                  </a:lnTo>
                  <a:lnTo>
                    <a:pt x="2455" y="2047"/>
                  </a:lnTo>
                  <a:close/>
                  <a:moveTo>
                    <a:pt x="2616" y="2068"/>
                  </a:moveTo>
                  <a:lnTo>
                    <a:pt x="2617" y="2068"/>
                  </a:lnTo>
                  <a:lnTo>
                    <a:pt x="2619" y="2068"/>
                  </a:lnTo>
                  <a:lnTo>
                    <a:pt x="2622" y="2068"/>
                  </a:lnTo>
                  <a:lnTo>
                    <a:pt x="2624" y="2069"/>
                  </a:lnTo>
                  <a:lnTo>
                    <a:pt x="2626" y="2069"/>
                  </a:lnTo>
                  <a:lnTo>
                    <a:pt x="2629" y="2069"/>
                  </a:lnTo>
                  <a:lnTo>
                    <a:pt x="2631" y="2069"/>
                  </a:lnTo>
                  <a:lnTo>
                    <a:pt x="2634" y="2070"/>
                  </a:lnTo>
                  <a:lnTo>
                    <a:pt x="2636" y="2070"/>
                  </a:lnTo>
                  <a:lnTo>
                    <a:pt x="2638" y="2070"/>
                  </a:lnTo>
                  <a:lnTo>
                    <a:pt x="2641" y="2071"/>
                  </a:lnTo>
                  <a:lnTo>
                    <a:pt x="2643" y="2071"/>
                  </a:lnTo>
                  <a:lnTo>
                    <a:pt x="2646" y="2071"/>
                  </a:lnTo>
                  <a:lnTo>
                    <a:pt x="2648" y="2071"/>
                  </a:lnTo>
                  <a:lnTo>
                    <a:pt x="2650" y="2072"/>
                  </a:lnTo>
                  <a:lnTo>
                    <a:pt x="2653" y="2072"/>
                  </a:lnTo>
                  <a:lnTo>
                    <a:pt x="2655" y="2072"/>
                  </a:lnTo>
                  <a:lnTo>
                    <a:pt x="2658" y="2072"/>
                  </a:lnTo>
                  <a:lnTo>
                    <a:pt x="2660" y="2072"/>
                  </a:lnTo>
                  <a:lnTo>
                    <a:pt x="2663" y="2073"/>
                  </a:lnTo>
                  <a:lnTo>
                    <a:pt x="2665" y="2073"/>
                  </a:lnTo>
                  <a:lnTo>
                    <a:pt x="2667" y="2073"/>
                  </a:lnTo>
                  <a:lnTo>
                    <a:pt x="2670" y="2073"/>
                  </a:lnTo>
                  <a:lnTo>
                    <a:pt x="2672" y="2073"/>
                  </a:lnTo>
                  <a:lnTo>
                    <a:pt x="2675" y="2073"/>
                  </a:lnTo>
                  <a:lnTo>
                    <a:pt x="2677" y="2074"/>
                  </a:lnTo>
                  <a:lnTo>
                    <a:pt x="2679" y="2074"/>
                  </a:lnTo>
                  <a:lnTo>
                    <a:pt x="2682" y="2074"/>
                  </a:lnTo>
                  <a:lnTo>
                    <a:pt x="2684" y="2074"/>
                  </a:lnTo>
                  <a:lnTo>
                    <a:pt x="2686" y="2074"/>
                  </a:lnTo>
                  <a:lnTo>
                    <a:pt x="2689" y="2074"/>
                  </a:lnTo>
                  <a:lnTo>
                    <a:pt x="2691" y="2074"/>
                  </a:lnTo>
                  <a:lnTo>
                    <a:pt x="2694" y="2074"/>
                  </a:lnTo>
                  <a:lnTo>
                    <a:pt x="2696" y="2074"/>
                  </a:lnTo>
                  <a:lnTo>
                    <a:pt x="2698" y="2074"/>
                  </a:lnTo>
                  <a:lnTo>
                    <a:pt x="2699" y="2054"/>
                  </a:lnTo>
                  <a:lnTo>
                    <a:pt x="2697" y="2054"/>
                  </a:lnTo>
                  <a:lnTo>
                    <a:pt x="2694" y="2054"/>
                  </a:lnTo>
                  <a:lnTo>
                    <a:pt x="2692" y="2054"/>
                  </a:lnTo>
                  <a:lnTo>
                    <a:pt x="2690" y="2054"/>
                  </a:lnTo>
                  <a:lnTo>
                    <a:pt x="2687" y="2054"/>
                  </a:lnTo>
                  <a:lnTo>
                    <a:pt x="2685" y="2054"/>
                  </a:lnTo>
                  <a:lnTo>
                    <a:pt x="2683" y="2054"/>
                  </a:lnTo>
                  <a:lnTo>
                    <a:pt x="2680" y="2053"/>
                  </a:lnTo>
                  <a:lnTo>
                    <a:pt x="2678" y="2053"/>
                  </a:lnTo>
                  <a:lnTo>
                    <a:pt x="2676" y="2053"/>
                  </a:lnTo>
                  <a:lnTo>
                    <a:pt x="2673" y="2053"/>
                  </a:lnTo>
                  <a:lnTo>
                    <a:pt x="2671" y="2053"/>
                  </a:lnTo>
                  <a:lnTo>
                    <a:pt x="2669" y="2053"/>
                  </a:lnTo>
                  <a:lnTo>
                    <a:pt x="2666" y="2053"/>
                  </a:lnTo>
                  <a:lnTo>
                    <a:pt x="2664" y="2052"/>
                  </a:lnTo>
                  <a:lnTo>
                    <a:pt x="2662" y="2052"/>
                  </a:lnTo>
                  <a:lnTo>
                    <a:pt x="2659" y="2052"/>
                  </a:lnTo>
                  <a:lnTo>
                    <a:pt x="2657" y="2052"/>
                  </a:lnTo>
                  <a:lnTo>
                    <a:pt x="2655" y="2051"/>
                  </a:lnTo>
                  <a:lnTo>
                    <a:pt x="2652" y="2051"/>
                  </a:lnTo>
                  <a:lnTo>
                    <a:pt x="2650" y="2051"/>
                  </a:lnTo>
                  <a:lnTo>
                    <a:pt x="2648" y="2051"/>
                  </a:lnTo>
                  <a:lnTo>
                    <a:pt x="2645" y="2050"/>
                  </a:lnTo>
                  <a:lnTo>
                    <a:pt x="2643" y="2050"/>
                  </a:lnTo>
                  <a:lnTo>
                    <a:pt x="2641" y="2050"/>
                  </a:lnTo>
                  <a:lnTo>
                    <a:pt x="2638" y="2050"/>
                  </a:lnTo>
                  <a:lnTo>
                    <a:pt x="2636" y="2049"/>
                  </a:lnTo>
                  <a:lnTo>
                    <a:pt x="2634" y="2049"/>
                  </a:lnTo>
                  <a:lnTo>
                    <a:pt x="2631" y="2049"/>
                  </a:lnTo>
                  <a:lnTo>
                    <a:pt x="2629" y="2049"/>
                  </a:lnTo>
                  <a:lnTo>
                    <a:pt x="2627" y="2048"/>
                  </a:lnTo>
                  <a:lnTo>
                    <a:pt x="2624" y="2048"/>
                  </a:lnTo>
                  <a:lnTo>
                    <a:pt x="2622" y="2048"/>
                  </a:lnTo>
                  <a:lnTo>
                    <a:pt x="2620" y="2047"/>
                  </a:lnTo>
                  <a:lnTo>
                    <a:pt x="2619" y="2047"/>
                  </a:lnTo>
                  <a:lnTo>
                    <a:pt x="2616" y="2068"/>
                  </a:lnTo>
                  <a:close/>
                  <a:moveTo>
                    <a:pt x="2781" y="2071"/>
                  </a:moveTo>
                  <a:lnTo>
                    <a:pt x="2783" y="2071"/>
                  </a:lnTo>
                  <a:lnTo>
                    <a:pt x="2785" y="2070"/>
                  </a:lnTo>
                  <a:lnTo>
                    <a:pt x="2787" y="2070"/>
                  </a:lnTo>
                  <a:lnTo>
                    <a:pt x="2790" y="2070"/>
                  </a:lnTo>
                  <a:lnTo>
                    <a:pt x="2792" y="2070"/>
                  </a:lnTo>
                  <a:lnTo>
                    <a:pt x="2794" y="2070"/>
                  </a:lnTo>
                  <a:lnTo>
                    <a:pt x="2797" y="2070"/>
                  </a:lnTo>
                  <a:lnTo>
                    <a:pt x="2799" y="2069"/>
                  </a:lnTo>
                  <a:lnTo>
                    <a:pt x="2801" y="2069"/>
                  </a:lnTo>
                  <a:lnTo>
                    <a:pt x="2804" y="2069"/>
                  </a:lnTo>
                  <a:lnTo>
                    <a:pt x="2806" y="2069"/>
                  </a:lnTo>
                  <a:lnTo>
                    <a:pt x="2809" y="2069"/>
                  </a:lnTo>
                  <a:lnTo>
                    <a:pt x="2811" y="2069"/>
                  </a:lnTo>
                  <a:lnTo>
                    <a:pt x="2813" y="2068"/>
                  </a:lnTo>
                  <a:lnTo>
                    <a:pt x="2816" y="2068"/>
                  </a:lnTo>
                  <a:lnTo>
                    <a:pt x="2818" y="2068"/>
                  </a:lnTo>
                  <a:lnTo>
                    <a:pt x="2820" y="2068"/>
                  </a:lnTo>
                  <a:lnTo>
                    <a:pt x="2823" y="2068"/>
                  </a:lnTo>
                  <a:lnTo>
                    <a:pt x="2825" y="2068"/>
                  </a:lnTo>
                  <a:lnTo>
                    <a:pt x="2827" y="2068"/>
                  </a:lnTo>
                  <a:lnTo>
                    <a:pt x="2830" y="2067"/>
                  </a:lnTo>
                  <a:lnTo>
                    <a:pt x="2832" y="2067"/>
                  </a:lnTo>
                  <a:lnTo>
                    <a:pt x="2835" y="2067"/>
                  </a:lnTo>
                  <a:lnTo>
                    <a:pt x="2837" y="2067"/>
                  </a:lnTo>
                  <a:lnTo>
                    <a:pt x="2839" y="2067"/>
                  </a:lnTo>
                  <a:lnTo>
                    <a:pt x="2841" y="2067"/>
                  </a:lnTo>
                  <a:lnTo>
                    <a:pt x="2844" y="2067"/>
                  </a:lnTo>
                  <a:lnTo>
                    <a:pt x="2846" y="2067"/>
                  </a:lnTo>
                  <a:lnTo>
                    <a:pt x="2849" y="2067"/>
                  </a:lnTo>
                  <a:lnTo>
                    <a:pt x="2851" y="2066"/>
                  </a:lnTo>
                  <a:lnTo>
                    <a:pt x="2853" y="2066"/>
                  </a:lnTo>
                  <a:lnTo>
                    <a:pt x="2856" y="2066"/>
                  </a:lnTo>
                  <a:lnTo>
                    <a:pt x="2858" y="2066"/>
                  </a:lnTo>
                  <a:lnTo>
                    <a:pt x="2860" y="2066"/>
                  </a:lnTo>
                  <a:lnTo>
                    <a:pt x="2862" y="2066"/>
                  </a:lnTo>
                  <a:lnTo>
                    <a:pt x="2861" y="2046"/>
                  </a:lnTo>
                  <a:lnTo>
                    <a:pt x="2860" y="2046"/>
                  </a:lnTo>
                  <a:lnTo>
                    <a:pt x="2857" y="2046"/>
                  </a:lnTo>
                  <a:lnTo>
                    <a:pt x="2855" y="2046"/>
                  </a:lnTo>
                  <a:lnTo>
                    <a:pt x="2852" y="2046"/>
                  </a:lnTo>
                  <a:lnTo>
                    <a:pt x="2850" y="2046"/>
                  </a:lnTo>
                  <a:lnTo>
                    <a:pt x="2848" y="2046"/>
                  </a:lnTo>
                  <a:lnTo>
                    <a:pt x="2845" y="2046"/>
                  </a:lnTo>
                  <a:lnTo>
                    <a:pt x="2843" y="2046"/>
                  </a:lnTo>
                  <a:lnTo>
                    <a:pt x="2841" y="2046"/>
                  </a:lnTo>
                  <a:lnTo>
                    <a:pt x="2838" y="2046"/>
                  </a:lnTo>
                  <a:lnTo>
                    <a:pt x="2836" y="2047"/>
                  </a:lnTo>
                  <a:lnTo>
                    <a:pt x="2833" y="2047"/>
                  </a:lnTo>
                  <a:lnTo>
                    <a:pt x="2831" y="2047"/>
                  </a:lnTo>
                  <a:lnTo>
                    <a:pt x="2829" y="2047"/>
                  </a:lnTo>
                  <a:lnTo>
                    <a:pt x="2826" y="2047"/>
                  </a:lnTo>
                  <a:lnTo>
                    <a:pt x="2824" y="2047"/>
                  </a:lnTo>
                  <a:lnTo>
                    <a:pt x="2822" y="2047"/>
                  </a:lnTo>
                  <a:lnTo>
                    <a:pt x="2819" y="2048"/>
                  </a:lnTo>
                  <a:lnTo>
                    <a:pt x="2817" y="2048"/>
                  </a:lnTo>
                  <a:lnTo>
                    <a:pt x="2814" y="2048"/>
                  </a:lnTo>
                  <a:lnTo>
                    <a:pt x="2812" y="2048"/>
                  </a:lnTo>
                  <a:lnTo>
                    <a:pt x="2810" y="2048"/>
                  </a:lnTo>
                  <a:lnTo>
                    <a:pt x="2807" y="2048"/>
                  </a:lnTo>
                  <a:lnTo>
                    <a:pt x="2805" y="2049"/>
                  </a:lnTo>
                  <a:lnTo>
                    <a:pt x="2802" y="2049"/>
                  </a:lnTo>
                  <a:lnTo>
                    <a:pt x="2800" y="2049"/>
                  </a:lnTo>
                  <a:lnTo>
                    <a:pt x="2798" y="2049"/>
                  </a:lnTo>
                  <a:lnTo>
                    <a:pt x="2795" y="2049"/>
                  </a:lnTo>
                  <a:lnTo>
                    <a:pt x="2793" y="2049"/>
                  </a:lnTo>
                  <a:lnTo>
                    <a:pt x="2790" y="2050"/>
                  </a:lnTo>
                  <a:lnTo>
                    <a:pt x="2788" y="2050"/>
                  </a:lnTo>
                  <a:lnTo>
                    <a:pt x="2786" y="2050"/>
                  </a:lnTo>
                  <a:lnTo>
                    <a:pt x="2783" y="2050"/>
                  </a:lnTo>
                  <a:lnTo>
                    <a:pt x="2781" y="2050"/>
                  </a:lnTo>
                  <a:lnTo>
                    <a:pt x="2779" y="2050"/>
                  </a:lnTo>
                  <a:lnTo>
                    <a:pt x="2781" y="2071"/>
                  </a:lnTo>
                  <a:close/>
                  <a:moveTo>
                    <a:pt x="2942" y="2068"/>
                  </a:moveTo>
                  <a:lnTo>
                    <a:pt x="2944" y="2068"/>
                  </a:lnTo>
                  <a:lnTo>
                    <a:pt x="2946" y="2069"/>
                  </a:lnTo>
                  <a:lnTo>
                    <a:pt x="2949" y="2069"/>
                  </a:lnTo>
                  <a:lnTo>
                    <a:pt x="2951" y="2069"/>
                  </a:lnTo>
                  <a:lnTo>
                    <a:pt x="2953" y="2069"/>
                  </a:lnTo>
                  <a:lnTo>
                    <a:pt x="2956" y="2070"/>
                  </a:lnTo>
                  <a:lnTo>
                    <a:pt x="2958" y="2070"/>
                  </a:lnTo>
                  <a:lnTo>
                    <a:pt x="2960" y="2070"/>
                  </a:lnTo>
                  <a:lnTo>
                    <a:pt x="2963" y="2071"/>
                  </a:lnTo>
                  <a:lnTo>
                    <a:pt x="2965" y="2071"/>
                  </a:lnTo>
                  <a:lnTo>
                    <a:pt x="2967" y="2072"/>
                  </a:lnTo>
                  <a:lnTo>
                    <a:pt x="2970" y="2072"/>
                  </a:lnTo>
                  <a:lnTo>
                    <a:pt x="2972" y="2072"/>
                  </a:lnTo>
                  <a:lnTo>
                    <a:pt x="2974" y="2073"/>
                  </a:lnTo>
                  <a:lnTo>
                    <a:pt x="2976" y="2073"/>
                  </a:lnTo>
                  <a:lnTo>
                    <a:pt x="2979" y="2074"/>
                  </a:lnTo>
                  <a:lnTo>
                    <a:pt x="2981" y="2074"/>
                  </a:lnTo>
                  <a:lnTo>
                    <a:pt x="2983" y="2075"/>
                  </a:lnTo>
                  <a:lnTo>
                    <a:pt x="2986" y="2075"/>
                  </a:lnTo>
                  <a:lnTo>
                    <a:pt x="2988" y="2076"/>
                  </a:lnTo>
                  <a:lnTo>
                    <a:pt x="2990" y="2076"/>
                  </a:lnTo>
                  <a:lnTo>
                    <a:pt x="2992" y="2077"/>
                  </a:lnTo>
                  <a:lnTo>
                    <a:pt x="2995" y="2077"/>
                  </a:lnTo>
                  <a:lnTo>
                    <a:pt x="2997" y="2078"/>
                  </a:lnTo>
                  <a:lnTo>
                    <a:pt x="3000" y="2079"/>
                  </a:lnTo>
                  <a:lnTo>
                    <a:pt x="3002" y="2079"/>
                  </a:lnTo>
                  <a:lnTo>
                    <a:pt x="3004" y="2080"/>
                  </a:lnTo>
                  <a:lnTo>
                    <a:pt x="3006" y="2081"/>
                  </a:lnTo>
                  <a:lnTo>
                    <a:pt x="3009" y="2081"/>
                  </a:lnTo>
                  <a:lnTo>
                    <a:pt x="3011" y="2082"/>
                  </a:lnTo>
                  <a:lnTo>
                    <a:pt x="3013" y="2083"/>
                  </a:lnTo>
                  <a:lnTo>
                    <a:pt x="3016" y="2083"/>
                  </a:lnTo>
                  <a:lnTo>
                    <a:pt x="3018" y="2084"/>
                  </a:lnTo>
                  <a:lnTo>
                    <a:pt x="3019" y="2084"/>
                  </a:lnTo>
                  <a:lnTo>
                    <a:pt x="3026" y="2065"/>
                  </a:lnTo>
                  <a:lnTo>
                    <a:pt x="3024" y="2065"/>
                  </a:lnTo>
                  <a:lnTo>
                    <a:pt x="3022" y="2064"/>
                  </a:lnTo>
                  <a:lnTo>
                    <a:pt x="3019" y="2063"/>
                  </a:lnTo>
                  <a:lnTo>
                    <a:pt x="3017" y="2062"/>
                  </a:lnTo>
                  <a:lnTo>
                    <a:pt x="3015" y="2062"/>
                  </a:lnTo>
                  <a:lnTo>
                    <a:pt x="3012" y="2061"/>
                  </a:lnTo>
                  <a:lnTo>
                    <a:pt x="3010" y="2060"/>
                  </a:lnTo>
                  <a:lnTo>
                    <a:pt x="3007" y="2060"/>
                  </a:lnTo>
                  <a:lnTo>
                    <a:pt x="3005" y="2059"/>
                  </a:lnTo>
                  <a:lnTo>
                    <a:pt x="3002" y="2058"/>
                  </a:lnTo>
                  <a:lnTo>
                    <a:pt x="3000" y="2058"/>
                  </a:lnTo>
                  <a:lnTo>
                    <a:pt x="2998" y="2057"/>
                  </a:lnTo>
                  <a:lnTo>
                    <a:pt x="2995" y="2056"/>
                  </a:lnTo>
                  <a:lnTo>
                    <a:pt x="2993" y="2056"/>
                  </a:lnTo>
                  <a:lnTo>
                    <a:pt x="2990" y="2055"/>
                  </a:lnTo>
                  <a:lnTo>
                    <a:pt x="2988" y="2055"/>
                  </a:lnTo>
                  <a:lnTo>
                    <a:pt x="2985" y="2054"/>
                  </a:lnTo>
                  <a:lnTo>
                    <a:pt x="2983" y="2054"/>
                  </a:lnTo>
                  <a:lnTo>
                    <a:pt x="2980" y="2053"/>
                  </a:lnTo>
                  <a:lnTo>
                    <a:pt x="2978" y="2053"/>
                  </a:lnTo>
                  <a:lnTo>
                    <a:pt x="2976" y="2052"/>
                  </a:lnTo>
                  <a:lnTo>
                    <a:pt x="2973" y="2052"/>
                  </a:lnTo>
                  <a:lnTo>
                    <a:pt x="2971" y="2051"/>
                  </a:lnTo>
                  <a:lnTo>
                    <a:pt x="2968" y="2051"/>
                  </a:lnTo>
                  <a:lnTo>
                    <a:pt x="2966" y="2051"/>
                  </a:lnTo>
                  <a:lnTo>
                    <a:pt x="2963" y="2050"/>
                  </a:lnTo>
                  <a:lnTo>
                    <a:pt x="2961" y="2050"/>
                  </a:lnTo>
                  <a:lnTo>
                    <a:pt x="2959" y="2049"/>
                  </a:lnTo>
                  <a:lnTo>
                    <a:pt x="2956" y="2049"/>
                  </a:lnTo>
                  <a:lnTo>
                    <a:pt x="2954" y="2049"/>
                  </a:lnTo>
                  <a:lnTo>
                    <a:pt x="2951" y="2049"/>
                  </a:lnTo>
                  <a:lnTo>
                    <a:pt x="2949" y="2048"/>
                  </a:lnTo>
                  <a:lnTo>
                    <a:pt x="2946" y="2048"/>
                  </a:lnTo>
                  <a:lnTo>
                    <a:pt x="2944" y="2048"/>
                  </a:lnTo>
                  <a:lnTo>
                    <a:pt x="2942" y="2068"/>
                  </a:lnTo>
                  <a:close/>
                  <a:moveTo>
                    <a:pt x="3103" y="2105"/>
                  </a:moveTo>
                  <a:lnTo>
                    <a:pt x="3105" y="2104"/>
                  </a:lnTo>
                  <a:lnTo>
                    <a:pt x="3108" y="2103"/>
                  </a:lnTo>
                  <a:lnTo>
                    <a:pt x="3110" y="2102"/>
                  </a:lnTo>
                  <a:lnTo>
                    <a:pt x="3113" y="2101"/>
                  </a:lnTo>
                  <a:lnTo>
                    <a:pt x="3115" y="2100"/>
                  </a:lnTo>
                  <a:lnTo>
                    <a:pt x="3118" y="2099"/>
                  </a:lnTo>
                  <a:lnTo>
                    <a:pt x="3120" y="2098"/>
                  </a:lnTo>
                  <a:lnTo>
                    <a:pt x="3122" y="2097"/>
                  </a:lnTo>
                  <a:lnTo>
                    <a:pt x="3125" y="2096"/>
                  </a:lnTo>
                  <a:lnTo>
                    <a:pt x="3127" y="2095"/>
                  </a:lnTo>
                  <a:lnTo>
                    <a:pt x="3130" y="2094"/>
                  </a:lnTo>
                  <a:lnTo>
                    <a:pt x="3132" y="2093"/>
                  </a:lnTo>
                  <a:lnTo>
                    <a:pt x="3134" y="2092"/>
                  </a:lnTo>
                  <a:lnTo>
                    <a:pt x="3137" y="2090"/>
                  </a:lnTo>
                  <a:lnTo>
                    <a:pt x="3139" y="2089"/>
                  </a:lnTo>
                  <a:lnTo>
                    <a:pt x="3141" y="2088"/>
                  </a:lnTo>
                  <a:lnTo>
                    <a:pt x="3144" y="2087"/>
                  </a:lnTo>
                  <a:lnTo>
                    <a:pt x="3146" y="2086"/>
                  </a:lnTo>
                  <a:lnTo>
                    <a:pt x="3148" y="2085"/>
                  </a:lnTo>
                  <a:lnTo>
                    <a:pt x="3151" y="2084"/>
                  </a:lnTo>
                  <a:lnTo>
                    <a:pt x="3153" y="2083"/>
                  </a:lnTo>
                  <a:lnTo>
                    <a:pt x="3155" y="2083"/>
                  </a:lnTo>
                  <a:lnTo>
                    <a:pt x="3158" y="2082"/>
                  </a:lnTo>
                  <a:lnTo>
                    <a:pt x="3160" y="2081"/>
                  </a:lnTo>
                  <a:lnTo>
                    <a:pt x="3162" y="2080"/>
                  </a:lnTo>
                  <a:lnTo>
                    <a:pt x="3165" y="2079"/>
                  </a:lnTo>
                  <a:lnTo>
                    <a:pt x="3167" y="2078"/>
                  </a:lnTo>
                  <a:lnTo>
                    <a:pt x="3169" y="2077"/>
                  </a:lnTo>
                  <a:lnTo>
                    <a:pt x="3172" y="2076"/>
                  </a:lnTo>
                  <a:lnTo>
                    <a:pt x="3174" y="2075"/>
                  </a:lnTo>
                  <a:lnTo>
                    <a:pt x="3176" y="2074"/>
                  </a:lnTo>
                  <a:lnTo>
                    <a:pt x="3178" y="2074"/>
                  </a:lnTo>
                  <a:lnTo>
                    <a:pt x="3171" y="2055"/>
                  </a:lnTo>
                  <a:lnTo>
                    <a:pt x="3169" y="2055"/>
                  </a:lnTo>
                  <a:lnTo>
                    <a:pt x="3167" y="2056"/>
                  </a:lnTo>
                  <a:lnTo>
                    <a:pt x="3164" y="2057"/>
                  </a:lnTo>
                  <a:lnTo>
                    <a:pt x="3162" y="2058"/>
                  </a:lnTo>
                  <a:lnTo>
                    <a:pt x="3160" y="2059"/>
                  </a:lnTo>
                  <a:lnTo>
                    <a:pt x="3157" y="2060"/>
                  </a:lnTo>
                  <a:lnTo>
                    <a:pt x="3155" y="2061"/>
                  </a:lnTo>
                  <a:lnTo>
                    <a:pt x="3152" y="2062"/>
                  </a:lnTo>
                  <a:lnTo>
                    <a:pt x="3150" y="2063"/>
                  </a:lnTo>
                  <a:lnTo>
                    <a:pt x="3148" y="2064"/>
                  </a:lnTo>
                  <a:lnTo>
                    <a:pt x="3145" y="2065"/>
                  </a:lnTo>
                  <a:lnTo>
                    <a:pt x="3143" y="2066"/>
                  </a:lnTo>
                  <a:lnTo>
                    <a:pt x="3140" y="2067"/>
                  </a:lnTo>
                  <a:lnTo>
                    <a:pt x="3138" y="2068"/>
                  </a:lnTo>
                  <a:lnTo>
                    <a:pt x="3135" y="2069"/>
                  </a:lnTo>
                  <a:lnTo>
                    <a:pt x="3133" y="2070"/>
                  </a:lnTo>
                  <a:lnTo>
                    <a:pt x="3131" y="2071"/>
                  </a:lnTo>
                  <a:lnTo>
                    <a:pt x="3128" y="2072"/>
                  </a:lnTo>
                  <a:lnTo>
                    <a:pt x="3126" y="2073"/>
                  </a:lnTo>
                  <a:lnTo>
                    <a:pt x="3123" y="2074"/>
                  </a:lnTo>
                  <a:lnTo>
                    <a:pt x="3121" y="2075"/>
                  </a:lnTo>
                  <a:lnTo>
                    <a:pt x="3119" y="2076"/>
                  </a:lnTo>
                  <a:lnTo>
                    <a:pt x="3116" y="2077"/>
                  </a:lnTo>
                  <a:lnTo>
                    <a:pt x="3114" y="2078"/>
                  </a:lnTo>
                  <a:lnTo>
                    <a:pt x="3112" y="2080"/>
                  </a:lnTo>
                  <a:lnTo>
                    <a:pt x="3109" y="2081"/>
                  </a:lnTo>
                  <a:lnTo>
                    <a:pt x="3107" y="2082"/>
                  </a:lnTo>
                  <a:lnTo>
                    <a:pt x="3105" y="2083"/>
                  </a:lnTo>
                  <a:lnTo>
                    <a:pt x="3102" y="2084"/>
                  </a:lnTo>
                  <a:lnTo>
                    <a:pt x="3100" y="2085"/>
                  </a:lnTo>
                  <a:lnTo>
                    <a:pt x="3098" y="2085"/>
                  </a:lnTo>
                  <a:lnTo>
                    <a:pt x="3096" y="2086"/>
                  </a:lnTo>
                  <a:lnTo>
                    <a:pt x="3103" y="2105"/>
                  </a:lnTo>
                  <a:close/>
                  <a:moveTo>
                    <a:pt x="3255" y="2055"/>
                  </a:moveTo>
                  <a:lnTo>
                    <a:pt x="3257" y="2055"/>
                  </a:lnTo>
                  <a:lnTo>
                    <a:pt x="3259" y="2055"/>
                  </a:lnTo>
                  <a:lnTo>
                    <a:pt x="3261" y="2055"/>
                  </a:lnTo>
                  <a:lnTo>
                    <a:pt x="3264" y="2054"/>
                  </a:lnTo>
                  <a:lnTo>
                    <a:pt x="3266" y="2054"/>
                  </a:lnTo>
                  <a:lnTo>
                    <a:pt x="3269" y="2054"/>
                  </a:lnTo>
                  <a:lnTo>
                    <a:pt x="3271" y="2054"/>
                  </a:lnTo>
                  <a:lnTo>
                    <a:pt x="3273" y="2053"/>
                  </a:lnTo>
                  <a:lnTo>
                    <a:pt x="3275" y="2053"/>
                  </a:lnTo>
                  <a:lnTo>
                    <a:pt x="3278" y="2053"/>
                  </a:lnTo>
                  <a:lnTo>
                    <a:pt x="3280" y="2053"/>
                  </a:lnTo>
                  <a:lnTo>
                    <a:pt x="3283" y="2052"/>
                  </a:lnTo>
                  <a:lnTo>
                    <a:pt x="3285" y="2052"/>
                  </a:lnTo>
                  <a:lnTo>
                    <a:pt x="3287" y="2052"/>
                  </a:lnTo>
                  <a:lnTo>
                    <a:pt x="3289" y="2052"/>
                  </a:lnTo>
                  <a:lnTo>
                    <a:pt x="3292" y="2051"/>
                  </a:lnTo>
                  <a:lnTo>
                    <a:pt x="3294" y="2051"/>
                  </a:lnTo>
                  <a:lnTo>
                    <a:pt x="3297" y="2051"/>
                  </a:lnTo>
                  <a:lnTo>
                    <a:pt x="3299" y="2051"/>
                  </a:lnTo>
                  <a:lnTo>
                    <a:pt x="3301" y="2051"/>
                  </a:lnTo>
                  <a:lnTo>
                    <a:pt x="3304" y="2051"/>
                  </a:lnTo>
                  <a:lnTo>
                    <a:pt x="3306" y="2051"/>
                  </a:lnTo>
                  <a:lnTo>
                    <a:pt x="3308" y="2050"/>
                  </a:lnTo>
                  <a:lnTo>
                    <a:pt x="3311" y="2050"/>
                  </a:lnTo>
                  <a:lnTo>
                    <a:pt x="3313" y="2050"/>
                  </a:lnTo>
                  <a:lnTo>
                    <a:pt x="3315" y="2050"/>
                  </a:lnTo>
                  <a:lnTo>
                    <a:pt x="3318" y="2050"/>
                  </a:lnTo>
                  <a:lnTo>
                    <a:pt x="3320" y="2050"/>
                  </a:lnTo>
                  <a:lnTo>
                    <a:pt x="3322" y="2050"/>
                  </a:lnTo>
                  <a:lnTo>
                    <a:pt x="3325" y="2050"/>
                  </a:lnTo>
                  <a:lnTo>
                    <a:pt x="3327" y="2050"/>
                  </a:lnTo>
                  <a:lnTo>
                    <a:pt x="3329" y="2050"/>
                  </a:lnTo>
                  <a:lnTo>
                    <a:pt x="3332" y="2049"/>
                  </a:lnTo>
                  <a:lnTo>
                    <a:pt x="3334" y="2049"/>
                  </a:lnTo>
                  <a:lnTo>
                    <a:pt x="3335" y="2049"/>
                  </a:lnTo>
                  <a:lnTo>
                    <a:pt x="3334" y="2029"/>
                  </a:lnTo>
                  <a:lnTo>
                    <a:pt x="3334" y="2029"/>
                  </a:lnTo>
                  <a:lnTo>
                    <a:pt x="3331" y="2029"/>
                  </a:lnTo>
                  <a:lnTo>
                    <a:pt x="3329" y="2029"/>
                  </a:lnTo>
                  <a:lnTo>
                    <a:pt x="3326" y="2029"/>
                  </a:lnTo>
                  <a:lnTo>
                    <a:pt x="3324" y="2029"/>
                  </a:lnTo>
                  <a:lnTo>
                    <a:pt x="3322" y="2030"/>
                  </a:lnTo>
                  <a:lnTo>
                    <a:pt x="3319" y="2030"/>
                  </a:lnTo>
                  <a:lnTo>
                    <a:pt x="3317" y="2030"/>
                  </a:lnTo>
                  <a:lnTo>
                    <a:pt x="3314" y="2030"/>
                  </a:lnTo>
                  <a:lnTo>
                    <a:pt x="3312" y="2030"/>
                  </a:lnTo>
                  <a:lnTo>
                    <a:pt x="3310" y="2030"/>
                  </a:lnTo>
                  <a:lnTo>
                    <a:pt x="3307" y="2030"/>
                  </a:lnTo>
                  <a:lnTo>
                    <a:pt x="3305" y="2030"/>
                  </a:lnTo>
                  <a:lnTo>
                    <a:pt x="3302" y="2031"/>
                  </a:lnTo>
                  <a:lnTo>
                    <a:pt x="3300" y="2031"/>
                  </a:lnTo>
                  <a:lnTo>
                    <a:pt x="3298" y="2031"/>
                  </a:lnTo>
                  <a:lnTo>
                    <a:pt x="3295" y="2031"/>
                  </a:lnTo>
                  <a:lnTo>
                    <a:pt x="3293" y="2031"/>
                  </a:lnTo>
                  <a:lnTo>
                    <a:pt x="3291" y="2031"/>
                  </a:lnTo>
                  <a:lnTo>
                    <a:pt x="3288" y="2031"/>
                  </a:lnTo>
                  <a:lnTo>
                    <a:pt x="3286" y="2032"/>
                  </a:lnTo>
                  <a:lnTo>
                    <a:pt x="3283" y="2032"/>
                  </a:lnTo>
                  <a:lnTo>
                    <a:pt x="3281" y="2032"/>
                  </a:lnTo>
                  <a:lnTo>
                    <a:pt x="3279" y="2032"/>
                  </a:lnTo>
                  <a:lnTo>
                    <a:pt x="3276" y="2032"/>
                  </a:lnTo>
                  <a:lnTo>
                    <a:pt x="3274" y="2033"/>
                  </a:lnTo>
                  <a:lnTo>
                    <a:pt x="3271" y="2033"/>
                  </a:lnTo>
                  <a:lnTo>
                    <a:pt x="3269" y="2033"/>
                  </a:lnTo>
                  <a:lnTo>
                    <a:pt x="3266" y="2033"/>
                  </a:lnTo>
                  <a:lnTo>
                    <a:pt x="3264" y="2034"/>
                  </a:lnTo>
                  <a:lnTo>
                    <a:pt x="3261" y="2034"/>
                  </a:lnTo>
                  <a:lnTo>
                    <a:pt x="3259" y="2034"/>
                  </a:lnTo>
                  <a:lnTo>
                    <a:pt x="3257" y="2034"/>
                  </a:lnTo>
                  <a:lnTo>
                    <a:pt x="3254" y="2035"/>
                  </a:lnTo>
                  <a:lnTo>
                    <a:pt x="3252" y="2035"/>
                  </a:lnTo>
                  <a:lnTo>
                    <a:pt x="3255" y="2055"/>
                  </a:lnTo>
                  <a:close/>
                  <a:moveTo>
                    <a:pt x="3417" y="2049"/>
                  </a:moveTo>
                  <a:lnTo>
                    <a:pt x="3419" y="2049"/>
                  </a:lnTo>
                  <a:lnTo>
                    <a:pt x="3421" y="2049"/>
                  </a:lnTo>
                  <a:lnTo>
                    <a:pt x="3424" y="2049"/>
                  </a:lnTo>
                  <a:lnTo>
                    <a:pt x="3426" y="2049"/>
                  </a:lnTo>
                  <a:lnTo>
                    <a:pt x="3429" y="2049"/>
                  </a:lnTo>
                  <a:lnTo>
                    <a:pt x="3431" y="2049"/>
                  </a:lnTo>
                  <a:lnTo>
                    <a:pt x="3434" y="2049"/>
                  </a:lnTo>
                  <a:lnTo>
                    <a:pt x="3436" y="2049"/>
                  </a:lnTo>
                  <a:lnTo>
                    <a:pt x="3439" y="2049"/>
                  </a:lnTo>
                  <a:lnTo>
                    <a:pt x="3441" y="2049"/>
                  </a:lnTo>
                  <a:lnTo>
                    <a:pt x="3444" y="2049"/>
                  </a:lnTo>
                  <a:lnTo>
                    <a:pt x="3446" y="2048"/>
                  </a:lnTo>
                  <a:lnTo>
                    <a:pt x="3449" y="2048"/>
                  </a:lnTo>
                  <a:lnTo>
                    <a:pt x="3451" y="2048"/>
                  </a:lnTo>
                  <a:lnTo>
                    <a:pt x="3454" y="2047"/>
                  </a:lnTo>
                  <a:lnTo>
                    <a:pt x="3456" y="2047"/>
                  </a:lnTo>
                  <a:lnTo>
                    <a:pt x="3459" y="2047"/>
                  </a:lnTo>
                  <a:lnTo>
                    <a:pt x="3461" y="2046"/>
                  </a:lnTo>
                  <a:lnTo>
                    <a:pt x="3464" y="2045"/>
                  </a:lnTo>
                  <a:lnTo>
                    <a:pt x="3467" y="2045"/>
                  </a:lnTo>
                  <a:lnTo>
                    <a:pt x="3469" y="2044"/>
                  </a:lnTo>
                  <a:lnTo>
                    <a:pt x="3472" y="2043"/>
                  </a:lnTo>
                  <a:lnTo>
                    <a:pt x="3475" y="2042"/>
                  </a:lnTo>
                  <a:lnTo>
                    <a:pt x="3477" y="2041"/>
                  </a:lnTo>
                  <a:lnTo>
                    <a:pt x="3480" y="2040"/>
                  </a:lnTo>
                  <a:lnTo>
                    <a:pt x="3483" y="2039"/>
                  </a:lnTo>
                  <a:lnTo>
                    <a:pt x="3485" y="2037"/>
                  </a:lnTo>
                  <a:lnTo>
                    <a:pt x="3488" y="2036"/>
                  </a:lnTo>
                  <a:lnTo>
                    <a:pt x="3490" y="2035"/>
                  </a:lnTo>
                  <a:lnTo>
                    <a:pt x="3493" y="2033"/>
                  </a:lnTo>
                  <a:lnTo>
                    <a:pt x="3496" y="2031"/>
                  </a:lnTo>
                  <a:lnTo>
                    <a:pt x="3498" y="2029"/>
                  </a:lnTo>
                  <a:lnTo>
                    <a:pt x="3500" y="2028"/>
                  </a:lnTo>
                  <a:lnTo>
                    <a:pt x="3487" y="2012"/>
                  </a:lnTo>
                  <a:lnTo>
                    <a:pt x="3486" y="2013"/>
                  </a:lnTo>
                  <a:lnTo>
                    <a:pt x="3484" y="2015"/>
                  </a:lnTo>
                  <a:lnTo>
                    <a:pt x="3482" y="2016"/>
                  </a:lnTo>
                  <a:lnTo>
                    <a:pt x="3480" y="2017"/>
                  </a:lnTo>
                  <a:lnTo>
                    <a:pt x="3478" y="2018"/>
                  </a:lnTo>
                  <a:lnTo>
                    <a:pt x="3476" y="2019"/>
                  </a:lnTo>
                  <a:lnTo>
                    <a:pt x="3474" y="2020"/>
                  </a:lnTo>
                  <a:lnTo>
                    <a:pt x="3472" y="2021"/>
                  </a:lnTo>
                  <a:lnTo>
                    <a:pt x="3470" y="2022"/>
                  </a:lnTo>
                  <a:lnTo>
                    <a:pt x="3468" y="2023"/>
                  </a:lnTo>
                  <a:lnTo>
                    <a:pt x="3466" y="2024"/>
                  </a:lnTo>
                  <a:lnTo>
                    <a:pt x="3463" y="2024"/>
                  </a:lnTo>
                  <a:lnTo>
                    <a:pt x="3461" y="2025"/>
                  </a:lnTo>
                  <a:lnTo>
                    <a:pt x="3459" y="2026"/>
                  </a:lnTo>
                  <a:lnTo>
                    <a:pt x="3457" y="2026"/>
                  </a:lnTo>
                  <a:lnTo>
                    <a:pt x="3455" y="2027"/>
                  </a:lnTo>
                  <a:lnTo>
                    <a:pt x="3453" y="2027"/>
                  </a:lnTo>
                  <a:lnTo>
                    <a:pt x="3450" y="2027"/>
                  </a:lnTo>
                  <a:lnTo>
                    <a:pt x="3448" y="2028"/>
                  </a:lnTo>
                  <a:lnTo>
                    <a:pt x="3446" y="2028"/>
                  </a:lnTo>
                  <a:lnTo>
                    <a:pt x="3444" y="2028"/>
                  </a:lnTo>
                  <a:lnTo>
                    <a:pt x="3442" y="2028"/>
                  </a:lnTo>
                  <a:lnTo>
                    <a:pt x="3440" y="2029"/>
                  </a:lnTo>
                  <a:lnTo>
                    <a:pt x="3438" y="2029"/>
                  </a:lnTo>
                  <a:lnTo>
                    <a:pt x="3435" y="2029"/>
                  </a:lnTo>
                  <a:lnTo>
                    <a:pt x="3433" y="2029"/>
                  </a:lnTo>
                  <a:lnTo>
                    <a:pt x="3431" y="2029"/>
                  </a:lnTo>
                  <a:lnTo>
                    <a:pt x="3428" y="2029"/>
                  </a:lnTo>
                  <a:lnTo>
                    <a:pt x="3426" y="2029"/>
                  </a:lnTo>
                  <a:lnTo>
                    <a:pt x="3424" y="2029"/>
                  </a:lnTo>
                  <a:lnTo>
                    <a:pt x="3421" y="2029"/>
                  </a:lnTo>
                  <a:lnTo>
                    <a:pt x="3419" y="2029"/>
                  </a:lnTo>
                  <a:lnTo>
                    <a:pt x="3417" y="2029"/>
                  </a:lnTo>
                  <a:lnTo>
                    <a:pt x="3417" y="2049"/>
                  </a:lnTo>
                  <a:close/>
                  <a:moveTo>
                    <a:pt x="3551" y="1959"/>
                  </a:moveTo>
                  <a:lnTo>
                    <a:pt x="3554" y="1955"/>
                  </a:lnTo>
                  <a:lnTo>
                    <a:pt x="3556" y="1950"/>
                  </a:lnTo>
                  <a:lnTo>
                    <a:pt x="3559" y="1945"/>
                  </a:lnTo>
                  <a:lnTo>
                    <a:pt x="3561" y="1939"/>
                  </a:lnTo>
                  <a:lnTo>
                    <a:pt x="3563" y="1934"/>
                  </a:lnTo>
                  <a:lnTo>
                    <a:pt x="3566" y="1928"/>
                  </a:lnTo>
                  <a:lnTo>
                    <a:pt x="3568" y="1922"/>
                  </a:lnTo>
                  <a:lnTo>
                    <a:pt x="3571" y="1916"/>
                  </a:lnTo>
                  <a:lnTo>
                    <a:pt x="3573" y="1910"/>
                  </a:lnTo>
                  <a:lnTo>
                    <a:pt x="3576" y="1904"/>
                  </a:lnTo>
                  <a:lnTo>
                    <a:pt x="3578" y="1897"/>
                  </a:lnTo>
                  <a:lnTo>
                    <a:pt x="3580" y="1890"/>
                  </a:lnTo>
                  <a:lnTo>
                    <a:pt x="3583" y="1883"/>
                  </a:lnTo>
                  <a:lnTo>
                    <a:pt x="3563" y="1877"/>
                  </a:lnTo>
                  <a:lnTo>
                    <a:pt x="3561" y="1884"/>
                  </a:lnTo>
                  <a:lnTo>
                    <a:pt x="3559" y="1890"/>
                  </a:lnTo>
                  <a:lnTo>
                    <a:pt x="3556" y="1897"/>
                  </a:lnTo>
                  <a:lnTo>
                    <a:pt x="3554" y="1903"/>
                  </a:lnTo>
                  <a:lnTo>
                    <a:pt x="3552" y="1909"/>
                  </a:lnTo>
                  <a:lnTo>
                    <a:pt x="3549" y="1914"/>
                  </a:lnTo>
                  <a:lnTo>
                    <a:pt x="3547" y="1920"/>
                  </a:lnTo>
                  <a:lnTo>
                    <a:pt x="3545" y="1926"/>
                  </a:lnTo>
                  <a:lnTo>
                    <a:pt x="3542" y="1931"/>
                  </a:lnTo>
                  <a:lnTo>
                    <a:pt x="3540" y="1936"/>
                  </a:lnTo>
                  <a:lnTo>
                    <a:pt x="3538" y="1941"/>
                  </a:lnTo>
                  <a:lnTo>
                    <a:pt x="3536" y="1946"/>
                  </a:lnTo>
                  <a:lnTo>
                    <a:pt x="3533" y="1951"/>
                  </a:lnTo>
                  <a:lnTo>
                    <a:pt x="3551" y="1959"/>
                  </a:lnTo>
                  <a:close/>
                  <a:moveTo>
                    <a:pt x="3607" y="1804"/>
                  </a:moveTo>
                  <a:lnTo>
                    <a:pt x="3609" y="1795"/>
                  </a:lnTo>
                  <a:lnTo>
                    <a:pt x="3611" y="1786"/>
                  </a:lnTo>
                  <a:lnTo>
                    <a:pt x="3614" y="1776"/>
                  </a:lnTo>
                  <a:lnTo>
                    <a:pt x="3616" y="1767"/>
                  </a:lnTo>
                  <a:lnTo>
                    <a:pt x="3619" y="1757"/>
                  </a:lnTo>
                  <a:lnTo>
                    <a:pt x="3621" y="1747"/>
                  </a:lnTo>
                  <a:lnTo>
                    <a:pt x="3623" y="1737"/>
                  </a:lnTo>
                  <a:lnTo>
                    <a:pt x="3626" y="1726"/>
                  </a:lnTo>
                  <a:lnTo>
                    <a:pt x="3626" y="1725"/>
                  </a:lnTo>
                  <a:lnTo>
                    <a:pt x="3606" y="1720"/>
                  </a:lnTo>
                  <a:lnTo>
                    <a:pt x="3606" y="1721"/>
                  </a:lnTo>
                  <a:lnTo>
                    <a:pt x="3603" y="1732"/>
                  </a:lnTo>
                  <a:lnTo>
                    <a:pt x="3601" y="1742"/>
                  </a:lnTo>
                  <a:lnTo>
                    <a:pt x="3599" y="1752"/>
                  </a:lnTo>
                  <a:lnTo>
                    <a:pt x="3596" y="1762"/>
                  </a:lnTo>
                  <a:lnTo>
                    <a:pt x="3594" y="1771"/>
                  </a:lnTo>
                  <a:lnTo>
                    <a:pt x="3592" y="1781"/>
                  </a:lnTo>
                  <a:lnTo>
                    <a:pt x="3589" y="1790"/>
                  </a:lnTo>
                  <a:lnTo>
                    <a:pt x="3587" y="1799"/>
                  </a:lnTo>
                  <a:lnTo>
                    <a:pt x="3607" y="1804"/>
                  </a:lnTo>
                  <a:close/>
                  <a:moveTo>
                    <a:pt x="3643" y="1645"/>
                  </a:moveTo>
                  <a:lnTo>
                    <a:pt x="3645" y="1634"/>
                  </a:lnTo>
                  <a:lnTo>
                    <a:pt x="3647" y="1622"/>
                  </a:lnTo>
                  <a:lnTo>
                    <a:pt x="3649" y="1609"/>
                  </a:lnTo>
                  <a:lnTo>
                    <a:pt x="3652" y="1596"/>
                  </a:lnTo>
                  <a:lnTo>
                    <a:pt x="3654" y="1583"/>
                  </a:lnTo>
                  <a:lnTo>
                    <a:pt x="3657" y="1570"/>
                  </a:lnTo>
                  <a:lnTo>
                    <a:pt x="3658" y="1564"/>
                  </a:lnTo>
                  <a:lnTo>
                    <a:pt x="3637" y="1561"/>
                  </a:lnTo>
                  <a:lnTo>
                    <a:pt x="3636" y="1567"/>
                  </a:lnTo>
                  <a:lnTo>
                    <a:pt x="3634" y="1580"/>
                  </a:lnTo>
                  <a:lnTo>
                    <a:pt x="3632" y="1593"/>
                  </a:lnTo>
                  <a:lnTo>
                    <a:pt x="3629" y="1606"/>
                  </a:lnTo>
                  <a:lnTo>
                    <a:pt x="3627" y="1618"/>
                  </a:lnTo>
                  <a:lnTo>
                    <a:pt x="3625" y="1630"/>
                  </a:lnTo>
                  <a:lnTo>
                    <a:pt x="3623" y="1641"/>
                  </a:lnTo>
                  <a:lnTo>
                    <a:pt x="3643" y="1645"/>
                  </a:lnTo>
                  <a:close/>
                  <a:moveTo>
                    <a:pt x="3671" y="1484"/>
                  </a:moveTo>
                  <a:lnTo>
                    <a:pt x="3673" y="1471"/>
                  </a:lnTo>
                  <a:lnTo>
                    <a:pt x="3675" y="1456"/>
                  </a:lnTo>
                  <a:lnTo>
                    <a:pt x="3678" y="1441"/>
                  </a:lnTo>
                  <a:lnTo>
                    <a:pt x="3680" y="1426"/>
                  </a:lnTo>
                  <a:lnTo>
                    <a:pt x="3683" y="1410"/>
                  </a:lnTo>
                  <a:lnTo>
                    <a:pt x="3684" y="1403"/>
                  </a:lnTo>
                  <a:lnTo>
                    <a:pt x="3663" y="1400"/>
                  </a:lnTo>
                  <a:lnTo>
                    <a:pt x="3662" y="1407"/>
                  </a:lnTo>
                  <a:lnTo>
                    <a:pt x="3660" y="1423"/>
                  </a:lnTo>
                  <a:lnTo>
                    <a:pt x="3658" y="1438"/>
                  </a:lnTo>
                  <a:lnTo>
                    <a:pt x="3655" y="1453"/>
                  </a:lnTo>
                  <a:lnTo>
                    <a:pt x="3653" y="1468"/>
                  </a:lnTo>
                  <a:lnTo>
                    <a:pt x="3651" y="1481"/>
                  </a:lnTo>
                  <a:lnTo>
                    <a:pt x="3671" y="1484"/>
                  </a:lnTo>
                  <a:close/>
                  <a:moveTo>
                    <a:pt x="3696" y="1322"/>
                  </a:moveTo>
                  <a:lnTo>
                    <a:pt x="3697" y="1312"/>
                  </a:lnTo>
                  <a:lnTo>
                    <a:pt x="3699" y="1296"/>
                  </a:lnTo>
                  <a:lnTo>
                    <a:pt x="3702" y="1279"/>
                  </a:lnTo>
                  <a:lnTo>
                    <a:pt x="3704" y="1261"/>
                  </a:lnTo>
                  <a:lnTo>
                    <a:pt x="3706" y="1244"/>
                  </a:lnTo>
                  <a:lnTo>
                    <a:pt x="3707" y="1242"/>
                  </a:lnTo>
                  <a:lnTo>
                    <a:pt x="3686" y="1239"/>
                  </a:lnTo>
                  <a:lnTo>
                    <a:pt x="3686" y="1241"/>
                  </a:lnTo>
                  <a:lnTo>
                    <a:pt x="3684" y="1259"/>
                  </a:lnTo>
                  <a:lnTo>
                    <a:pt x="3682" y="1276"/>
                  </a:lnTo>
                  <a:lnTo>
                    <a:pt x="3679" y="1293"/>
                  </a:lnTo>
                  <a:lnTo>
                    <a:pt x="3677" y="1310"/>
                  </a:lnTo>
                  <a:lnTo>
                    <a:pt x="3675" y="1320"/>
                  </a:lnTo>
                  <a:lnTo>
                    <a:pt x="3696" y="1322"/>
                  </a:lnTo>
                  <a:close/>
                  <a:moveTo>
                    <a:pt x="3717" y="1161"/>
                  </a:moveTo>
                  <a:lnTo>
                    <a:pt x="3718" y="1155"/>
                  </a:lnTo>
                  <a:lnTo>
                    <a:pt x="3721" y="1137"/>
                  </a:lnTo>
                  <a:lnTo>
                    <a:pt x="3723" y="1119"/>
                  </a:lnTo>
                  <a:lnTo>
                    <a:pt x="3725" y="1100"/>
                  </a:lnTo>
                  <a:lnTo>
                    <a:pt x="3728" y="1082"/>
                  </a:lnTo>
                  <a:lnTo>
                    <a:pt x="3728" y="1080"/>
                  </a:lnTo>
                  <a:lnTo>
                    <a:pt x="3708" y="1077"/>
                  </a:lnTo>
                  <a:lnTo>
                    <a:pt x="3708" y="1079"/>
                  </a:lnTo>
                  <a:lnTo>
                    <a:pt x="3705" y="1097"/>
                  </a:lnTo>
                  <a:lnTo>
                    <a:pt x="3703" y="1116"/>
                  </a:lnTo>
                  <a:lnTo>
                    <a:pt x="3700" y="1134"/>
                  </a:lnTo>
                  <a:lnTo>
                    <a:pt x="3698" y="1152"/>
                  </a:lnTo>
                  <a:lnTo>
                    <a:pt x="3697" y="1158"/>
                  </a:lnTo>
                  <a:lnTo>
                    <a:pt x="3717" y="1161"/>
                  </a:lnTo>
                  <a:close/>
                  <a:moveTo>
                    <a:pt x="3738" y="999"/>
                  </a:moveTo>
                  <a:lnTo>
                    <a:pt x="3740" y="987"/>
                  </a:lnTo>
                  <a:lnTo>
                    <a:pt x="3742" y="968"/>
                  </a:lnTo>
                  <a:lnTo>
                    <a:pt x="3744" y="949"/>
                  </a:lnTo>
                  <a:lnTo>
                    <a:pt x="3747" y="930"/>
                  </a:lnTo>
                  <a:lnTo>
                    <a:pt x="3748" y="918"/>
                  </a:lnTo>
                  <a:lnTo>
                    <a:pt x="3728" y="915"/>
                  </a:lnTo>
                  <a:lnTo>
                    <a:pt x="3726" y="927"/>
                  </a:lnTo>
                  <a:lnTo>
                    <a:pt x="3724" y="946"/>
                  </a:lnTo>
                  <a:lnTo>
                    <a:pt x="3722" y="966"/>
                  </a:lnTo>
                  <a:lnTo>
                    <a:pt x="3719" y="985"/>
                  </a:lnTo>
                  <a:lnTo>
                    <a:pt x="3718" y="996"/>
                  </a:lnTo>
                  <a:lnTo>
                    <a:pt x="3738" y="999"/>
                  </a:lnTo>
                  <a:close/>
                  <a:moveTo>
                    <a:pt x="3758" y="837"/>
                  </a:moveTo>
                  <a:lnTo>
                    <a:pt x="3758" y="833"/>
                  </a:lnTo>
                  <a:lnTo>
                    <a:pt x="3761" y="814"/>
                  </a:lnTo>
                  <a:lnTo>
                    <a:pt x="3763" y="795"/>
                  </a:lnTo>
                  <a:lnTo>
                    <a:pt x="3766" y="776"/>
                  </a:lnTo>
                  <a:lnTo>
                    <a:pt x="3768" y="756"/>
                  </a:lnTo>
                  <a:lnTo>
                    <a:pt x="3748" y="754"/>
                  </a:lnTo>
                  <a:lnTo>
                    <a:pt x="3745" y="773"/>
                  </a:lnTo>
                  <a:lnTo>
                    <a:pt x="3743" y="792"/>
                  </a:lnTo>
                  <a:lnTo>
                    <a:pt x="3741" y="812"/>
                  </a:lnTo>
                  <a:lnTo>
                    <a:pt x="3738" y="831"/>
                  </a:lnTo>
                  <a:lnTo>
                    <a:pt x="3738" y="835"/>
                  </a:lnTo>
                  <a:lnTo>
                    <a:pt x="3758" y="837"/>
                  </a:lnTo>
                  <a:close/>
                  <a:moveTo>
                    <a:pt x="3778" y="675"/>
                  </a:moveTo>
                  <a:lnTo>
                    <a:pt x="3780" y="661"/>
                  </a:lnTo>
                  <a:lnTo>
                    <a:pt x="3782" y="642"/>
                  </a:lnTo>
                  <a:lnTo>
                    <a:pt x="3784" y="623"/>
                  </a:lnTo>
                  <a:lnTo>
                    <a:pt x="3787" y="604"/>
                  </a:lnTo>
                  <a:lnTo>
                    <a:pt x="3788" y="594"/>
                  </a:lnTo>
                  <a:lnTo>
                    <a:pt x="3768" y="592"/>
                  </a:lnTo>
                  <a:lnTo>
                    <a:pt x="3767" y="601"/>
                  </a:lnTo>
                  <a:lnTo>
                    <a:pt x="3764" y="620"/>
                  </a:lnTo>
                  <a:lnTo>
                    <a:pt x="3762" y="639"/>
                  </a:lnTo>
                  <a:lnTo>
                    <a:pt x="3760" y="658"/>
                  </a:lnTo>
                  <a:lnTo>
                    <a:pt x="3758" y="673"/>
                  </a:lnTo>
                  <a:lnTo>
                    <a:pt x="3778" y="675"/>
                  </a:lnTo>
                  <a:close/>
                  <a:moveTo>
                    <a:pt x="3799" y="514"/>
                  </a:moveTo>
                  <a:lnTo>
                    <a:pt x="3799" y="512"/>
                  </a:lnTo>
                  <a:lnTo>
                    <a:pt x="3801" y="494"/>
                  </a:lnTo>
                  <a:lnTo>
                    <a:pt x="3804" y="477"/>
                  </a:lnTo>
                  <a:lnTo>
                    <a:pt x="3806" y="459"/>
                  </a:lnTo>
                  <a:lnTo>
                    <a:pt x="3808" y="442"/>
                  </a:lnTo>
                  <a:lnTo>
                    <a:pt x="3809" y="433"/>
                  </a:lnTo>
                  <a:lnTo>
                    <a:pt x="3789" y="430"/>
                  </a:lnTo>
                  <a:lnTo>
                    <a:pt x="3788" y="439"/>
                  </a:lnTo>
                  <a:lnTo>
                    <a:pt x="3786" y="456"/>
                  </a:lnTo>
                  <a:lnTo>
                    <a:pt x="3783" y="474"/>
                  </a:lnTo>
                  <a:lnTo>
                    <a:pt x="3781" y="492"/>
                  </a:lnTo>
                  <a:lnTo>
                    <a:pt x="3779" y="510"/>
                  </a:lnTo>
                  <a:lnTo>
                    <a:pt x="3778" y="511"/>
                  </a:lnTo>
                  <a:lnTo>
                    <a:pt x="3799" y="514"/>
                  </a:lnTo>
                  <a:close/>
                  <a:moveTo>
                    <a:pt x="3821" y="352"/>
                  </a:moveTo>
                  <a:lnTo>
                    <a:pt x="3822" y="343"/>
                  </a:lnTo>
                  <a:lnTo>
                    <a:pt x="3825" y="327"/>
                  </a:lnTo>
                  <a:lnTo>
                    <a:pt x="3827" y="311"/>
                  </a:lnTo>
                  <a:lnTo>
                    <a:pt x="3830" y="296"/>
                  </a:lnTo>
                  <a:lnTo>
                    <a:pt x="3832" y="281"/>
                  </a:lnTo>
                  <a:lnTo>
                    <a:pt x="3833" y="272"/>
                  </a:lnTo>
                  <a:lnTo>
                    <a:pt x="3813" y="268"/>
                  </a:lnTo>
                  <a:lnTo>
                    <a:pt x="3812" y="278"/>
                  </a:lnTo>
                  <a:lnTo>
                    <a:pt x="3809" y="293"/>
                  </a:lnTo>
                  <a:lnTo>
                    <a:pt x="3807" y="308"/>
                  </a:lnTo>
                  <a:lnTo>
                    <a:pt x="3805" y="324"/>
                  </a:lnTo>
                  <a:lnTo>
                    <a:pt x="3802" y="339"/>
                  </a:lnTo>
                  <a:lnTo>
                    <a:pt x="3801" y="349"/>
                  </a:lnTo>
                  <a:lnTo>
                    <a:pt x="3821" y="352"/>
                  </a:lnTo>
                  <a:close/>
                  <a:moveTo>
                    <a:pt x="3848" y="192"/>
                  </a:moveTo>
                  <a:lnTo>
                    <a:pt x="3848" y="187"/>
                  </a:lnTo>
                  <a:lnTo>
                    <a:pt x="3851" y="175"/>
                  </a:lnTo>
                  <a:lnTo>
                    <a:pt x="3853" y="163"/>
                  </a:lnTo>
                  <a:lnTo>
                    <a:pt x="3856" y="152"/>
                  </a:lnTo>
                  <a:lnTo>
                    <a:pt x="3858" y="141"/>
                  </a:lnTo>
                  <a:lnTo>
                    <a:pt x="3860" y="130"/>
                  </a:lnTo>
                  <a:lnTo>
                    <a:pt x="3863" y="120"/>
                  </a:lnTo>
                  <a:lnTo>
                    <a:pt x="3864" y="112"/>
                  </a:lnTo>
                  <a:lnTo>
                    <a:pt x="3845" y="108"/>
                  </a:lnTo>
                  <a:lnTo>
                    <a:pt x="3843" y="115"/>
                  </a:lnTo>
                  <a:lnTo>
                    <a:pt x="3840" y="126"/>
                  </a:lnTo>
                  <a:lnTo>
                    <a:pt x="3838" y="136"/>
                  </a:lnTo>
                  <a:lnTo>
                    <a:pt x="3836" y="147"/>
                  </a:lnTo>
                  <a:lnTo>
                    <a:pt x="3833" y="159"/>
                  </a:lnTo>
                  <a:lnTo>
                    <a:pt x="3831" y="171"/>
                  </a:lnTo>
                  <a:lnTo>
                    <a:pt x="3829" y="183"/>
                  </a:lnTo>
                  <a:lnTo>
                    <a:pt x="3828" y="188"/>
                  </a:lnTo>
                  <a:lnTo>
                    <a:pt x="3848" y="192"/>
                  </a:lnTo>
                  <a:close/>
                  <a:moveTo>
                    <a:pt x="3889" y="37"/>
                  </a:moveTo>
                  <a:lnTo>
                    <a:pt x="3890" y="35"/>
                  </a:lnTo>
                  <a:lnTo>
                    <a:pt x="3892" y="31"/>
                  </a:lnTo>
                  <a:lnTo>
                    <a:pt x="3895" y="28"/>
                  </a:lnTo>
                  <a:lnTo>
                    <a:pt x="3896" y="25"/>
                  </a:lnTo>
                  <a:lnTo>
                    <a:pt x="3888" y="19"/>
                  </a:lnTo>
                  <a:lnTo>
                    <a:pt x="3896" y="26"/>
                  </a:lnTo>
                  <a:lnTo>
                    <a:pt x="3898" y="23"/>
                  </a:lnTo>
                  <a:lnTo>
                    <a:pt x="3890" y="16"/>
                  </a:lnTo>
                  <a:lnTo>
                    <a:pt x="3898" y="24"/>
                  </a:lnTo>
                  <a:lnTo>
                    <a:pt x="3900" y="21"/>
                  </a:lnTo>
                  <a:lnTo>
                    <a:pt x="3893" y="14"/>
                  </a:lnTo>
                  <a:lnTo>
                    <a:pt x="3899" y="22"/>
                  </a:lnTo>
                  <a:lnTo>
                    <a:pt x="3901" y="21"/>
                  </a:lnTo>
                  <a:lnTo>
                    <a:pt x="3895" y="12"/>
                  </a:lnTo>
                  <a:lnTo>
                    <a:pt x="3900" y="21"/>
                  </a:lnTo>
                  <a:lnTo>
                    <a:pt x="3902" y="20"/>
                  </a:lnTo>
                  <a:lnTo>
                    <a:pt x="3898" y="11"/>
                  </a:lnTo>
                  <a:lnTo>
                    <a:pt x="3900" y="21"/>
                  </a:lnTo>
                  <a:lnTo>
                    <a:pt x="3903" y="20"/>
                  </a:lnTo>
                  <a:lnTo>
                    <a:pt x="3900" y="10"/>
                  </a:lnTo>
                  <a:lnTo>
                    <a:pt x="3901" y="21"/>
                  </a:lnTo>
                  <a:lnTo>
                    <a:pt x="3903" y="21"/>
                  </a:lnTo>
                  <a:lnTo>
                    <a:pt x="3902" y="10"/>
                  </a:lnTo>
                  <a:lnTo>
                    <a:pt x="3901" y="20"/>
                  </a:lnTo>
                  <a:lnTo>
                    <a:pt x="3903" y="21"/>
                  </a:lnTo>
                  <a:lnTo>
                    <a:pt x="3905" y="11"/>
                  </a:lnTo>
                  <a:lnTo>
                    <a:pt x="3901" y="20"/>
                  </a:lnTo>
                  <a:lnTo>
                    <a:pt x="3903" y="21"/>
                  </a:lnTo>
                  <a:lnTo>
                    <a:pt x="3907" y="12"/>
                  </a:lnTo>
                  <a:lnTo>
                    <a:pt x="3902" y="20"/>
                  </a:lnTo>
                  <a:lnTo>
                    <a:pt x="3904" y="22"/>
                  </a:lnTo>
                  <a:lnTo>
                    <a:pt x="3910" y="13"/>
                  </a:lnTo>
                  <a:lnTo>
                    <a:pt x="3903" y="21"/>
                  </a:lnTo>
                  <a:lnTo>
                    <a:pt x="3905" y="23"/>
                  </a:lnTo>
                  <a:lnTo>
                    <a:pt x="3912" y="15"/>
                  </a:lnTo>
                  <a:lnTo>
                    <a:pt x="3904" y="22"/>
                  </a:lnTo>
                  <a:lnTo>
                    <a:pt x="3907" y="24"/>
                  </a:lnTo>
                  <a:lnTo>
                    <a:pt x="3914" y="18"/>
                  </a:lnTo>
                  <a:lnTo>
                    <a:pt x="3906" y="24"/>
                  </a:lnTo>
                  <a:lnTo>
                    <a:pt x="3909" y="27"/>
                  </a:lnTo>
                  <a:lnTo>
                    <a:pt x="3917" y="21"/>
                  </a:lnTo>
                  <a:lnTo>
                    <a:pt x="3908" y="26"/>
                  </a:lnTo>
                  <a:lnTo>
                    <a:pt x="3911" y="30"/>
                  </a:lnTo>
                  <a:lnTo>
                    <a:pt x="3913" y="33"/>
                  </a:lnTo>
                  <a:lnTo>
                    <a:pt x="3915" y="37"/>
                  </a:lnTo>
                  <a:lnTo>
                    <a:pt x="3917" y="42"/>
                  </a:lnTo>
                  <a:lnTo>
                    <a:pt x="3919" y="48"/>
                  </a:lnTo>
                  <a:lnTo>
                    <a:pt x="3921" y="51"/>
                  </a:lnTo>
                  <a:lnTo>
                    <a:pt x="3939" y="44"/>
                  </a:lnTo>
                  <a:lnTo>
                    <a:pt x="3938" y="40"/>
                  </a:lnTo>
                  <a:lnTo>
                    <a:pt x="3936" y="34"/>
                  </a:lnTo>
                  <a:lnTo>
                    <a:pt x="3933" y="29"/>
                  </a:lnTo>
                  <a:lnTo>
                    <a:pt x="3930" y="24"/>
                  </a:lnTo>
                  <a:lnTo>
                    <a:pt x="3928" y="19"/>
                  </a:lnTo>
                  <a:lnTo>
                    <a:pt x="3925" y="15"/>
                  </a:lnTo>
                  <a:lnTo>
                    <a:pt x="3925" y="14"/>
                  </a:lnTo>
                  <a:lnTo>
                    <a:pt x="3922" y="11"/>
                  </a:lnTo>
                  <a:lnTo>
                    <a:pt x="3922" y="10"/>
                  </a:lnTo>
                  <a:lnTo>
                    <a:pt x="3919" y="8"/>
                  </a:lnTo>
                  <a:lnTo>
                    <a:pt x="3918" y="7"/>
                  </a:lnTo>
                  <a:lnTo>
                    <a:pt x="3916" y="5"/>
                  </a:lnTo>
                  <a:lnTo>
                    <a:pt x="3915" y="4"/>
                  </a:lnTo>
                  <a:lnTo>
                    <a:pt x="3912" y="3"/>
                  </a:lnTo>
                  <a:lnTo>
                    <a:pt x="3911" y="2"/>
                  </a:lnTo>
                  <a:lnTo>
                    <a:pt x="3909" y="1"/>
                  </a:lnTo>
                  <a:lnTo>
                    <a:pt x="3907" y="1"/>
                  </a:lnTo>
                  <a:lnTo>
                    <a:pt x="3904" y="0"/>
                  </a:lnTo>
                  <a:lnTo>
                    <a:pt x="3902" y="0"/>
                  </a:lnTo>
                  <a:lnTo>
                    <a:pt x="3899" y="0"/>
                  </a:lnTo>
                  <a:lnTo>
                    <a:pt x="3897" y="1"/>
                  </a:lnTo>
                  <a:lnTo>
                    <a:pt x="3895" y="1"/>
                  </a:lnTo>
                  <a:lnTo>
                    <a:pt x="3893" y="2"/>
                  </a:lnTo>
                  <a:lnTo>
                    <a:pt x="3891" y="3"/>
                  </a:lnTo>
                  <a:lnTo>
                    <a:pt x="3889" y="4"/>
                  </a:lnTo>
                  <a:lnTo>
                    <a:pt x="3887" y="6"/>
                  </a:lnTo>
                  <a:lnTo>
                    <a:pt x="3886" y="7"/>
                  </a:lnTo>
                  <a:lnTo>
                    <a:pt x="3884" y="9"/>
                  </a:lnTo>
                  <a:lnTo>
                    <a:pt x="3883" y="9"/>
                  </a:lnTo>
                  <a:lnTo>
                    <a:pt x="3881" y="12"/>
                  </a:lnTo>
                  <a:lnTo>
                    <a:pt x="3880" y="13"/>
                  </a:lnTo>
                  <a:lnTo>
                    <a:pt x="3878" y="16"/>
                  </a:lnTo>
                  <a:lnTo>
                    <a:pt x="3875" y="20"/>
                  </a:lnTo>
                  <a:lnTo>
                    <a:pt x="3872" y="25"/>
                  </a:lnTo>
                  <a:lnTo>
                    <a:pt x="3871" y="28"/>
                  </a:lnTo>
                  <a:lnTo>
                    <a:pt x="3889" y="37"/>
                  </a:lnTo>
                  <a:close/>
                  <a:moveTo>
                    <a:pt x="3941" y="128"/>
                  </a:moveTo>
                  <a:lnTo>
                    <a:pt x="3942" y="132"/>
                  </a:lnTo>
                  <a:lnTo>
                    <a:pt x="3944" y="143"/>
                  </a:lnTo>
                  <a:lnTo>
                    <a:pt x="3947" y="155"/>
                  </a:lnTo>
                  <a:lnTo>
                    <a:pt x="3949" y="167"/>
                  </a:lnTo>
                  <a:lnTo>
                    <a:pt x="3952" y="180"/>
                  </a:lnTo>
                  <a:lnTo>
                    <a:pt x="3954" y="193"/>
                  </a:lnTo>
                  <a:lnTo>
                    <a:pt x="3956" y="207"/>
                  </a:lnTo>
                  <a:lnTo>
                    <a:pt x="3956" y="208"/>
                  </a:lnTo>
                  <a:lnTo>
                    <a:pt x="3977" y="205"/>
                  </a:lnTo>
                  <a:lnTo>
                    <a:pt x="3976" y="203"/>
                  </a:lnTo>
                  <a:lnTo>
                    <a:pt x="3974" y="190"/>
                  </a:lnTo>
                  <a:lnTo>
                    <a:pt x="3972" y="176"/>
                  </a:lnTo>
                  <a:lnTo>
                    <a:pt x="3969" y="163"/>
                  </a:lnTo>
                  <a:lnTo>
                    <a:pt x="3967" y="151"/>
                  </a:lnTo>
                  <a:lnTo>
                    <a:pt x="3965" y="139"/>
                  </a:lnTo>
                  <a:lnTo>
                    <a:pt x="3962" y="127"/>
                  </a:lnTo>
                  <a:lnTo>
                    <a:pt x="3962" y="124"/>
                  </a:lnTo>
                  <a:lnTo>
                    <a:pt x="3941" y="128"/>
                  </a:lnTo>
                  <a:close/>
                  <a:moveTo>
                    <a:pt x="3969" y="288"/>
                  </a:moveTo>
                  <a:lnTo>
                    <a:pt x="3970" y="299"/>
                  </a:lnTo>
                  <a:lnTo>
                    <a:pt x="3973" y="316"/>
                  </a:lnTo>
                  <a:lnTo>
                    <a:pt x="3975" y="333"/>
                  </a:lnTo>
                  <a:lnTo>
                    <a:pt x="3978" y="351"/>
                  </a:lnTo>
                  <a:lnTo>
                    <a:pt x="3980" y="369"/>
                  </a:lnTo>
                  <a:lnTo>
                    <a:pt x="4000" y="366"/>
                  </a:lnTo>
                  <a:lnTo>
                    <a:pt x="3998" y="348"/>
                  </a:lnTo>
                  <a:lnTo>
                    <a:pt x="3995" y="331"/>
                  </a:lnTo>
                  <a:lnTo>
                    <a:pt x="3993" y="313"/>
                  </a:lnTo>
                  <a:lnTo>
                    <a:pt x="3991" y="296"/>
                  </a:lnTo>
                  <a:lnTo>
                    <a:pt x="3989" y="285"/>
                  </a:lnTo>
                  <a:lnTo>
                    <a:pt x="3969" y="288"/>
                  </a:lnTo>
                  <a:close/>
                  <a:moveTo>
                    <a:pt x="3990" y="450"/>
                  </a:moveTo>
                  <a:lnTo>
                    <a:pt x="3992" y="466"/>
                  </a:lnTo>
                  <a:lnTo>
                    <a:pt x="3994" y="486"/>
                  </a:lnTo>
                  <a:lnTo>
                    <a:pt x="3996" y="507"/>
                  </a:lnTo>
                  <a:lnTo>
                    <a:pt x="3999" y="528"/>
                  </a:lnTo>
                  <a:lnTo>
                    <a:pt x="3999" y="531"/>
                  </a:lnTo>
                  <a:lnTo>
                    <a:pt x="4020" y="529"/>
                  </a:lnTo>
                  <a:lnTo>
                    <a:pt x="4019" y="526"/>
                  </a:lnTo>
                  <a:lnTo>
                    <a:pt x="4017" y="504"/>
                  </a:lnTo>
                  <a:lnTo>
                    <a:pt x="4015" y="484"/>
                  </a:lnTo>
                  <a:lnTo>
                    <a:pt x="4012" y="463"/>
                  </a:lnTo>
                  <a:lnTo>
                    <a:pt x="4010" y="448"/>
                  </a:lnTo>
                  <a:lnTo>
                    <a:pt x="3990" y="450"/>
                  </a:lnTo>
                  <a:close/>
                  <a:moveTo>
                    <a:pt x="4008" y="612"/>
                  </a:moveTo>
                  <a:lnTo>
                    <a:pt x="4008" y="615"/>
                  </a:lnTo>
                  <a:lnTo>
                    <a:pt x="4011" y="638"/>
                  </a:lnTo>
                  <a:lnTo>
                    <a:pt x="4013" y="660"/>
                  </a:lnTo>
                  <a:lnTo>
                    <a:pt x="4016" y="684"/>
                  </a:lnTo>
                  <a:lnTo>
                    <a:pt x="4016" y="693"/>
                  </a:lnTo>
                  <a:lnTo>
                    <a:pt x="4037" y="691"/>
                  </a:lnTo>
                  <a:lnTo>
                    <a:pt x="4036" y="681"/>
                  </a:lnTo>
                  <a:lnTo>
                    <a:pt x="4033" y="658"/>
                  </a:lnTo>
                  <a:lnTo>
                    <a:pt x="4031" y="635"/>
                  </a:lnTo>
                  <a:lnTo>
                    <a:pt x="4029" y="613"/>
                  </a:lnTo>
                  <a:lnTo>
                    <a:pt x="4028" y="610"/>
                  </a:lnTo>
                  <a:lnTo>
                    <a:pt x="4008" y="612"/>
                  </a:lnTo>
                  <a:close/>
                  <a:moveTo>
                    <a:pt x="4024" y="774"/>
                  </a:moveTo>
                  <a:lnTo>
                    <a:pt x="4025" y="778"/>
                  </a:lnTo>
                  <a:lnTo>
                    <a:pt x="4027" y="802"/>
                  </a:lnTo>
                  <a:lnTo>
                    <a:pt x="4030" y="826"/>
                  </a:lnTo>
                  <a:lnTo>
                    <a:pt x="4032" y="851"/>
                  </a:lnTo>
                  <a:lnTo>
                    <a:pt x="4032" y="855"/>
                  </a:lnTo>
                  <a:lnTo>
                    <a:pt x="4053" y="853"/>
                  </a:lnTo>
                  <a:lnTo>
                    <a:pt x="4052" y="849"/>
                  </a:lnTo>
                  <a:lnTo>
                    <a:pt x="4050" y="824"/>
                  </a:lnTo>
                  <a:lnTo>
                    <a:pt x="4048" y="800"/>
                  </a:lnTo>
                  <a:lnTo>
                    <a:pt x="4045" y="776"/>
                  </a:lnTo>
                  <a:lnTo>
                    <a:pt x="4045" y="772"/>
                  </a:lnTo>
                  <a:lnTo>
                    <a:pt x="4024" y="774"/>
                  </a:lnTo>
                  <a:close/>
                  <a:moveTo>
                    <a:pt x="4040" y="936"/>
                  </a:moveTo>
                  <a:lnTo>
                    <a:pt x="4042" y="951"/>
                  </a:lnTo>
                  <a:lnTo>
                    <a:pt x="4044" y="976"/>
                  </a:lnTo>
                  <a:lnTo>
                    <a:pt x="4046" y="1001"/>
                  </a:lnTo>
                  <a:lnTo>
                    <a:pt x="4048" y="1018"/>
                  </a:lnTo>
                  <a:lnTo>
                    <a:pt x="4068" y="1016"/>
                  </a:lnTo>
                  <a:lnTo>
                    <a:pt x="4066" y="1000"/>
                  </a:lnTo>
                  <a:lnTo>
                    <a:pt x="4064" y="974"/>
                  </a:lnTo>
                  <a:lnTo>
                    <a:pt x="4062" y="949"/>
                  </a:lnTo>
                  <a:lnTo>
                    <a:pt x="4060" y="935"/>
                  </a:lnTo>
                  <a:lnTo>
                    <a:pt x="4040" y="936"/>
                  </a:lnTo>
                  <a:close/>
                  <a:moveTo>
                    <a:pt x="4055" y="1099"/>
                  </a:moveTo>
                  <a:lnTo>
                    <a:pt x="4056" y="1103"/>
                  </a:lnTo>
                  <a:lnTo>
                    <a:pt x="4058" y="1129"/>
                  </a:lnTo>
                  <a:lnTo>
                    <a:pt x="4060" y="1155"/>
                  </a:lnTo>
                  <a:lnTo>
                    <a:pt x="4063" y="1180"/>
                  </a:lnTo>
                  <a:lnTo>
                    <a:pt x="4083" y="1178"/>
                  </a:lnTo>
                  <a:lnTo>
                    <a:pt x="4081" y="1153"/>
                  </a:lnTo>
                  <a:lnTo>
                    <a:pt x="4078" y="1127"/>
                  </a:lnTo>
                  <a:lnTo>
                    <a:pt x="4076" y="1102"/>
                  </a:lnTo>
                  <a:lnTo>
                    <a:pt x="4076" y="1097"/>
                  </a:lnTo>
                  <a:lnTo>
                    <a:pt x="4055" y="1099"/>
                  </a:lnTo>
                  <a:close/>
                  <a:moveTo>
                    <a:pt x="4070" y="1261"/>
                  </a:moveTo>
                  <a:lnTo>
                    <a:pt x="4072" y="1284"/>
                  </a:lnTo>
                  <a:lnTo>
                    <a:pt x="4075" y="1310"/>
                  </a:lnTo>
                  <a:lnTo>
                    <a:pt x="4077" y="1335"/>
                  </a:lnTo>
                  <a:lnTo>
                    <a:pt x="4078" y="1342"/>
                  </a:lnTo>
                  <a:lnTo>
                    <a:pt x="4098" y="1340"/>
                  </a:lnTo>
                  <a:lnTo>
                    <a:pt x="4097" y="1334"/>
                  </a:lnTo>
                  <a:lnTo>
                    <a:pt x="4095" y="1308"/>
                  </a:lnTo>
                  <a:lnTo>
                    <a:pt x="4092" y="1282"/>
                  </a:lnTo>
                  <a:lnTo>
                    <a:pt x="4090" y="1259"/>
                  </a:lnTo>
                  <a:lnTo>
                    <a:pt x="4070" y="1261"/>
                  </a:lnTo>
                  <a:close/>
                  <a:moveTo>
                    <a:pt x="4085" y="1424"/>
                  </a:moveTo>
                  <a:lnTo>
                    <a:pt x="4087" y="1438"/>
                  </a:lnTo>
                  <a:lnTo>
                    <a:pt x="4089" y="1463"/>
                  </a:lnTo>
                  <a:lnTo>
                    <a:pt x="4091" y="1488"/>
                  </a:lnTo>
                  <a:lnTo>
                    <a:pt x="4093" y="1505"/>
                  </a:lnTo>
                  <a:lnTo>
                    <a:pt x="4113" y="1503"/>
                  </a:lnTo>
                  <a:lnTo>
                    <a:pt x="4112" y="1486"/>
                  </a:lnTo>
                  <a:lnTo>
                    <a:pt x="4109" y="1461"/>
                  </a:lnTo>
                  <a:lnTo>
                    <a:pt x="4107" y="1436"/>
                  </a:lnTo>
                  <a:lnTo>
                    <a:pt x="4105" y="1422"/>
                  </a:lnTo>
                  <a:lnTo>
                    <a:pt x="4085" y="1424"/>
                  </a:lnTo>
                  <a:close/>
                  <a:moveTo>
                    <a:pt x="4101" y="1586"/>
                  </a:moveTo>
                  <a:lnTo>
                    <a:pt x="4101" y="1587"/>
                  </a:lnTo>
                  <a:lnTo>
                    <a:pt x="4103" y="1612"/>
                  </a:lnTo>
                  <a:lnTo>
                    <a:pt x="4105" y="1636"/>
                  </a:lnTo>
                  <a:lnTo>
                    <a:pt x="4108" y="1661"/>
                  </a:lnTo>
                  <a:lnTo>
                    <a:pt x="4109" y="1667"/>
                  </a:lnTo>
                  <a:lnTo>
                    <a:pt x="4129" y="1665"/>
                  </a:lnTo>
                  <a:lnTo>
                    <a:pt x="4128" y="1659"/>
                  </a:lnTo>
                  <a:lnTo>
                    <a:pt x="4126" y="1634"/>
                  </a:lnTo>
                  <a:lnTo>
                    <a:pt x="4123" y="1610"/>
                  </a:lnTo>
                  <a:lnTo>
                    <a:pt x="4121" y="1586"/>
                  </a:lnTo>
                  <a:lnTo>
                    <a:pt x="4121" y="1584"/>
                  </a:lnTo>
                  <a:lnTo>
                    <a:pt x="4101" y="1586"/>
                  </a:lnTo>
                  <a:close/>
                  <a:moveTo>
                    <a:pt x="4117" y="1748"/>
                  </a:moveTo>
                  <a:lnTo>
                    <a:pt x="4117" y="1755"/>
                  </a:lnTo>
                  <a:lnTo>
                    <a:pt x="4120" y="1778"/>
                  </a:lnTo>
                  <a:lnTo>
                    <a:pt x="4122" y="1801"/>
                  </a:lnTo>
                  <a:lnTo>
                    <a:pt x="4124" y="1823"/>
                  </a:lnTo>
                  <a:lnTo>
                    <a:pt x="4125" y="1830"/>
                  </a:lnTo>
                  <a:lnTo>
                    <a:pt x="4145" y="1827"/>
                  </a:lnTo>
                  <a:lnTo>
                    <a:pt x="4145" y="1821"/>
                  </a:lnTo>
                  <a:lnTo>
                    <a:pt x="4142" y="1799"/>
                  </a:lnTo>
                  <a:lnTo>
                    <a:pt x="4140" y="1776"/>
                  </a:lnTo>
                  <a:lnTo>
                    <a:pt x="4138" y="1753"/>
                  </a:lnTo>
                  <a:lnTo>
                    <a:pt x="4137" y="1746"/>
                  </a:lnTo>
                  <a:lnTo>
                    <a:pt x="4117" y="1748"/>
                  </a:lnTo>
                  <a:close/>
                  <a:moveTo>
                    <a:pt x="4134" y="1911"/>
                  </a:moveTo>
                  <a:lnTo>
                    <a:pt x="4136" y="1931"/>
                  </a:lnTo>
                  <a:lnTo>
                    <a:pt x="4139" y="1952"/>
                  </a:lnTo>
                  <a:lnTo>
                    <a:pt x="4141" y="1972"/>
                  </a:lnTo>
                  <a:lnTo>
                    <a:pt x="4143" y="1991"/>
                  </a:lnTo>
                  <a:lnTo>
                    <a:pt x="4164" y="1989"/>
                  </a:lnTo>
                  <a:lnTo>
                    <a:pt x="4161" y="1969"/>
                  </a:lnTo>
                  <a:lnTo>
                    <a:pt x="4159" y="1950"/>
                  </a:lnTo>
                  <a:lnTo>
                    <a:pt x="4157" y="1929"/>
                  </a:lnTo>
                  <a:lnTo>
                    <a:pt x="4154" y="1908"/>
                  </a:lnTo>
                  <a:lnTo>
                    <a:pt x="4134" y="1911"/>
                  </a:lnTo>
                  <a:close/>
                  <a:moveTo>
                    <a:pt x="4180" y="2050"/>
                  </a:moveTo>
                  <a:lnTo>
                    <a:pt x="4182" y="2038"/>
                  </a:lnTo>
                  <a:lnTo>
                    <a:pt x="4185" y="2023"/>
                  </a:lnTo>
                  <a:lnTo>
                    <a:pt x="4187" y="2008"/>
                  </a:lnTo>
                  <a:lnTo>
                    <a:pt x="4190" y="1992"/>
                  </a:lnTo>
                  <a:lnTo>
                    <a:pt x="4192" y="1977"/>
                  </a:lnTo>
                  <a:lnTo>
                    <a:pt x="4193" y="1970"/>
                  </a:lnTo>
                  <a:lnTo>
                    <a:pt x="4173" y="1967"/>
                  </a:lnTo>
                  <a:lnTo>
                    <a:pt x="4172" y="1974"/>
                  </a:lnTo>
                  <a:lnTo>
                    <a:pt x="4169" y="1989"/>
                  </a:lnTo>
                  <a:lnTo>
                    <a:pt x="4167" y="2005"/>
                  </a:lnTo>
                  <a:lnTo>
                    <a:pt x="4165" y="2020"/>
                  </a:lnTo>
                  <a:lnTo>
                    <a:pt x="4163" y="2034"/>
                  </a:lnTo>
                  <a:lnTo>
                    <a:pt x="4160" y="2047"/>
                  </a:lnTo>
                  <a:lnTo>
                    <a:pt x="4180" y="2050"/>
                  </a:lnTo>
                  <a:close/>
                  <a:moveTo>
                    <a:pt x="4206" y="1889"/>
                  </a:moveTo>
                  <a:lnTo>
                    <a:pt x="4206" y="1887"/>
                  </a:lnTo>
                  <a:lnTo>
                    <a:pt x="4209" y="1873"/>
                  </a:lnTo>
                  <a:lnTo>
                    <a:pt x="4211" y="1859"/>
                  </a:lnTo>
                  <a:lnTo>
                    <a:pt x="4213" y="1846"/>
                  </a:lnTo>
                  <a:lnTo>
                    <a:pt x="4216" y="1833"/>
                  </a:lnTo>
                  <a:lnTo>
                    <a:pt x="4218" y="1820"/>
                  </a:lnTo>
                  <a:lnTo>
                    <a:pt x="4220" y="1809"/>
                  </a:lnTo>
                  <a:lnTo>
                    <a:pt x="4200" y="1805"/>
                  </a:lnTo>
                  <a:lnTo>
                    <a:pt x="4198" y="1817"/>
                  </a:lnTo>
                  <a:lnTo>
                    <a:pt x="4196" y="1829"/>
                  </a:lnTo>
                  <a:lnTo>
                    <a:pt x="4193" y="1842"/>
                  </a:lnTo>
                  <a:lnTo>
                    <a:pt x="4191" y="1856"/>
                  </a:lnTo>
                  <a:lnTo>
                    <a:pt x="4189" y="1870"/>
                  </a:lnTo>
                  <a:lnTo>
                    <a:pt x="4186" y="1884"/>
                  </a:lnTo>
                  <a:lnTo>
                    <a:pt x="4186" y="1886"/>
                  </a:lnTo>
                  <a:lnTo>
                    <a:pt x="4206" y="1889"/>
                  </a:lnTo>
                  <a:close/>
                  <a:moveTo>
                    <a:pt x="4237" y="1730"/>
                  </a:moveTo>
                  <a:lnTo>
                    <a:pt x="4239" y="1723"/>
                  </a:lnTo>
                  <a:lnTo>
                    <a:pt x="4242" y="1714"/>
                  </a:lnTo>
                  <a:lnTo>
                    <a:pt x="4244" y="1706"/>
                  </a:lnTo>
                  <a:lnTo>
                    <a:pt x="4246" y="1698"/>
                  </a:lnTo>
                  <a:lnTo>
                    <a:pt x="4249" y="1690"/>
                  </a:lnTo>
                  <a:lnTo>
                    <a:pt x="4251" y="1682"/>
                  </a:lnTo>
                  <a:lnTo>
                    <a:pt x="4253" y="1675"/>
                  </a:lnTo>
                  <a:lnTo>
                    <a:pt x="4256" y="1668"/>
                  </a:lnTo>
                  <a:lnTo>
                    <a:pt x="4258" y="1662"/>
                  </a:lnTo>
                  <a:lnTo>
                    <a:pt x="4260" y="1656"/>
                  </a:lnTo>
                  <a:lnTo>
                    <a:pt x="4261" y="1654"/>
                  </a:lnTo>
                  <a:lnTo>
                    <a:pt x="4242" y="1646"/>
                  </a:lnTo>
                  <a:lnTo>
                    <a:pt x="4241" y="1648"/>
                  </a:lnTo>
                  <a:lnTo>
                    <a:pt x="4239" y="1655"/>
                  </a:lnTo>
                  <a:lnTo>
                    <a:pt x="4236" y="1662"/>
                  </a:lnTo>
                  <a:lnTo>
                    <a:pt x="4234" y="1669"/>
                  </a:lnTo>
                  <a:lnTo>
                    <a:pt x="4232" y="1676"/>
                  </a:lnTo>
                  <a:lnTo>
                    <a:pt x="4229" y="1684"/>
                  </a:lnTo>
                  <a:lnTo>
                    <a:pt x="4227" y="1692"/>
                  </a:lnTo>
                  <a:lnTo>
                    <a:pt x="4224" y="1700"/>
                  </a:lnTo>
                  <a:lnTo>
                    <a:pt x="4222" y="1709"/>
                  </a:lnTo>
                  <a:lnTo>
                    <a:pt x="4220" y="1718"/>
                  </a:lnTo>
                  <a:lnTo>
                    <a:pt x="4218" y="1725"/>
                  </a:lnTo>
                  <a:lnTo>
                    <a:pt x="4237" y="1730"/>
                  </a:lnTo>
                  <a:close/>
                  <a:moveTo>
                    <a:pt x="4301" y="1607"/>
                  </a:moveTo>
                  <a:lnTo>
                    <a:pt x="4302" y="1607"/>
                  </a:lnTo>
                  <a:lnTo>
                    <a:pt x="4305" y="1597"/>
                  </a:lnTo>
                  <a:lnTo>
                    <a:pt x="4301" y="1607"/>
                  </a:lnTo>
                  <a:lnTo>
                    <a:pt x="4304" y="1608"/>
                  </a:lnTo>
                  <a:lnTo>
                    <a:pt x="4307" y="1598"/>
                  </a:lnTo>
                  <a:lnTo>
                    <a:pt x="4303" y="1607"/>
                  </a:lnTo>
                  <a:lnTo>
                    <a:pt x="4305" y="1609"/>
                  </a:lnTo>
                  <a:lnTo>
                    <a:pt x="4310" y="1599"/>
                  </a:lnTo>
                  <a:lnTo>
                    <a:pt x="4304" y="1608"/>
                  </a:lnTo>
                  <a:lnTo>
                    <a:pt x="4307" y="1610"/>
                  </a:lnTo>
                  <a:lnTo>
                    <a:pt x="4309" y="1611"/>
                  </a:lnTo>
                  <a:lnTo>
                    <a:pt x="4311" y="1612"/>
                  </a:lnTo>
                  <a:lnTo>
                    <a:pt x="4313" y="1614"/>
                  </a:lnTo>
                  <a:lnTo>
                    <a:pt x="4315" y="1616"/>
                  </a:lnTo>
                  <a:lnTo>
                    <a:pt x="4317" y="1619"/>
                  </a:lnTo>
                  <a:lnTo>
                    <a:pt x="4319" y="1621"/>
                  </a:lnTo>
                  <a:lnTo>
                    <a:pt x="4321" y="1624"/>
                  </a:lnTo>
                  <a:lnTo>
                    <a:pt x="4323" y="1626"/>
                  </a:lnTo>
                  <a:lnTo>
                    <a:pt x="4325" y="1629"/>
                  </a:lnTo>
                  <a:lnTo>
                    <a:pt x="4328" y="1633"/>
                  </a:lnTo>
                  <a:lnTo>
                    <a:pt x="4330" y="1636"/>
                  </a:lnTo>
                  <a:lnTo>
                    <a:pt x="4332" y="1640"/>
                  </a:lnTo>
                  <a:lnTo>
                    <a:pt x="4334" y="1644"/>
                  </a:lnTo>
                  <a:lnTo>
                    <a:pt x="4337" y="1648"/>
                  </a:lnTo>
                  <a:lnTo>
                    <a:pt x="4339" y="1652"/>
                  </a:lnTo>
                  <a:lnTo>
                    <a:pt x="4341" y="1656"/>
                  </a:lnTo>
                  <a:lnTo>
                    <a:pt x="4343" y="1661"/>
                  </a:lnTo>
                  <a:lnTo>
                    <a:pt x="4345" y="1664"/>
                  </a:lnTo>
                  <a:lnTo>
                    <a:pt x="4363" y="1655"/>
                  </a:lnTo>
                  <a:lnTo>
                    <a:pt x="4362" y="1651"/>
                  </a:lnTo>
                  <a:lnTo>
                    <a:pt x="4359" y="1647"/>
                  </a:lnTo>
                  <a:lnTo>
                    <a:pt x="4357" y="1642"/>
                  </a:lnTo>
                  <a:lnTo>
                    <a:pt x="4354" y="1638"/>
                  </a:lnTo>
                  <a:lnTo>
                    <a:pt x="4352" y="1634"/>
                  </a:lnTo>
                  <a:lnTo>
                    <a:pt x="4350" y="1629"/>
                  </a:lnTo>
                  <a:lnTo>
                    <a:pt x="4347" y="1625"/>
                  </a:lnTo>
                  <a:lnTo>
                    <a:pt x="4344" y="1622"/>
                  </a:lnTo>
                  <a:lnTo>
                    <a:pt x="4342" y="1618"/>
                  </a:lnTo>
                  <a:lnTo>
                    <a:pt x="4340" y="1614"/>
                  </a:lnTo>
                  <a:lnTo>
                    <a:pt x="4337" y="1611"/>
                  </a:lnTo>
                  <a:lnTo>
                    <a:pt x="4334" y="1608"/>
                  </a:lnTo>
                  <a:lnTo>
                    <a:pt x="4332" y="1605"/>
                  </a:lnTo>
                  <a:lnTo>
                    <a:pt x="4329" y="1602"/>
                  </a:lnTo>
                  <a:lnTo>
                    <a:pt x="4327" y="1599"/>
                  </a:lnTo>
                  <a:lnTo>
                    <a:pt x="4324" y="1597"/>
                  </a:lnTo>
                  <a:lnTo>
                    <a:pt x="4321" y="1595"/>
                  </a:lnTo>
                  <a:lnTo>
                    <a:pt x="4318" y="1593"/>
                  </a:lnTo>
                  <a:lnTo>
                    <a:pt x="4315" y="1591"/>
                  </a:lnTo>
                  <a:lnTo>
                    <a:pt x="4315" y="1590"/>
                  </a:lnTo>
                  <a:lnTo>
                    <a:pt x="4312" y="1589"/>
                  </a:lnTo>
                  <a:lnTo>
                    <a:pt x="4312" y="1589"/>
                  </a:lnTo>
                  <a:lnTo>
                    <a:pt x="4309" y="1588"/>
                  </a:lnTo>
                  <a:lnTo>
                    <a:pt x="4308" y="1587"/>
                  </a:lnTo>
                  <a:lnTo>
                    <a:pt x="4307" y="1587"/>
                  </a:lnTo>
                  <a:lnTo>
                    <a:pt x="4301" y="1607"/>
                  </a:lnTo>
                  <a:close/>
                  <a:moveTo>
                    <a:pt x="4377" y="1738"/>
                  </a:moveTo>
                  <a:lnTo>
                    <a:pt x="4379" y="1741"/>
                  </a:lnTo>
                  <a:lnTo>
                    <a:pt x="4381" y="1747"/>
                  </a:lnTo>
                  <a:lnTo>
                    <a:pt x="4383" y="1753"/>
                  </a:lnTo>
                  <a:lnTo>
                    <a:pt x="4386" y="1759"/>
                  </a:lnTo>
                  <a:lnTo>
                    <a:pt x="4388" y="1766"/>
                  </a:lnTo>
                  <a:lnTo>
                    <a:pt x="4391" y="1772"/>
                  </a:lnTo>
                  <a:lnTo>
                    <a:pt x="4393" y="1778"/>
                  </a:lnTo>
                  <a:lnTo>
                    <a:pt x="4395" y="1784"/>
                  </a:lnTo>
                  <a:lnTo>
                    <a:pt x="4397" y="1790"/>
                  </a:lnTo>
                  <a:lnTo>
                    <a:pt x="4400" y="1797"/>
                  </a:lnTo>
                  <a:lnTo>
                    <a:pt x="4402" y="1803"/>
                  </a:lnTo>
                  <a:lnTo>
                    <a:pt x="4405" y="1809"/>
                  </a:lnTo>
                  <a:lnTo>
                    <a:pt x="4406" y="1814"/>
                  </a:lnTo>
                  <a:lnTo>
                    <a:pt x="4425" y="1807"/>
                  </a:lnTo>
                  <a:lnTo>
                    <a:pt x="4424" y="1802"/>
                  </a:lnTo>
                  <a:lnTo>
                    <a:pt x="4421" y="1796"/>
                  </a:lnTo>
                  <a:lnTo>
                    <a:pt x="4419" y="1790"/>
                  </a:lnTo>
                  <a:lnTo>
                    <a:pt x="4417" y="1783"/>
                  </a:lnTo>
                  <a:lnTo>
                    <a:pt x="4414" y="1777"/>
                  </a:lnTo>
                  <a:lnTo>
                    <a:pt x="4412" y="1771"/>
                  </a:lnTo>
                  <a:lnTo>
                    <a:pt x="4409" y="1764"/>
                  </a:lnTo>
                  <a:lnTo>
                    <a:pt x="4407" y="1758"/>
                  </a:lnTo>
                  <a:lnTo>
                    <a:pt x="4405" y="1752"/>
                  </a:lnTo>
                  <a:lnTo>
                    <a:pt x="4402" y="1746"/>
                  </a:lnTo>
                  <a:lnTo>
                    <a:pt x="4400" y="1740"/>
                  </a:lnTo>
                  <a:lnTo>
                    <a:pt x="4398" y="1734"/>
                  </a:lnTo>
                  <a:lnTo>
                    <a:pt x="4396" y="1730"/>
                  </a:lnTo>
                  <a:lnTo>
                    <a:pt x="4377" y="1738"/>
                  </a:lnTo>
                  <a:close/>
                  <a:moveTo>
                    <a:pt x="4435" y="1890"/>
                  </a:moveTo>
                  <a:lnTo>
                    <a:pt x="4438" y="1897"/>
                  </a:lnTo>
                  <a:lnTo>
                    <a:pt x="4440" y="1902"/>
                  </a:lnTo>
                  <a:lnTo>
                    <a:pt x="4443" y="1909"/>
                  </a:lnTo>
                  <a:lnTo>
                    <a:pt x="4445" y="1914"/>
                  </a:lnTo>
                  <a:lnTo>
                    <a:pt x="4447" y="1921"/>
                  </a:lnTo>
                  <a:lnTo>
                    <a:pt x="4450" y="1926"/>
                  </a:lnTo>
                  <a:lnTo>
                    <a:pt x="4452" y="1932"/>
                  </a:lnTo>
                  <a:lnTo>
                    <a:pt x="4454" y="1938"/>
                  </a:lnTo>
                  <a:lnTo>
                    <a:pt x="4457" y="1944"/>
                  </a:lnTo>
                  <a:lnTo>
                    <a:pt x="4459" y="1949"/>
                  </a:lnTo>
                  <a:lnTo>
                    <a:pt x="4462" y="1955"/>
                  </a:lnTo>
                  <a:lnTo>
                    <a:pt x="4464" y="1961"/>
                  </a:lnTo>
                  <a:lnTo>
                    <a:pt x="4466" y="1966"/>
                  </a:lnTo>
                  <a:lnTo>
                    <a:pt x="4485" y="1958"/>
                  </a:lnTo>
                  <a:lnTo>
                    <a:pt x="4483" y="1952"/>
                  </a:lnTo>
                  <a:lnTo>
                    <a:pt x="4480" y="1947"/>
                  </a:lnTo>
                  <a:lnTo>
                    <a:pt x="4478" y="1941"/>
                  </a:lnTo>
                  <a:lnTo>
                    <a:pt x="4476" y="1936"/>
                  </a:lnTo>
                  <a:lnTo>
                    <a:pt x="4473" y="1930"/>
                  </a:lnTo>
                  <a:lnTo>
                    <a:pt x="4471" y="1924"/>
                  </a:lnTo>
                  <a:lnTo>
                    <a:pt x="4468" y="1918"/>
                  </a:lnTo>
                  <a:lnTo>
                    <a:pt x="4466" y="1913"/>
                  </a:lnTo>
                  <a:lnTo>
                    <a:pt x="4464" y="1907"/>
                  </a:lnTo>
                  <a:lnTo>
                    <a:pt x="4462" y="1901"/>
                  </a:lnTo>
                  <a:lnTo>
                    <a:pt x="4459" y="1895"/>
                  </a:lnTo>
                  <a:lnTo>
                    <a:pt x="4457" y="1889"/>
                  </a:lnTo>
                  <a:lnTo>
                    <a:pt x="4454" y="1883"/>
                  </a:lnTo>
                  <a:lnTo>
                    <a:pt x="4435" y="1890"/>
                  </a:lnTo>
                  <a:close/>
                  <a:moveTo>
                    <a:pt x="4502" y="2040"/>
                  </a:moveTo>
                  <a:lnTo>
                    <a:pt x="4502" y="2041"/>
                  </a:lnTo>
                  <a:lnTo>
                    <a:pt x="4505" y="2046"/>
                  </a:lnTo>
                  <a:lnTo>
                    <a:pt x="4507" y="2050"/>
                  </a:lnTo>
                  <a:lnTo>
                    <a:pt x="4510" y="2054"/>
                  </a:lnTo>
                  <a:lnTo>
                    <a:pt x="4512" y="2059"/>
                  </a:lnTo>
                  <a:lnTo>
                    <a:pt x="4514" y="2063"/>
                  </a:lnTo>
                  <a:lnTo>
                    <a:pt x="4517" y="2067"/>
                  </a:lnTo>
                  <a:lnTo>
                    <a:pt x="4519" y="2071"/>
                  </a:lnTo>
                  <a:lnTo>
                    <a:pt x="4521" y="2075"/>
                  </a:lnTo>
                  <a:lnTo>
                    <a:pt x="4524" y="2079"/>
                  </a:lnTo>
                  <a:lnTo>
                    <a:pt x="4526" y="2083"/>
                  </a:lnTo>
                  <a:lnTo>
                    <a:pt x="4529" y="2087"/>
                  </a:lnTo>
                  <a:lnTo>
                    <a:pt x="4531" y="2091"/>
                  </a:lnTo>
                  <a:lnTo>
                    <a:pt x="4533" y="2095"/>
                  </a:lnTo>
                  <a:lnTo>
                    <a:pt x="4536" y="2098"/>
                  </a:lnTo>
                  <a:lnTo>
                    <a:pt x="4538" y="2102"/>
                  </a:lnTo>
                  <a:lnTo>
                    <a:pt x="4541" y="2106"/>
                  </a:lnTo>
                  <a:lnTo>
                    <a:pt x="4546" y="2109"/>
                  </a:lnTo>
                  <a:lnTo>
                    <a:pt x="4549" y="2110"/>
                  </a:lnTo>
                  <a:lnTo>
                    <a:pt x="4559" y="2107"/>
                  </a:lnTo>
                  <a:lnTo>
                    <a:pt x="4562" y="2104"/>
                  </a:lnTo>
                  <a:lnTo>
                    <a:pt x="4562" y="2103"/>
                  </a:lnTo>
                  <a:lnTo>
                    <a:pt x="4563" y="2103"/>
                  </a:lnTo>
                  <a:lnTo>
                    <a:pt x="4546" y="2090"/>
                  </a:lnTo>
                  <a:lnTo>
                    <a:pt x="4546" y="2091"/>
                  </a:lnTo>
                  <a:lnTo>
                    <a:pt x="4554" y="2097"/>
                  </a:lnTo>
                  <a:lnTo>
                    <a:pt x="4546" y="2091"/>
                  </a:lnTo>
                  <a:lnTo>
                    <a:pt x="4544" y="2094"/>
                  </a:lnTo>
                  <a:lnTo>
                    <a:pt x="4552" y="2100"/>
                  </a:lnTo>
                  <a:lnTo>
                    <a:pt x="4554" y="2090"/>
                  </a:lnTo>
                  <a:lnTo>
                    <a:pt x="4552" y="2089"/>
                  </a:lnTo>
                  <a:lnTo>
                    <a:pt x="4549" y="2099"/>
                  </a:lnTo>
                  <a:lnTo>
                    <a:pt x="4557" y="2093"/>
                  </a:lnTo>
                  <a:lnTo>
                    <a:pt x="4555" y="2090"/>
                  </a:lnTo>
                  <a:lnTo>
                    <a:pt x="4553" y="2087"/>
                  </a:lnTo>
                  <a:lnTo>
                    <a:pt x="4551" y="2084"/>
                  </a:lnTo>
                  <a:lnTo>
                    <a:pt x="4548" y="2080"/>
                  </a:lnTo>
                  <a:lnTo>
                    <a:pt x="4546" y="2076"/>
                  </a:lnTo>
                  <a:lnTo>
                    <a:pt x="4544" y="2072"/>
                  </a:lnTo>
                  <a:lnTo>
                    <a:pt x="4541" y="2069"/>
                  </a:lnTo>
                  <a:lnTo>
                    <a:pt x="4539" y="2065"/>
                  </a:lnTo>
                  <a:lnTo>
                    <a:pt x="4537" y="2061"/>
                  </a:lnTo>
                  <a:lnTo>
                    <a:pt x="4534" y="2057"/>
                  </a:lnTo>
                  <a:lnTo>
                    <a:pt x="4532" y="2053"/>
                  </a:lnTo>
                  <a:lnTo>
                    <a:pt x="4530" y="2049"/>
                  </a:lnTo>
                  <a:lnTo>
                    <a:pt x="4527" y="2044"/>
                  </a:lnTo>
                  <a:lnTo>
                    <a:pt x="4525" y="2040"/>
                  </a:lnTo>
                  <a:lnTo>
                    <a:pt x="4522" y="2036"/>
                  </a:lnTo>
                  <a:lnTo>
                    <a:pt x="4520" y="2032"/>
                  </a:lnTo>
                  <a:lnTo>
                    <a:pt x="4520" y="2031"/>
                  </a:lnTo>
                  <a:lnTo>
                    <a:pt x="4502" y="2040"/>
                  </a:lnTo>
                  <a:close/>
                  <a:moveTo>
                    <a:pt x="4613" y="2040"/>
                  </a:moveTo>
                  <a:lnTo>
                    <a:pt x="4616" y="2037"/>
                  </a:lnTo>
                  <a:lnTo>
                    <a:pt x="4618" y="2034"/>
                  </a:lnTo>
                  <a:lnTo>
                    <a:pt x="4621" y="2032"/>
                  </a:lnTo>
                  <a:lnTo>
                    <a:pt x="4623" y="2029"/>
                  </a:lnTo>
                  <a:lnTo>
                    <a:pt x="4625" y="2027"/>
                  </a:lnTo>
                  <a:lnTo>
                    <a:pt x="4628" y="2024"/>
                  </a:lnTo>
                  <a:lnTo>
                    <a:pt x="4630" y="2022"/>
                  </a:lnTo>
                  <a:lnTo>
                    <a:pt x="4632" y="2020"/>
                  </a:lnTo>
                  <a:lnTo>
                    <a:pt x="4635" y="2017"/>
                  </a:lnTo>
                  <a:lnTo>
                    <a:pt x="4637" y="2015"/>
                  </a:lnTo>
                  <a:lnTo>
                    <a:pt x="4639" y="2012"/>
                  </a:lnTo>
                  <a:lnTo>
                    <a:pt x="4642" y="2010"/>
                  </a:lnTo>
                  <a:lnTo>
                    <a:pt x="4644" y="2008"/>
                  </a:lnTo>
                  <a:lnTo>
                    <a:pt x="4646" y="2005"/>
                  </a:lnTo>
                  <a:lnTo>
                    <a:pt x="4649" y="2003"/>
                  </a:lnTo>
                  <a:lnTo>
                    <a:pt x="4651" y="2001"/>
                  </a:lnTo>
                  <a:lnTo>
                    <a:pt x="4653" y="1998"/>
                  </a:lnTo>
                  <a:lnTo>
                    <a:pt x="4656" y="1996"/>
                  </a:lnTo>
                  <a:lnTo>
                    <a:pt x="4658" y="1994"/>
                  </a:lnTo>
                  <a:lnTo>
                    <a:pt x="4661" y="1992"/>
                  </a:lnTo>
                  <a:lnTo>
                    <a:pt x="4663" y="1990"/>
                  </a:lnTo>
                  <a:lnTo>
                    <a:pt x="4665" y="1988"/>
                  </a:lnTo>
                  <a:lnTo>
                    <a:pt x="4667" y="1985"/>
                  </a:lnTo>
                  <a:lnTo>
                    <a:pt x="4670" y="1983"/>
                  </a:lnTo>
                  <a:lnTo>
                    <a:pt x="4656" y="1968"/>
                  </a:lnTo>
                  <a:lnTo>
                    <a:pt x="4654" y="1970"/>
                  </a:lnTo>
                  <a:lnTo>
                    <a:pt x="4651" y="1972"/>
                  </a:lnTo>
                  <a:lnTo>
                    <a:pt x="4649" y="1975"/>
                  </a:lnTo>
                  <a:lnTo>
                    <a:pt x="4647" y="1977"/>
                  </a:lnTo>
                  <a:lnTo>
                    <a:pt x="4644" y="1979"/>
                  </a:lnTo>
                  <a:lnTo>
                    <a:pt x="4642" y="1982"/>
                  </a:lnTo>
                  <a:lnTo>
                    <a:pt x="4639" y="1984"/>
                  </a:lnTo>
                  <a:lnTo>
                    <a:pt x="4637" y="1986"/>
                  </a:lnTo>
                  <a:lnTo>
                    <a:pt x="4635" y="1989"/>
                  </a:lnTo>
                  <a:lnTo>
                    <a:pt x="4632" y="1991"/>
                  </a:lnTo>
                  <a:lnTo>
                    <a:pt x="4630" y="1993"/>
                  </a:lnTo>
                  <a:lnTo>
                    <a:pt x="4627" y="1996"/>
                  </a:lnTo>
                  <a:lnTo>
                    <a:pt x="4625" y="1998"/>
                  </a:lnTo>
                  <a:lnTo>
                    <a:pt x="4623" y="2001"/>
                  </a:lnTo>
                  <a:lnTo>
                    <a:pt x="4620" y="2003"/>
                  </a:lnTo>
                  <a:lnTo>
                    <a:pt x="4618" y="2005"/>
                  </a:lnTo>
                  <a:lnTo>
                    <a:pt x="4615" y="2008"/>
                  </a:lnTo>
                  <a:lnTo>
                    <a:pt x="4613" y="2010"/>
                  </a:lnTo>
                  <a:lnTo>
                    <a:pt x="4611" y="2013"/>
                  </a:lnTo>
                  <a:lnTo>
                    <a:pt x="4608" y="2015"/>
                  </a:lnTo>
                  <a:lnTo>
                    <a:pt x="4606" y="2018"/>
                  </a:lnTo>
                  <a:lnTo>
                    <a:pt x="4603" y="2020"/>
                  </a:lnTo>
                  <a:lnTo>
                    <a:pt x="4601" y="2023"/>
                  </a:lnTo>
                  <a:lnTo>
                    <a:pt x="4598" y="2025"/>
                  </a:lnTo>
                  <a:lnTo>
                    <a:pt x="4613" y="2040"/>
                  </a:lnTo>
                  <a:close/>
                  <a:moveTo>
                    <a:pt x="4732" y="1932"/>
                  </a:moveTo>
                  <a:lnTo>
                    <a:pt x="4733" y="1931"/>
                  </a:lnTo>
                  <a:lnTo>
                    <a:pt x="4735" y="1929"/>
                  </a:lnTo>
                  <a:lnTo>
                    <a:pt x="4737" y="1928"/>
                  </a:lnTo>
                  <a:lnTo>
                    <a:pt x="4740" y="1926"/>
                  </a:lnTo>
                  <a:lnTo>
                    <a:pt x="4742" y="1925"/>
                  </a:lnTo>
                  <a:lnTo>
                    <a:pt x="4742" y="1925"/>
                  </a:lnTo>
                  <a:lnTo>
                    <a:pt x="4731" y="1908"/>
                  </a:lnTo>
                  <a:lnTo>
                    <a:pt x="4731" y="1908"/>
                  </a:lnTo>
                  <a:lnTo>
                    <a:pt x="4728" y="1909"/>
                  </a:lnTo>
                  <a:lnTo>
                    <a:pt x="4726" y="1911"/>
                  </a:lnTo>
                  <a:lnTo>
                    <a:pt x="4723" y="1913"/>
                  </a:lnTo>
                  <a:lnTo>
                    <a:pt x="4721" y="1914"/>
                  </a:lnTo>
                  <a:lnTo>
                    <a:pt x="4720" y="1915"/>
                  </a:lnTo>
                  <a:lnTo>
                    <a:pt x="4732" y="1932"/>
                  </a:lnTo>
                  <a:close/>
                  <a:moveTo>
                    <a:pt x="1" y="2111"/>
                  </a:moveTo>
                  <a:lnTo>
                    <a:pt x="3" y="2111"/>
                  </a:lnTo>
                  <a:lnTo>
                    <a:pt x="6" y="2111"/>
                  </a:lnTo>
                  <a:lnTo>
                    <a:pt x="8" y="2111"/>
                  </a:lnTo>
                  <a:lnTo>
                    <a:pt x="11" y="2111"/>
                  </a:lnTo>
                  <a:lnTo>
                    <a:pt x="13" y="2110"/>
                  </a:lnTo>
                  <a:lnTo>
                    <a:pt x="16" y="2110"/>
                  </a:lnTo>
                  <a:lnTo>
                    <a:pt x="18" y="2110"/>
                  </a:lnTo>
                  <a:lnTo>
                    <a:pt x="21" y="2110"/>
                  </a:lnTo>
                  <a:lnTo>
                    <a:pt x="23" y="2109"/>
                  </a:lnTo>
                  <a:lnTo>
                    <a:pt x="26" y="2109"/>
                  </a:lnTo>
                  <a:lnTo>
                    <a:pt x="28" y="2108"/>
                  </a:lnTo>
                  <a:lnTo>
                    <a:pt x="31" y="2108"/>
                  </a:lnTo>
                  <a:lnTo>
                    <a:pt x="33" y="2107"/>
                  </a:lnTo>
                  <a:lnTo>
                    <a:pt x="36" y="2107"/>
                  </a:lnTo>
                  <a:lnTo>
                    <a:pt x="38" y="2106"/>
                  </a:lnTo>
                  <a:lnTo>
                    <a:pt x="41" y="2106"/>
                  </a:lnTo>
                  <a:lnTo>
                    <a:pt x="43" y="2105"/>
                  </a:lnTo>
                  <a:lnTo>
                    <a:pt x="46" y="2104"/>
                  </a:lnTo>
                  <a:lnTo>
                    <a:pt x="48" y="2103"/>
                  </a:lnTo>
                  <a:lnTo>
                    <a:pt x="51" y="2102"/>
                  </a:lnTo>
                  <a:lnTo>
                    <a:pt x="53" y="2102"/>
                  </a:lnTo>
                  <a:lnTo>
                    <a:pt x="56" y="2101"/>
                  </a:lnTo>
                  <a:lnTo>
                    <a:pt x="58" y="2100"/>
                  </a:lnTo>
                  <a:lnTo>
                    <a:pt x="61" y="2099"/>
                  </a:lnTo>
                  <a:lnTo>
                    <a:pt x="63" y="2098"/>
                  </a:lnTo>
                  <a:lnTo>
                    <a:pt x="66" y="2097"/>
                  </a:lnTo>
                  <a:lnTo>
                    <a:pt x="68" y="2096"/>
                  </a:lnTo>
                  <a:lnTo>
                    <a:pt x="71" y="2095"/>
                  </a:lnTo>
                  <a:lnTo>
                    <a:pt x="73" y="2093"/>
                  </a:lnTo>
                  <a:lnTo>
                    <a:pt x="76" y="2092"/>
                  </a:lnTo>
                  <a:lnTo>
                    <a:pt x="79" y="2091"/>
                  </a:lnTo>
                  <a:lnTo>
                    <a:pt x="81" y="2089"/>
                  </a:lnTo>
                  <a:lnTo>
                    <a:pt x="83" y="2088"/>
                  </a:lnTo>
                  <a:lnTo>
                    <a:pt x="73" y="2070"/>
                  </a:lnTo>
                  <a:lnTo>
                    <a:pt x="71" y="2072"/>
                  </a:lnTo>
                  <a:lnTo>
                    <a:pt x="69" y="2073"/>
                  </a:lnTo>
                  <a:lnTo>
                    <a:pt x="67" y="2074"/>
                  </a:lnTo>
                  <a:lnTo>
                    <a:pt x="64" y="2075"/>
                  </a:lnTo>
                  <a:lnTo>
                    <a:pt x="62" y="2076"/>
                  </a:lnTo>
                  <a:lnTo>
                    <a:pt x="60" y="2077"/>
                  </a:lnTo>
                  <a:lnTo>
                    <a:pt x="58" y="2078"/>
                  </a:lnTo>
                  <a:lnTo>
                    <a:pt x="56" y="2079"/>
                  </a:lnTo>
                  <a:lnTo>
                    <a:pt x="53" y="2080"/>
                  </a:lnTo>
                  <a:lnTo>
                    <a:pt x="51" y="2081"/>
                  </a:lnTo>
                  <a:lnTo>
                    <a:pt x="49" y="2082"/>
                  </a:lnTo>
                  <a:lnTo>
                    <a:pt x="47" y="2082"/>
                  </a:lnTo>
                  <a:lnTo>
                    <a:pt x="44" y="2083"/>
                  </a:lnTo>
                  <a:lnTo>
                    <a:pt x="42" y="2084"/>
                  </a:lnTo>
                  <a:lnTo>
                    <a:pt x="40" y="2085"/>
                  </a:lnTo>
                  <a:lnTo>
                    <a:pt x="38" y="2085"/>
                  </a:lnTo>
                  <a:lnTo>
                    <a:pt x="36" y="2086"/>
                  </a:lnTo>
                  <a:lnTo>
                    <a:pt x="33" y="2086"/>
                  </a:lnTo>
                  <a:lnTo>
                    <a:pt x="31" y="2087"/>
                  </a:lnTo>
                  <a:lnTo>
                    <a:pt x="29" y="2087"/>
                  </a:lnTo>
                  <a:lnTo>
                    <a:pt x="27" y="2088"/>
                  </a:lnTo>
                  <a:lnTo>
                    <a:pt x="24" y="2088"/>
                  </a:lnTo>
                  <a:lnTo>
                    <a:pt x="22" y="2089"/>
                  </a:lnTo>
                  <a:lnTo>
                    <a:pt x="20" y="2089"/>
                  </a:lnTo>
                  <a:lnTo>
                    <a:pt x="18" y="2089"/>
                  </a:lnTo>
                  <a:lnTo>
                    <a:pt x="15" y="2090"/>
                  </a:lnTo>
                  <a:lnTo>
                    <a:pt x="13" y="2090"/>
                  </a:lnTo>
                  <a:lnTo>
                    <a:pt x="11" y="2090"/>
                  </a:lnTo>
                  <a:lnTo>
                    <a:pt x="9" y="2090"/>
                  </a:lnTo>
                  <a:lnTo>
                    <a:pt x="6" y="2091"/>
                  </a:lnTo>
                  <a:lnTo>
                    <a:pt x="4" y="2091"/>
                  </a:lnTo>
                  <a:lnTo>
                    <a:pt x="2" y="2091"/>
                  </a:lnTo>
                  <a:lnTo>
                    <a:pt x="0" y="2091"/>
                  </a:lnTo>
                  <a:lnTo>
                    <a:pt x="1" y="21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43" name="Freeform 140">
              <a:extLst>
                <a:ext uri="{FF2B5EF4-FFF2-40B4-BE49-F238E27FC236}">
                  <a16:creationId xmlns:a16="http://schemas.microsoft.com/office/drawing/2014/main" id="{E6F1C6DA-7C2E-437C-9541-E715112B136B}"/>
                </a:ext>
              </a:extLst>
            </p:cNvPr>
            <p:cNvSpPr>
              <a:spLocks/>
            </p:cNvSpPr>
            <p:nvPr/>
          </p:nvSpPr>
          <p:spPr bwMode="auto">
            <a:xfrm>
              <a:off x="6524" y="960"/>
              <a:ext cx="41" cy="39"/>
            </a:xfrm>
            <a:custGeom>
              <a:avLst/>
              <a:gdLst>
                <a:gd name="T0" fmla="*/ 41 w 41"/>
                <a:gd name="T1" fmla="*/ 20 h 39"/>
                <a:gd name="T2" fmla="*/ 39 w 41"/>
                <a:gd name="T3" fmla="*/ 11 h 39"/>
                <a:gd name="T4" fmla="*/ 34 w 41"/>
                <a:gd name="T5" fmla="*/ 4 h 39"/>
                <a:gd name="T6" fmla="*/ 25 w 41"/>
                <a:gd name="T7" fmla="*/ 0 h 39"/>
                <a:gd name="T8" fmla="*/ 16 w 41"/>
                <a:gd name="T9" fmla="*/ 0 h 39"/>
                <a:gd name="T10" fmla="*/ 8 w 41"/>
                <a:gd name="T11" fmla="*/ 4 h 39"/>
                <a:gd name="T12" fmla="*/ 2 w 41"/>
                <a:gd name="T13" fmla="*/ 11 h 39"/>
                <a:gd name="T14" fmla="*/ 0 w 41"/>
                <a:gd name="T15" fmla="*/ 20 h 39"/>
                <a:gd name="T16" fmla="*/ 2 w 41"/>
                <a:gd name="T17" fmla="*/ 29 h 39"/>
                <a:gd name="T18" fmla="*/ 8 w 41"/>
                <a:gd name="T19" fmla="*/ 36 h 39"/>
                <a:gd name="T20" fmla="*/ 16 w 41"/>
                <a:gd name="T21" fmla="*/ 39 h 39"/>
                <a:gd name="T22" fmla="*/ 25 w 41"/>
                <a:gd name="T23" fmla="*/ 39 h 39"/>
                <a:gd name="T24" fmla="*/ 34 w 41"/>
                <a:gd name="T25" fmla="*/ 36 h 39"/>
                <a:gd name="T26" fmla="*/ 39 w 41"/>
                <a:gd name="T27" fmla="*/ 29 h 39"/>
                <a:gd name="T28" fmla="*/ 41 w 41"/>
                <a:gd name="T2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9">
                  <a:moveTo>
                    <a:pt x="41" y="20"/>
                  </a:moveTo>
                  <a:lnTo>
                    <a:pt x="39" y="11"/>
                  </a:lnTo>
                  <a:lnTo>
                    <a:pt x="34" y="4"/>
                  </a:lnTo>
                  <a:lnTo>
                    <a:pt x="25" y="0"/>
                  </a:lnTo>
                  <a:lnTo>
                    <a:pt x="16" y="0"/>
                  </a:lnTo>
                  <a:lnTo>
                    <a:pt x="8" y="4"/>
                  </a:lnTo>
                  <a:lnTo>
                    <a:pt x="2" y="11"/>
                  </a:lnTo>
                  <a:lnTo>
                    <a:pt x="0" y="20"/>
                  </a:lnTo>
                  <a:lnTo>
                    <a:pt x="2" y="29"/>
                  </a:lnTo>
                  <a:lnTo>
                    <a:pt x="8" y="36"/>
                  </a:lnTo>
                  <a:lnTo>
                    <a:pt x="16" y="39"/>
                  </a:lnTo>
                  <a:lnTo>
                    <a:pt x="25" y="39"/>
                  </a:lnTo>
                  <a:lnTo>
                    <a:pt x="34" y="36"/>
                  </a:lnTo>
                  <a:lnTo>
                    <a:pt x="39" y="29"/>
                  </a:lnTo>
                  <a:lnTo>
                    <a:pt x="41" y="2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44" name="Rectangle 142">
              <a:extLst>
                <a:ext uri="{FF2B5EF4-FFF2-40B4-BE49-F238E27FC236}">
                  <a16:creationId xmlns:a16="http://schemas.microsoft.com/office/drawing/2014/main" id="{B8BC44E1-D299-444C-A3B0-B4D44897B7D2}"/>
                </a:ext>
              </a:extLst>
            </p:cNvPr>
            <p:cNvSpPr>
              <a:spLocks noChangeArrowheads="1"/>
            </p:cNvSpPr>
            <p:nvPr/>
          </p:nvSpPr>
          <p:spPr bwMode="auto">
            <a:xfrm>
              <a:off x="2702" y="928"/>
              <a:ext cx="1125" cy="5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grpSp>
      <p:sp>
        <p:nvSpPr>
          <p:cNvPr id="50" name="TextBox 49">
            <a:extLst>
              <a:ext uri="{FF2B5EF4-FFF2-40B4-BE49-F238E27FC236}">
                <a16:creationId xmlns:a16="http://schemas.microsoft.com/office/drawing/2014/main" id="{0FADC0AC-F513-4252-A22E-AFD7AECC0504}"/>
              </a:ext>
            </a:extLst>
          </p:cNvPr>
          <p:cNvSpPr txBox="1"/>
          <p:nvPr/>
        </p:nvSpPr>
        <p:spPr>
          <a:xfrm>
            <a:off x="2057039" y="3010968"/>
            <a:ext cx="691215" cy="461665"/>
          </a:xfrm>
          <a:prstGeom prst="rect">
            <a:avLst/>
          </a:prstGeom>
          <a:noFill/>
        </p:spPr>
        <p:txBody>
          <a:bodyPr wrap="none" rtlCol="0">
            <a:spAutoFit/>
          </a:bodyPr>
          <a:lstStyle/>
          <a:p>
            <a:r>
              <a:rPr lang="en-US" i="1" dirty="0" err="1"/>
              <a:t>T</a:t>
            </a:r>
            <a:r>
              <a:rPr lang="en-US" i="1" baseline="-25000" dirty="0" err="1"/>
              <a:t>wire</a:t>
            </a:r>
            <a:endParaRPr lang="en-US" i="1" baseline="-25000" dirty="0"/>
          </a:p>
        </p:txBody>
      </p:sp>
      <p:cxnSp>
        <p:nvCxnSpPr>
          <p:cNvPr id="51" name="Straight Connector 50">
            <a:extLst>
              <a:ext uri="{FF2B5EF4-FFF2-40B4-BE49-F238E27FC236}">
                <a16:creationId xmlns:a16="http://schemas.microsoft.com/office/drawing/2014/main" id="{7D4F58B7-DC96-41B0-87BE-8E00707044A9}"/>
              </a:ext>
            </a:extLst>
          </p:cNvPr>
          <p:cNvCxnSpPr/>
          <p:nvPr/>
        </p:nvCxnSpPr>
        <p:spPr>
          <a:xfrm>
            <a:off x="7334447" y="4355941"/>
            <a:ext cx="0" cy="29982"/>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65ADD0D-952F-43A8-8D36-61D86760C02E}"/>
              </a:ext>
            </a:extLst>
          </p:cNvPr>
          <p:cNvSpPr txBox="1"/>
          <p:nvPr/>
        </p:nvSpPr>
        <p:spPr>
          <a:xfrm>
            <a:off x="5702496" y="2437611"/>
            <a:ext cx="568361" cy="461665"/>
          </a:xfrm>
          <a:prstGeom prst="rect">
            <a:avLst/>
          </a:prstGeom>
          <a:noFill/>
        </p:spPr>
        <p:txBody>
          <a:bodyPr wrap="none" rtlCol="0">
            <a:spAutoFit/>
          </a:bodyPr>
          <a:lstStyle/>
          <a:p>
            <a:r>
              <a:rPr lang="en-US" i="1" dirty="0" err="1"/>
              <a:t>T</a:t>
            </a:r>
            <a:r>
              <a:rPr lang="en-US" i="1" baseline="-25000" dirty="0" err="1"/>
              <a:t>air</a:t>
            </a:r>
            <a:endParaRPr lang="en-US" i="1" baseline="-25000" dirty="0"/>
          </a:p>
        </p:txBody>
      </p:sp>
      <p:cxnSp>
        <p:nvCxnSpPr>
          <p:cNvPr id="53" name="Connector: Curved 52">
            <a:extLst>
              <a:ext uri="{FF2B5EF4-FFF2-40B4-BE49-F238E27FC236}">
                <a16:creationId xmlns:a16="http://schemas.microsoft.com/office/drawing/2014/main" id="{E653667C-0678-4176-AD02-7ED63AD02C2F}"/>
              </a:ext>
            </a:extLst>
          </p:cNvPr>
          <p:cNvCxnSpPr>
            <a:cxnSpLocks/>
            <a:endCxn id="52" idx="1"/>
          </p:cNvCxnSpPr>
          <p:nvPr/>
        </p:nvCxnSpPr>
        <p:spPr>
          <a:xfrm rot="10800000" flipV="1">
            <a:off x="5702497" y="2354929"/>
            <a:ext cx="762310" cy="301973"/>
          </a:xfrm>
          <a:prstGeom prst="curvedConnector3">
            <a:avLst>
              <a:gd name="adj1" fmla="val 12249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Freeform 138">
            <a:extLst>
              <a:ext uri="{FF2B5EF4-FFF2-40B4-BE49-F238E27FC236}">
                <a16:creationId xmlns:a16="http://schemas.microsoft.com/office/drawing/2014/main" id="{D20F69AB-29E9-432C-AF0C-7CE2816962B5}"/>
              </a:ext>
            </a:extLst>
          </p:cNvPr>
          <p:cNvSpPr>
            <a:spLocks/>
          </p:cNvSpPr>
          <p:nvPr/>
        </p:nvSpPr>
        <p:spPr bwMode="auto">
          <a:xfrm>
            <a:off x="1887140" y="3758208"/>
            <a:ext cx="5639991" cy="1067991"/>
          </a:xfrm>
          <a:custGeom>
            <a:avLst/>
            <a:gdLst>
              <a:gd name="T0" fmla="*/ 74 w 4737"/>
              <a:gd name="T1" fmla="*/ 853 h 897"/>
              <a:gd name="T2" fmla="*/ 150 w 4737"/>
              <a:gd name="T3" fmla="*/ 773 h 897"/>
              <a:gd name="T4" fmla="*/ 225 w 4737"/>
              <a:gd name="T5" fmla="*/ 596 h 897"/>
              <a:gd name="T6" fmla="*/ 301 w 4737"/>
              <a:gd name="T7" fmla="*/ 344 h 897"/>
              <a:gd name="T8" fmla="*/ 377 w 4737"/>
              <a:gd name="T9" fmla="*/ 105 h 897"/>
              <a:gd name="T10" fmla="*/ 453 w 4737"/>
              <a:gd name="T11" fmla="*/ 0 h 897"/>
              <a:gd name="T12" fmla="*/ 529 w 4737"/>
              <a:gd name="T13" fmla="*/ 107 h 897"/>
              <a:gd name="T14" fmla="*/ 604 w 4737"/>
              <a:gd name="T15" fmla="*/ 389 h 897"/>
              <a:gd name="T16" fmla="*/ 680 w 4737"/>
              <a:gd name="T17" fmla="*/ 715 h 897"/>
              <a:gd name="T18" fmla="*/ 756 w 4737"/>
              <a:gd name="T19" fmla="*/ 855 h 897"/>
              <a:gd name="T20" fmla="*/ 832 w 4737"/>
              <a:gd name="T21" fmla="*/ 772 h 897"/>
              <a:gd name="T22" fmla="*/ 908 w 4737"/>
              <a:gd name="T23" fmla="*/ 792 h 897"/>
              <a:gd name="T24" fmla="*/ 983 w 4737"/>
              <a:gd name="T25" fmla="*/ 841 h 897"/>
              <a:gd name="T26" fmla="*/ 1059 w 4737"/>
              <a:gd name="T27" fmla="*/ 874 h 897"/>
              <a:gd name="T28" fmla="*/ 1135 w 4737"/>
              <a:gd name="T29" fmla="*/ 882 h 897"/>
              <a:gd name="T30" fmla="*/ 1211 w 4737"/>
              <a:gd name="T31" fmla="*/ 876 h 897"/>
              <a:gd name="T32" fmla="*/ 1287 w 4737"/>
              <a:gd name="T33" fmla="*/ 860 h 897"/>
              <a:gd name="T34" fmla="*/ 1363 w 4737"/>
              <a:gd name="T35" fmla="*/ 832 h 897"/>
              <a:gd name="T36" fmla="*/ 1438 w 4737"/>
              <a:gd name="T37" fmla="*/ 801 h 897"/>
              <a:gd name="T38" fmla="*/ 1514 w 4737"/>
              <a:gd name="T39" fmla="*/ 770 h 897"/>
              <a:gd name="T40" fmla="*/ 1590 w 4737"/>
              <a:gd name="T41" fmla="*/ 749 h 897"/>
              <a:gd name="T42" fmla="*/ 1666 w 4737"/>
              <a:gd name="T43" fmla="*/ 756 h 897"/>
              <a:gd name="T44" fmla="*/ 1742 w 4737"/>
              <a:gd name="T45" fmla="*/ 792 h 897"/>
              <a:gd name="T46" fmla="*/ 1818 w 4737"/>
              <a:gd name="T47" fmla="*/ 836 h 897"/>
              <a:gd name="T48" fmla="*/ 1893 w 4737"/>
              <a:gd name="T49" fmla="*/ 867 h 897"/>
              <a:gd name="T50" fmla="*/ 1969 w 4737"/>
              <a:gd name="T51" fmla="*/ 882 h 897"/>
              <a:gd name="T52" fmla="*/ 2045 w 4737"/>
              <a:gd name="T53" fmla="*/ 895 h 897"/>
              <a:gd name="T54" fmla="*/ 2121 w 4737"/>
              <a:gd name="T55" fmla="*/ 895 h 897"/>
              <a:gd name="T56" fmla="*/ 2197 w 4737"/>
              <a:gd name="T57" fmla="*/ 894 h 897"/>
              <a:gd name="T58" fmla="*/ 2272 w 4737"/>
              <a:gd name="T59" fmla="*/ 884 h 897"/>
              <a:gd name="T60" fmla="*/ 2348 w 4737"/>
              <a:gd name="T61" fmla="*/ 869 h 897"/>
              <a:gd name="T62" fmla="*/ 2424 w 4737"/>
              <a:gd name="T63" fmla="*/ 862 h 897"/>
              <a:gd name="T64" fmla="*/ 2500 w 4737"/>
              <a:gd name="T65" fmla="*/ 860 h 897"/>
              <a:gd name="T66" fmla="*/ 2576 w 4737"/>
              <a:gd name="T67" fmla="*/ 861 h 897"/>
              <a:gd name="T68" fmla="*/ 2651 w 4737"/>
              <a:gd name="T69" fmla="*/ 866 h 897"/>
              <a:gd name="T70" fmla="*/ 2727 w 4737"/>
              <a:gd name="T71" fmla="*/ 861 h 897"/>
              <a:gd name="T72" fmla="*/ 2803 w 4737"/>
              <a:gd name="T73" fmla="*/ 844 h 897"/>
              <a:gd name="T74" fmla="*/ 2879 w 4737"/>
              <a:gd name="T75" fmla="*/ 834 h 897"/>
              <a:gd name="T76" fmla="*/ 2955 w 4737"/>
              <a:gd name="T77" fmla="*/ 840 h 897"/>
              <a:gd name="T78" fmla="*/ 3030 w 4737"/>
              <a:gd name="T79" fmla="*/ 857 h 897"/>
              <a:gd name="T80" fmla="*/ 3106 w 4737"/>
              <a:gd name="T81" fmla="*/ 874 h 897"/>
              <a:gd name="T82" fmla="*/ 3182 w 4737"/>
              <a:gd name="T83" fmla="*/ 886 h 897"/>
              <a:gd name="T84" fmla="*/ 3258 w 4737"/>
              <a:gd name="T85" fmla="*/ 885 h 897"/>
              <a:gd name="T86" fmla="*/ 3334 w 4737"/>
              <a:gd name="T87" fmla="*/ 876 h 897"/>
              <a:gd name="T88" fmla="*/ 3409 w 4737"/>
              <a:gd name="T89" fmla="*/ 867 h 897"/>
              <a:gd name="T90" fmla="*/ 3485 w 4737"/>
              <a:gd name="T91" fmla="*/ 864 h 897"/>
              <a:gd name="T92" fmla="*/ 3561 w 4737"/>
              <a:gd name="T93" fmla="*/ 881 h 897"/>
              <a:gd name="T94" fmla="*/ 3637 w 4737"/>
              <a:gd name="T95" fmla="*/ 863 h 897"/>
              <a:gd name="T96" fmla="*/ 3713 w 4737"/>
              <a:gd name="T97" fmla="*/ 779 h 897"/>
              <a:gd name="T98" fmla="*/ 3789 w 4737"/>
              <a:gd name="T99" fmla="*/ 671 h 897"/>
              <a:gd name="T100" fmla="*/ 3864 w 4737"/>
              <a:gd name="T101" fmla="*/ 577 h 897"/>
              <a:gd name="T102" fmla="*/ 3940 w 4737"/>
              <a:gd name="T103" fmla="*/ 540 h 897"/>
              <a:gd name="T104" fmla="*/ 4016 w 4737"/>
              <a:gd name="T105" fmla="*/ 581 h 897"/>
              <a:gd name="T106" fmla="*/ 4092 w 4737"/>
              <a:gd name="T107" fmla="*/ 678 h 897"/>
              <a:gd name="T108" fmla="*/ 4168 w 4737"/>
              <a:gd name="T109" fmla="*/ 780 h 897"/>
              <a:gd name="T110" fmla="*/ 4244 w 4737"/>
              <a:gd name="T111" fmla="*/ 836 h 897"/>
              <a:gd name="T112" fmla="*/ 4319 w 4737"/>
              <a:gd name="T113" fmla="*/ 846 h 897"/>
              <a:gd name="T114" fmla="*/ 4395 w 4737"/>
              <a:gd name="T115" fmla="*/ 858 h 897"/>
              <a:gd name="T116" fmla="*/ 4471 w 4737"/>
              <a:gd name="T117" fmla="*/ 871 h 897"/>
              <a:gd name="T118" fmla="*/ 4547 w 4737"/>
              <a:gd name="T119" fmla="*/ 875 h 897"/>
              <a:gd name="T120" fmla="*/ 4623 w 4737"/>
              <a:gd name="T121" fmla="*/ 881 h 897"/>
              <a:gd name="T122" fmla="*/ 4699 w 4737"/>
              <a:gd name="T123"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37" h="897">
                <a:moveTo>
                  <a:pt x="0" y="867"/>
                </a:moveTo>
                <a:lnTo>
                  <a:pt x="3" y="867"/>
                </a:lnTo>
                <a:lnTo>
                  <a:pt x="5" y="867"/>
                </a:lnTo>
                <a:lnTo>
                  <a:pt x="8" y="867"/>
                </a:lnTo>
                <a:lnTo>
                  <a:pt x="10" y="867"/>
                </a:lnTo>
                <a:lnTo>
                  <a:pt x="12" y="867"/>
                </a:lnTo>
                <a:lnTo>
                  <a:pt x="15" y="867"/>
                </a:lnTo>
                <a:lnTo>
                  <a:pt x="17" y="867"/>
                </a:lnTo>
                <a:lnTo>
                  <a:pt x="19" y="866"/>
                </a:lnTo>
                <a:lnTo>
                  <a:pt x="22" y="866"/>
                </a:lnTo>
                <a:lnTo>
                  <a:pt x="24" y="866"/>
                </a:lnTo>
                <a:lnTo>
                  <a:pt x="26" y="866"/>
                </a:lnTo>
                <a:lnTo>
                  <a:pt x="29" y="865"/>
                </a:lnTo>
                <a:lnTo>
                  <a:pt x="31" y="865"/>
                </a:lnTo>
                <a:lnTo>
                  <a:pt x="33" y="865"/>
                </a:lnTo>
                <a:lnTo>
                  <a:pt x="36" y="864"/>
                </a:lnTo>
                <a:lnTo>
                  <a:pt x="38" y="864"/>
                </a:lnTo>
                <a:lnTo>
                  <a:pt x="41" y="863"/>
                </a:lnTo>
                <a:lnTo>
                  <a:pt x="43" y="863"/>
                </a:lnTo>
                <a:lnTo>
                  <a:pt x="45" y="863"/>
                </a:lnTo>
                <a:lnTo>
                  <a:pt x="48" y="862"/>
                </a:lnTo>
                <a:lnTo>
                  <a:pt x="50" y="861"/>
                </a:lnTo>
                <a:lnTo>
                  <a:pt x="52" y="861"/>
                </a:lnTo>
                <a:lnTo>
                  <a:pt x="55" y="860"/>
                </a:lnTo>
                <a:lnTo>
                  <a:pt x="57" y="859"/>
                </a:lnTo>
                <a:lnTo>
                  <a:pt x="59" y="859"/>
                </a:lnTo>
                <a:lnTo>
                  <a:pt x="62" y="858"/>
                </a:lnTo>
                <a:lnTo>
                  <a:pt x="64" y="857"/>
                </a:lnTo>
                <a:lnTo>
                  <a:pt x="67" y="856"/>
                </a:lnTo>
                <a:lnTo>
                  <a:pt x="69" y="855"/>
                </a:lnTo>
                <a:lnTo>
                  <a:pt x="71" y="854"/>
                </a:lnTo>
                <a:lnTo>
                  <a:pt x="74" y="853"/>
                </a:lnTo>
                <a:lnTo>
                  <a:pt x="76" y="852"/>
                </a:lnTo>
                <a:lnTo>
                  <a:pt x="79" y="850"/>
                </a:lnTo>
                <a:lnTo>
                  <a:pt x="81" y="849"/>
                </a:lnTo>
                <a:lnTo>
                  <a:pt x="83" y="848"/>
                </a:lnTo>
                <a:lnTo>
                  <a:pt x="86" y="846"/>
                </a:lnTo>
                <a:lnTo>
                  <a:pt x="88" y="845"/>
                </a:lnTo>
                <a:lnTo>
                  <a:pt x="90" y="843"/>
                </a:lnTo>
                <a:lnTo>
                  <a:pt x="93" y="841"/>
                </a:lnTo>
                <a:lnTo>
                  <a:pt x="95" y="840"/>
                </a:lnTo>
                <a:lnTo>
                  <a:pt x="97" y="837"/>
                </a:lnTo>
                <a:lnTo>
                  <a:pt x="100" y="836"/>
                </a:lnTo>
                <a:lnTo>
                  <a:pt x="102" y="833"/>
                </a:lnTo>
                <a:lnTo>
                  <a:pt x="105" y="831"/>
                </a:lnTo>
                <a:lnTo>
                  <a:pt x="107" y="829"/>
                </a:lnTo>
                <a:lnTo>
                  <a:pt x="109" y="827"/>
                </a:lnTo>
                <a:lnTo>
                  <a:pt x="112" y="824"/>
                </a:lnTo>
                <a:lnTo>
                  <a:pt x="114" y="822"/>
                </a:lnTo>
                <a:lnTo>
                  <a:pt x="116" y="819"/>
                </a:lnTo>
                <a:lnTo>
                  <a:pt x="119" y="817"/>
                </a:lnTo>
                <a:lnTo>
                  <a:pt x="121" y="814"/>
                </a:lnTo>
                <a:lnTo>
                  <a:pt x="123" y="811"/>
                </a:lnTo>
                <a:lnTo>
                  <a:pt x="126" y="808"/>
                </a:lnTo>
                <a:lnTo>
                  <a:pt x="128" y="805"/>
                </a:lnTo>
                <a:lnTo>
                  <a:pt x="131" y="802"/>
                </a:lnTo>
                <a:lnTo>
                  <a:pt x="133" y="799"/>
                </a:lnTo>
                <a:lnTo>
                  <a:pt x="135" y="795"/>
                </a:lnTo>
                <a:lnTo>
                  <a:pt x="138" y="792"/>
                </a:lnTo>
                <a:lnTo>
                  <a:pt x="140" y="789"/>
                </a:lnTo>
                <a:lnTo>
                  <a:pt x="143" y="785"/>
                </a:lnTo>
                <a:lnTo>
                  <a:pt x="145" y="781"/>
                </a:lnTo>
                <a:lnTo>
                  <a:pt x="147" y="777"/>
                </a:lnTo>
                <a:lnTo>
                  <a:pt x="150" y="773"/>
                </a:lnTo>
                <a:lnTo>
                  <a:pt x="152" y="769"/>
                </a:lnTo>
                <a:lnTo>
                  <a:pt x="154" y="765"/>
                </a:lnTo>
                <a:lnTo>
                  <a:pt x="157" y="761"/>
                </a:lnTo>
                <a:lnTo>
                  <a:pt x="159" y="757"/>
                </a:lnTo>
                <a:lnTo>
                  <a:pt x="161" y="752"/>
                </a:lnTo>
                <a:lnTo>
                  <a:pt x="164" y="748"/>
                </a:lnTo>
                <a:lnTo>
                  <a:pt x="166" y="743"/>
                </a:lnTo>
                <a:lnTo>
                  <a:pt x="169" y="738"/>
                </a:lnTo>
                <a:lnTo>
                  <a:pt x="171" y="733"/>
                </a:lnTo>
                <a:lnTo>
                  <a:pt x="173" y="729"/>
                </a:lnTo>
                <a:lnTo>
                  <a:pt x="176" y="724"/>
                </a:lnTo>
                <a:lnTo>
                  <a:pt x="178" y="718"/>
                </a:lnTo>
                <a:lnTo>
                  <a:pt x="180" y="713"/>
                </a:lnTo>
                <a:lnTo>
                  <a:pt x="183" y="708"/>
                </a:lnTo>
                <a:lnTo>
                  <a:pt x="185" y="703"/>
                </a:lnTo>
                <a:lnTo>
                  <a:pt x="187" y="697"/>
                </a:lnTo>
                <a:lnTo>
                  <a:pt x="190" y="691"/>
                </a:lnTo>
                <a:lnTo>
                  <a:pt x="192" y="686"/>
                </a:lnTo>
                <a:lnTo>
                  <a:pt x="194" y="680"/>
                </a:lnTo>
                <a:lnTo>
                  <a:pt x="197" y="674"/>
                </a:lnTo>
                <a:lnTo>
                  <a:pt x="199" y="668"/>
                </a:lnTo>
                <a:lnTo>
                  <a:pt x="202" y="662"/>
                </a:lnTo>
                <a:lnTo>
                  <a:pt x="204" y="656"/>
                </a:lnTo>
                <a:lnTo>
                  <a:pt x="206" y="650"/>
                </a:lnTo>
                <a:lnTo>
                  <a:pt x="209" y="643"/>
                </a:lnTo>
                <a:lnTo>
                  <a:pt x="211" y="637"/>
                </a:lnTo>
                <a:lnTo>
                  <a:pt x="214" y="630"/>
                </a:lnTo>
                <a:lnTo>
                  <a:pt x="216" y="624"/>
                </a:lnTo>
                <a:lnTo>
                  <a:pt x="218" y="617"/>
                </a:lnTo>
                <a:lnTo>
                  <a:pt x="221" y="610"/>
                </a:lnTo>
                <a:lnTo>
                  <a:pt x="223" y="603"/>
                </a:lnTo>
                <a:lnTo>
                  <a:pt x="225" y="596"/>
                </a:lnTo>
                <a:lnTo>
                  <a:pt x="228" y="589"/>
                </a:lnTo>
                <a:lnTo>
                  <a:pt x="230" y="582"/>
                </a:lnTo>
                <a:lnTo>
                  <a:pt x="232" y="575"/>
                </a:lnTo>
                <a:lnTo>
                  <a:pt x="235" y="568"/>
                </a:lnTo>
                <a:lnTo>
                  <a:pt x="237" y="560"/>
                </a:lnTo>
                <a:lnTo>
                  <a:pt x="240" y="553"/>
                </a:lnTo>
                <a:lnTo>
                  <a:pt x="242" y="545"/>
                </a:lnTo>
                <a:lnTo>
                  <a:pt x="244" y="538"/>
                </a:lnTo>
                <a:lnTo>
                  <a:pt x="247" y="530"/>
                </a:lnTo>
                <a:lnTo>
                  <a:pt x="249" y="523"/>
                </a:lnTo>
                <a:lnTo>
                  <a:pt x="252" y="515"/>
                </a:lnTo>
                <a:lnTo>
                  <a:pt x="254" y="507"/>
                </a:lnTo>
                <a:lnTo>
                  <a:pt x="256" y="499"/>
                </a:lnTo>
                <a:lnTo>
                  <a:pt x="258" y="491"/>
                </a:lnTo>
                <a:lnTo>
                  <a:pt x="261" y="483"/>
                </a:lnTo>
                <a:lnTo>
                  <a:pt x="263" y="476"/>
                </a:lnTo>
                <a:lnTo>
                  <a:pt x="266" y="467"/>
                </a:lnTo>
                <a:lnTo>
                  <a:pt x="268" y="460"/>
                </a:lnTo>
                <a:lnTo>
                  <a:pt x="270" y="451"/>
                </a:lnTo>
                <a:lnTo>
                  <a:pt x="273" y="443"/>
                </a:lnTo>
                <a:lnTo>
                  <a:pt x="275" y="435"/>
                </a:lnTo>
                <a:lnTo>
                  <a:pt x="278" y="427"/>
                </a:lnTo>
                <a:lnTo>
                  <a:pt x="280" y="419"/>
                </a:lnTo>
                <a:lnTo>
                  <a:pt x="282" y="410"/>
                </a:lnTo>
                <a:lnTo>
                  <a:pt x="285" y="402"/>
                </a:lnTo>
                <a:lnTo>
                  <a:pt x="287" y="394"/>
                </a:lnTo>
                <a:lnTo>
                  <a:pt x="289" y="386"/>
                </a:lnTo>
                <a:lnTo>
                  <a:pt x="292" y="377"/>
                </a:lnTo>
                <a:lnTo>
                  <a:pt x="294" y="369"/>
                </a:lnTo>
                <a:lnTo>
                  <a:pt x="296" y="361"/>
                </a:lnTo>
                <a:lnTo>
                  <a:pt x="299" y="353"/>
                </a:lnTo>
                <a:lnTo>
                  <a:pt x="301" y="344"/>
                </a:lnTo>
                <a:lnTo>
                  <a:pt x="304" y="336"/>
                </a:lnTo>
                <a:lnTo>
                  <a:pt x="306" y="328"/>
                </a:lnTo>
                <a:lnTo>
                  <a:pt x="308" y="319"/>
                </a:lnTo>
                <a:lnTo>
                  <a:pt x="311" y="311"/>
                </a:lnTo>
                <a:lnTo>
                  <a:pt x="313" y="303"/>
                </a:lnTo>
                <a:lnTo>
                  <a:pt x="316" y="295"/>
                </a:lnTo>
                <a:lnTo>
                  <a:pt x="318" y="287"/>
                </a:lnTo>
                <a:lnTo>
                  <a:pt x="320" y="278"/>
                </a:lnTo>
                <a:lnTo>
                  <a:pt x="323" y="270"/>
                </a:lnTo>
                <a:lnTo>
                  <a:pt x="325" y="262"/>
                </a:lnTo>
                <a:lnTo>
                  <a:pt x="327" y="254"/>
                </a:lnTo>
                <a:lnTo>
                  <a:pt x="330" y="246"/>
                </a:lnTo>
                <a:lnTo>
                  <a:pt x="332" y="239"/>
                </a:lnTo>
                <a:lnTo>
                  <a:pt x="334" y="231"/>
                </a:lnTo>
                <a:lnTo>
                  <a:pt x="337" y="223"/>
                </a:lnTo>
                <a:lnTo>
                  <a:pt x="339" y="215"/>
                </a:lnTo>
                <a:lnTo>
                  <a:pt x="341" y="208"/>
                </a:lnTo>
                <a:lnTo>
                  <a:pt x="344" y="200"/>
                </a:lnTo>
                <a:lnTo>
                  <a:pt x="346" y="193"/>
                </a:lnTo>
                <a:lnTo>
                  <a:pt x="349" y="185"/>
                </a:lnTo>
                <a:lnTo>
                  <a:pt x="351" y="178"/>
                </a:lnTo>
                <a:lnTo>
                  <a:pt x="353" y="171"/>
                </a:lnTo>
                <a:lnTo>
                  <a:pt x="356" y="164"/>
                </a:lnTo>
                <a:lnTo>
                  <a:pt x="358" y="157"/>
                </a:lnTo>
                <a:lnTo>
                  <a:pt x="360" y="150"/>
                </a:lnTo>
                <a:lnTo>
                  <a:pt x="363" y="143"/>
                </a:lnTo>
                <a:lnTo>
                  <a:pt x="365" y="136"/>
                </a:lnTo>
                <a:lnTo>
                  <a:pt x="367" y="130"/>
                </a:lnTo>
                <a:lnTo>
                  <a:pt x="370" y="123"/>
                </a:lnTo>
                <a:lnTo>
                  <a:pt x="372" y="117"/>
                </a:lnTo>
                <a:lnTo>
                  <a:pt x="375" y="111"/>
                </a:lnTo>
                <a:lnTo>
                  <a:pt x="377" y="105"/>
                </a:lnTo>
                <a:lnTo>
                  <a:pt x="379" y="99"/>
                </a:lnTo>
                <a:lnTo>
                  <a:pt x="382" y="93"/>
                </a:lnTo>
                <a:lnTo>
                  <a:pt x="384" y="88"/>
                </a:lnTo>
                <a:lnTo>
                  <a:pt x="387" y="82"/>
                </a:lnTo>
                <a:lnTo>
                  <a:pt x="389" y="77"/>
                </a:lnTo>
                <a:lnTo>
                  <a:pt x="391" y="72"/>
                </a:lnTo>
                <a:lnTo>
                  <a:pt x="394" y="67"/>
                </a:lnTo>
                <a:lnTo>
                  <a:pt x="396" y="62"/>
                </a:lnTo>
                <a:lnTo>
                  <a:pt x="398" y="57"/>
                </a:lnTo>
                <a:lnTo>
                  <a:pt x="401" y="53"/>
                </a:lnTo>
                <a:lnTo>
                  <a:pt x="403" y="48"/>
                </a:lnTo>
                <a:lnTo>
                  <a:pt x="405" y="44"/>
                </a:lnTo>
                <a:lnTo>
                  <a:pt x="408" y="40"/>
                </a:lnTo>
                <a:lnTo>
                  <a:pt x="410" y="36"/>
                </a:lnTo>
                <a:lnTo>
                  <a:pt x="413" y="32"/>
                </a:lnTo>
                <a:lnTo>
                  <a:pt x="415" y="29"/>
                </a:lnTo>
                <a:lnTo>
                  <a:pt x="417" y="26"/>
                </a:lnTo>
                <a:lnTo>
                  <a:pt x="420" y="22"/>
                </a:lnTo>
                <a:lnTo>
                  <a:pt x="422" y="20"/>
                </a:lnTo>
                <a:lnTo>
                  <a:pt x="424" y="17"/>
                </a:lnTo>
                <a:lnTo>
                  <a:pt x="427" y="15"/>
                </a:lnTo>
                <a:lnTo>
                  <a:pt x="429" y="12"/>
                </a:lnTo>
                <a:lnTo>
                  <a:pt x="431" y="10"/>
                </a:lnTo>
                <a:lnTo>
                  <a:pt x="434" y="8"/>
                </a:lnTo>
                <a:lnTo>
                  <a:pt x="436" y="6"/>
                </a:lnTo>
                <a:lnTo>
                  <a:pt x="439" y="5"/>
                </a:lnTo>
                <a:lnTo>
                  <a:pt x="441" y="4"/>
                </a:lnTo>
                <a:lnTo>
                  <a:pt x="443" y="3"/>
                </a:lnTo>
                <a:lnTo>
                  <a:pt x="446" y="2"/>
                </a:lnTo>
                <a:lnTo>
                  <a:pt x="448" y="1"/>
                </a:lnTo>
                <a:lnTo>
                  <a:pt x="451" y="1"/>
                </a:lnTo>
                <a:lnTo>
                  <a:pt x="453" y="0"/>
                </a:lnTo>
                <a:lnTo>
                  <a:pt x="455" y="0"/>
                </a:lnTo>
                <a:lnTo>
                  <a:pt x="458" y="1"/>
                </a:lnTo>
                <a:lnTo>
                  <a:pt x="460" y="1"/>
                </a:lnTo>
                <a:lnTo>
                  <a:pt x="462" y="2"/>
                </a:lnTo>
                <a:lnTo>
                  <a:pt x="465" y="2"/>
                </a:lnTo>
                <a:lnTo>
                  <a:pt x="467" y="4"/>
                </a:lnTo>
                <a:lnTo>
                  <a:pt x="469" y="5"/>
                </a:lnTo>
                <a:lnTo>
                  <a:pt x="472" y="6"/>
                </a:lnTo>
                <a:lnTo>
                  <a:pt x="474" y="8"/>
                </a:lnTo>
                <a:lnTo>
                  <a:pt x="477" y="10"/>
                </a:lnTo>
                <a:lnTo>
                  <a:pt x="479" y="12"/>
                </a:lnTo>
                <a:lnTo>
                  <a:pt x="481" y="15"/>
                </a:lnTo>
                <a:lnTo>
                  <a:pt x="484" y="17"/>
                </a:lnTo>
                <a:lnTo>
                  <a:pt x="486" y="20"/>
                </a:lnTo>
                <a:lnTo>
                  <a:pt x="488" y="23"/>
                </a:lnTo>
                <a:lnTo>
                  <a:pt x="491" y="26"/>
                </a:lnTo>
                <a:lnTo>
                  <a:pt x="493" y="30"/>
                </a:lnTo>
                <a:lnTo>
                  <a:pt x="495" y="34"/>
                </a:lnTo>
                <a:lnTo>
                  <a:pt x="498" y="38"/>
                </a:lnTo>
                <a:lnTo>
                  <a:pt x="500" y="42"/>
                </a:lnTo>
                <a:lnTo>
                  <a:pt x="502" y="46"/>
                </a:lnTo>
                <a:lnTo>
                  <a:pt x="505" y="51"/>
                </a:lnTo>
                <a:lnTo>
                  <a:pt x="507" y="55"/>
                </a:lnTo>
                <a:lnTo>
                  <a:pt x="510" y="60"/>
                </a:lnTo>
                <a:lnTo>
                  <a:pt x="512" y="65"/>
                </a:lnTo>
                <a:lnTo>
                  <a:pt x="514" y="71"/>
                </a:lnTo>
                <a:lnTo>
                  <a:pt x="517" y="76"/>
                </a:lnTo>
                <a:lnTo>
                  <a:pt x="519" y="82"/>
                </a:lnTo>
                <a:lnTo>
                  <a:pt x="522" y="88"/>
                </a:lnTo>
                <a:lnTo>
                  <a:pt x="524" y="94"/>
                </a:lnTo>
                <a:lnTo>
                  <a:pt x="526" y="100"/>
                </a:lnTo>
                <a:lnTo>
                  <a:pt x="529" y="107"/>
                </a:lnTo>
                <a:lnTo>
                  <a:pt x="531" y="113"/>
                </a:lnTo>
                <a:lnTo>
                  <a:pt x="533" y="120"/>
                </a:lnTo>
                <a:lnTo>
                  <a:pt x="536" y="127"/>
                </a:lnTo>
                <a:lnTo>
                  <a:pt x="538" y="135"/>
                </a:lnTo>
                <a:lnTo>
                  <a:pt x="540" y="142"/>
                </a:lnTo>
                <a:lnTo>
                  <a:pt x="543" y="149"/>
                </a:lnTo>
                <a:lnTo>
                  <a:pt x="545" y="157"/>
                </a:lnTo>
                <a:lnTo>
                  <a:pt x="548" y="165"/>
                </a:lnTo>
                <a:lnTo>
                  <a:pt x="550" y="173"/>
                </a:lnTo>
                <a:lnTo>
                  <a:pt x="552" y="181"/>
                </a:lnTo>
                <a:lnTo>
                  <a:pt x="555" y="189"/>
                </a:lnTo>
                <a:lnTo>
                  <a:pt x="557" y="198"/>
                </a:lnTo>
                <a:lnTo>
                  <a:pt x="560" y="206"/>
                </a:lnTo>
                <a:lnTo>
                  <a:pt x="562" y="215"/>
                </a:lnTo>
                <a:lnTo>
                  <a:pt x="564" y="224"/>
                </a:lnTo>
                <a:lnTo>
                  <a:pt x="566" y="233"/>
                </a:lnTo>
                <a:lnTo>
                  <a:pt x="569" y="242"/>
                </a:lnTo>
                <a:lnTo>
                  <a:pt x="571" y="251"/>
                </a:lnTo>
                <a:lnTo>
                  <a:pt x="574" y="261"/>
                </a:lnTo>
                <a:lnTo>
                  <a:pt x="576" y="270"/>
                </a:lnTo>
                <a:lnTo>
                  <a:pt x="578" y="280"/>
                </a:lnTo>
                <a:lnTo>
                  <a:pt x="581" y="289"/>
                </a:lnTo>
                <a:lnTo>
                  <a:pt x="583" y="299"/>
                </a:lnTo>
                <a:lnTo>
                  <a:pt x="586" y="309"/>
                </a:lnTo>
                <a:lnTo>
                  <a:pt x="588" y="319"/>
                </a:lnTo>
                <a:lnTo>
                  <a:pt x="590" y="329"/>
                </a:lnTo>
                <a:lnTo>
                  <a:pt x="593" y="338"/>
                </a:lnTo>
                <a:lnTo>
                  <a:pt x="595" y="349"/>
                </a:lnTo>
                <a:lnTo>
                  <a:pt x="597" y="359"/>
                </a:lnTo>
                <a:lnTo>
                  <a:pt x="600" y="369"/>
                </a:lnTo>
                <a:lnTo>
                  <a:pt x="602" y="379"/>
                </a:lnTo>
                <a:lnTo>
                  <a:pt x="604" y="389"/>
                </a:lnTo>
                <a:lnTo>
                  <a:pt x="607" y="400"/>
                </a:lnTo>
                <a:lnTo>
                  <a:pt x="609" y="410"/>
                </a:lnTo>
                <a:lnTo>
                  <a:pt x="612" y="421"/>
                </a:lnTo>
                <a:lnTo>
                  <a:pt x="614" y="431"/>
                </a:lnTo>
                <a:lnTo>
                  <a:pt x="616" y="442"/>
                </a:lnTo>
                <a:lnTo>
                  <a:pt x="619" y="452"/>
                </a:lnTo>
                <a:lnTo>
                  <a:pt x="621" y="463"/>
                </a:lnTo>
                <a:lnTo>
                  <a:pt x="624" y="473"/>
                </a:lnTo>
                <a:lnTo>
                  <a:pt x="626" y="484"/>
                </a:lnTo>
                <a:lnTo>
                  <a:pt x="628" y="494"/>
                </a:lnTo>
                <a:lnTo>
                  <a:pt x="631" y="505"/>
                </a:lnTo>
                <a:lnTo>
                  <a:pt x="633" y="515"/>
                </a:lnTo>
                <a:lnTo>
                  <a:pt x="635" y="526"/>
                </a:lnTo>
                <a:lnTo>
                  <a:pt x="638" y="536"/>
                </a:lnTo>
                <a:lnTo>
                  <a:pt x="640" y="546"/>
                </a:lnTo>
                <a:lnTo>
                  <a:pt x="642" y="557"/>
                </a:lnTo>
                <a:lnTo>
                  <a:pt x="645" y="567"/>
                </a:lnTo>
                <a:lnTo>
                  <a:pt x="647" y="578"/>
                </a:lnTo>
                <a:lnTo>
                  <a:pt x="649" y="588"/>
                </a:lnTo>
                <a:lnTo>
                  <a:pt x="652" y="598"/>
                </a:lnTo>
                <a:lnTo>
                  <a:pt x="654" y="608"/>
                </a:lnTo>
                <a:lnTo>
                  <a:pt x="657" y="618"/>
                </a:lnTo>
                <a:lnTo>
                  <a:pt x="659" y="629"/>
                </a:lnTo>
                <a:lnTo>
                  <a:pt x="661" y="638"/>
                </a:lnTo>
                <a:lnTo>
                  <a:pt x="664" y="648"/>
                </a:lnTo>
                <a:lnTo>
                  <a:pt x="666" y="658"/>
                </a:lnTo>
                <a:lnTo>
                  <a:pt x="668" y="668"/>
                </a:lnTo>
                <a:lnTo>
                  <a:pt x="671" y="677"/>
                </a:lnTo>
                <a:lnTo>
                  <a:pt x="673" y="687"/>
                </a:lnTo>
                <a:lnTo>
                  <a:pt x="675" y="697"/>
                </a:lnTo>
                <a:lnTo>
                  <a:pt x="678" y="706"/>
                </a:lnTo>
                <a:lnTo>
                  <a:pt x="680" y="715"/>
                </a:lnTo>
                <a:lnTo>
                  <a:pt x="683" y="724"/>
                </a:lnTo>
                <a:lnTo>
                  <a:pt x="685" y="733"/>
                </a:lnTo>
                <a:lnTo>
                  <a:pt x="687" y="742"/>
                </a:lnTo>
                <a:lnTo>
                  <a:pt x="690" y="751"/>
                </a:lnTo>
                <a:lnTo>
                  <a:pt x="692" y="760"/>
                </a:lnTo>
                <a:lnTo>
                  <a:pt x="695" y="769"/>
                </a:lnTo>
                <a:lnTo>
                  <a:pt x="697" y="777"/>
                </a:lnTo>
                <a:lnTo>
                  <a:pt x="699" y="785"/>
                </a:lnTo>
                <a:lnTo>
                  <a:pt x="702" y="794"/>
                </a:lnTo>
                <a:lnTo>
                  <a:pt x="704" y="802"/>
                </a:lnTo>
                <a:lnTo>
                  <a:pt x="706" y="810"/>
                </a:lnTo>
                <a:lnTo>
                  <a:pt x="709" y="818"/>
                </a:lnTo>
                <a:lnTo>
                  <a:pt x="711" y="825"/>
                </a:lnTo>
                <a:lnTo>
                  <a:pt x="713" y="833"/>
                </a:lnTo>
                <a:lnTo>
                  <a:pt x="716" y="840"/>
                </a:lnTo>
                <a:lnTo>
                  <a:pt x="718" y="847"/>
                </a:lnTo>
                <a:lnTo>
                  <a:pt x="721" y="854"/>
                </a:lnTo>
                <a:lnTo>
                  <a:pt x="723" y="860"/>
                </a:lnTo>
                <a:lnTo>
                  <a:pt x="725" y="867"/>
                </a:lnTo>
                <a:lnTo>
                  <a:pt x="728" y="873"/>
                </a:lnTo>
                <a:lnTo>
                  <a:pt x="730" y="878"/>
                </a:lnTo>
                <a:lnTo>
                  <a:pt x="732" y="883"/>
                </a:lnTo>
                <a:lnTo>
                  <a:pt x="735" y="886"/>
                </a:lnTo>
                <a:lnTo>
                  <a:pt x="737" y="886"/>
                </a:lnTo>
                <a:lnTo>
                  <a:pt x="739" y="885"/>
                </a:lnTo>
                <a:lnTo>
                  <a:pt x="742" y="882"/>
                </a:lnTo>
                <a:lnTo>
                  <a:pt x="744" y="878"/>
                </a:lnTo>
                <a:lnTo>
                  <a:pt x="747" y="873"/>
                </a:lnTo>
                <a:lnTo>
                  <a:pt x="749" y="869"/>
                </a:lnTo>
                <a:lnTo>
                  <a:pt x="751" y="864"/>
                </a:lnTo>
                <a:lnTo>
                  <a:pt x="754" y="859"/>
                </a:lnTo>
                <a:lnTo>
                  <a:pt x="756" y="855"/>
                </a:lnTo>
                <a:lnTo>
                  <a:pt x="759" y="850"/>
                </a:lnTo>
                <a:lnTo>
                  <a:pt x="761" y="846"/>
                </a:lnTo>
                <a:lnTo>
                  <a:pt x="763" y="841"/>
                </a:lnTo>
                <a:lnTo>
                  <a:pt x="766" y="837"/>
                </a:lnTo>
                <a:lnTo>
                  <a:pt x="768" y="833"/>
                </a:lnTo>
                <a:lnTo>
                  <a:pt x="770" y="829"/>
                </a:lnTo>
                <a:lnTo>
                  <a:pt x="773" y="825"/>
                </a:lnTo>
                <a:lnTo>
                  <a:pt x="775" y="821"/>
                </a:lnTo>
                <a:lnTo>
                  <a:pt x="777" y="818"/>
                </a:lnTo>
                <a:lnTo>
                  <a:pt x="780" y="814"/>
                </a:lnTo>
                <a:lnTo>
                  <a:pt x="782" y="811"/>
                </a:lnTo>
                <a:lnTo>
                  <a:pt x="785" y="808"/>
                </a:lnTo>
                <a:lnTo>
                  <a:pt x="787" y="805"/>
                </a:lnTo>
                <a:lnTo>
                  <a:pt x="789" y="802"/>
                </a:lnTo>
                <a:lnTo>
                  <a:pt x="792" y="799"/>
                </a:lnTo>
                <a:lnTo>
                  <a:pt x="794" y="797"/>
                </a:lnTo>
                <a:lnTo>
                  <a:pt x="796" y="794"/>
                </a:lnTo>
                <a:lnTo>
                  <a:pt x="799" y="792"/>
                </a:lnTo>
                <a:lnTo>
                  <a:pt x="801" y="790"/>
                </a:lnTo>
                <a:lnTo>
                  <a:pt x="803" y="788"/>
                </a:lnTo>
                <a:lnTo>
                  <a:pt x="806" y="785"/>
                </a:lnTo>
                <a:lnTo>
                  <a:pt x="808" y="784"/>
                </a:lnTo>
                <a:lnTo>
                  <a:pt x="810" y="782"/>
                </a:lnTo>
                <a:lnTo>
                  <a:pt x="813" y="780"/>
                </a:lnTo>
                <a:lnTo>
                  <a:pt x="815" y="779"/>
                </a:lnTo>
                <a:lnTo>
                  <a:pt x="818" y="778"/>
                </a:lnTo>
                <a:lnTo>
                  <a:pt x="820" y="777"/>
                </a:lnTo>
                <a:lnTo>
                  <a:pt x="822" y="775"/>
                </a:lnTo>
                <a:lnTo>
                  <a:pt x="825" y="774"/>
                </a:lnTo>
                <a:lnTo>
                  <a:pt x="827" y="774"/>
                </a:lnTo>
                <a:lnTo>
                  <a:pt x="830" y="773"/>
                </a:lnTo>
                <a:lnTo>
                  <a:pt x="832" y="772"/>
                </a:lnTo>
                <a:lnTo>
                  <a:pt x="834" y="771"/>
                </a:lnTo>
                <a:lnTo>
                  <a:pt x="837" y="771"/>
                </a:lnTo>
                <a:lnTo>
                  <a:pt x="839" y="771"/>
                </a:lnTo>
                <a:lnTo>
                  <a:pt x="841" y="770"/>
                </a:lnTo>
                <a:lnTo>
                  <a:pt x="844" y="770"/>
                </a:lnTo>
                <a:lnTo>
                  <a:pt x="846" y="770"/>
                </a:lnTo>
                <a:lnTo>
                  <a:pt x="848" y="770"/>
                </a:lnTo>
                <a:lnTo>
                  <a:pt x="851" y="770"/>
                </a:lnTo>
                <a:lnTo>
                  <a:pt x="853" y="770"/>
                </a:lnTo>
                <a:lnTo>
                  <a:pt x="856" y="771"/>
                </a:lnTo>
                <a:lnTo>
                  <a:pt x="858" y="771"/>
                </a:lnTo>
                <a:lnTo>
                  <a:pt x="860" y="771"/>
                </a:lnTo>
                <a:lnTo>
                  <a:pt x="863" y="772"/>
                </a:lnTo>
                <a:lnTo>
                  <a:pt x="865" y="772"/>
                </a:lnTo>
                <a:lnTo>
                  <a:pt x="868" y="773"/>
                </a:lnTo>
                <a:lnTo>
                  <a:pt x="870" y="774"/>
                </a:lnTo>
                <a:lnTo>
                  <a:pt x="872" y="775"/>
                </a:lnTo>
                <a:lnTo>
                  <a:pt x="874" y="775"/>
                </a:lnTo>
                <a:lnTo>
                  <a:pt x="877" y="776"/>
                </a:lnTo>
                <a:lnTo>
                  <a:pt x="879" y="777"/>
                </a:lnTo>
                <a:lnTo>
                  <a:pt x="882" y="778"/>
                </a:lnTo>
                <a:lnTo>
                  <a:pt x="884" y="779"/>
                </a:lnTo>
                <a:lnTo>
                  <a:pt x="886" y="780"/>
                </a:lnTo>
                <a:lnTo>
                  <a:pt x="889" y="781"/>
                </a:lnTo>
                <a:lnTo>
                  <a:pt x="891" y="782"/>
                </a:lnTo>
                <a:lnTo>
                  <a:pt x="894" y="784"/>
                </a:lnTo>
                <a:lnTo>
                  <a:pt x="896" y="785"/>
                </a:lnTo>
                <a:lnTo>
                  <a:pt x="898" y="786"/>
                </a:lnTo>
                <a:lnTo>
                  <a:pt x="901" y="788"/>
                </a:lnTo>
                <a:lnTo>
                  <a:pt x="903" y="789"/>
                </a:lnTo>
                <a:lnTo>
                  <a:pt x="905" y="790"/>
                </a:lnTo>
                <a:lnTo>
                  <a:pt x="908" y="792"/>
                </a:lnTo>
                <a:lnTo>
                  <a:pt x="910" y="793"/>
                </a:lnTo>
                <a:lnTo>
                  <a:pt x="912" y="795"/>
                </a:lnTo>
                <a:lnTo>
                  <a:pt x="915" y="796"/>
                </a:lnTo>
                <a:lnTo>
                  <a:pt x="917" y="797"/>
                </a:lnTo>
                <a:lnTo>
                  <a:pt x="920" y="799"/>
                </a:lnTo>
                <a:lnTo>
                  <a:pt x="922" y="801"/>
                </a:lnTo>
                <a:lnTo>
                  <a:pt x="924" y="802"/>
                </a:lnTo>
                <a:lnTo>
                  <a:pt x="927" y="804"/>
                </a:lnTo>
                <a:lnTo>
                  <a:pt x="929" y="805"/>
                </a:lnTo>
                <a:lnTo>
                  <a:pt x="931" y="807"/>
                </a:lnTo>
                <a:lnTo>
                  <a:pt x="934" y="808"/>
                </a:lnTo>
                <a:lnTo>
                  <a:pt x="936" y="810"/>
                </a:lnTo>
                <a:lnTo>
                  <a:pt x="939" y="812"/>
                </a:lnTo>
                <a:lnTo>
                  <a:pt x="941" y="813"/>
                </a:lnTo>
                <a:lnTo>
                  <a:pt x="943" y="815"/>
                </a:lnTo>
                <a:lnTo>
                  <a:pt x="946" y="817"/>
                </a:lnTo>
                <a:lnTo>
                  <a:pt x="948" y="818"/>
                </a:lnTo>
                <a:lnTo>
                  <a:pt x="950" y="820"/>
                </a:lnTo>
                <a:lnTo>
                  <a:pt x="953" y="821"/>
                </a:lnTo>
                <a:lnTo>
                  <a:pt x="955" y="823"/>
                </a:lnTo>
                <a:lnTo>
                  <a:pt x="957" y="824"/>
                </a:lnTo>
                <a:lnTo>
                  <a:pt x="960" y="826"/>
                </a:lnTo>
                <a:lnTo>
                  <a:pt x="962" y="828"/>
                </a:lnTo>
                <a:lnTo>
                  <a:pt x="965" y="829"/>
                </a:lnTo>
                <a:lnTo>
                  <a:pt x="967" y="831"/>
                </a:lnTo>
                <a:lnTo>
                  <a:pt x="969" y="832"/>
                </a:lnTo>
                <a:lnTo>
                  <a:pt x="972" y="834"/>
                </a:lnTo>
                <a:lnTo>
                  <a:pt x="974" y="835"/>
                </a:lnTo>
                <a:lnTo>
                  <a:pt x="976" y="837"/>
                </a:lnTo>
                <a:lnTo>
                  <a:pt x="979" y="838"/>
                </a:lnTo>
                <a:lnTo>
                  <a:pt x="981" y="840"/>
                </a:lnTo>
                <a:lnTo>
                  <a:pt x="983" y="841"/>
                </a:lnTo>
                <a:lnTo>
                  <a:pt x="986" y="842"/>
                </a:lnTo>
                <a:lnTo>
                  <a:pt x="988" y="844"/>
                </a:lnTo>
                <a:lnTo>
                  <a:pt x="991" y="845"/>
                </a:lnTo>
                <a:lnTo>
                  <a:pt x="993" y="846"/>
                </a:lnTo>
                <a:lnTo>
                  <a:pt x="995" y="848"/>
                </a:lnTo>
                <a:lnTo>
                  <a:pt x="998" y="849"/>
                </a:lnTo>
                <a:lnTo>
                  <a:pt x="1000" y="850"/>
                </a:lnTo>
                <a:lnTo>
                  <a:pt x="1003" y="851"/>
                </a:lnTo>
                <a:lnTo>
                  <a:pt x="1005" y="853"/>
                </a:lnTo>
                <a:lnTo>
                  <a:pt x="1007" y="854"/>
                </a:lnTo>
                <a:lnTo>
                  <a:pt x="1010" y="855"/>
                </a:lnTo>
                <a:lnTo>
                  <a:pt x="1012" y="856"/>
                </a:lnTo>
                <a:lnTo>
                  <a:pt x="1014" y="857"/>
                </a:lnTo>
                <a:lnTo>
                  <a:pt x="1017" y="859"/>
                </a:lnTo>
                <a:lnTo>
                  <a:pt x="1019" y="860"/>
                </a:lnTo>
                <a:lnTo>
                  <a:pt x="1021" y="861"/>
                </a:lnTo>
                <a:lnTo>
                  <a:pt x="1024" y="862"/>
                </a:lnTo>
                <a:lnTo>
                  <a:pt x="1026" y="863"/>
                </a:lnTo>
                <a:lnTo>
                  <a:pt x="1029" y="864"/>
                </a:lnTo>
                <a:lnTo>
                  <a:pt x="1031" y="864"/>
                </a:lnTo>
                <a:lnTo>
                  <a:pt x="1033" y="866"/>
                </a:lnTo>
                <a:lnTo>
                  <a:pt x="1036" y="866"/>
                </a:lnTo>
                <a:lnTo>
                  <a:pt x="1038" y="867"/>
                </a:lnTo>
                <a:lnTo>
                  <a:pt x="1040" y="868"/>
                </a:lnTo>
                <a:lnTo>
                  <a:pt x="1043" y="869"/>
                </a:lnTo>
                <a:lnTo>
                  <a:pt x="1045" y="870"/>
                </a:lnTo>
                <a:lnTo>
                  <a:pt x="1047" y="870"/>
                </a:lnTo>
                <a:lnTo>
                  <a:pt x="1050" y="871"/>
                </a:lnTo>
                <a:lnTo>
                  <a:pt x="1052" y="872"/>
                </a:lnTo>
                <a:lnTo>
                  <a:pt x="1055" y="872"/>
                </a:lnTo>
                <a:lnTo>
                  <a:pt x="1057" y="873"/>
                </a:lnTo>
                <a:lnTo>
                  <a:pt x="1059" y="874"/>
                </a:lnTo>
                <a:lnTo>
                  <a:pt x="1062" y="874"/>
                </a:lnTo>
                <a:lnTo>
                  <a:pt x="1064" y="875"/>
                </a:lnTo>
                <a:lnTo>
                  <a:pt x="1067" y="875"/>
                </a:lnTo>
                <a:lnTo>
                  <a:pt x="1069" y="876"/>
                </a:lnTo>
                <a:lnTo>
                  <a:pt x="1071" y="876"/>
                </a:lnTo>
                <a:lnTo>
                  <a:pt x="1074" y="877"/>
                </a:lnTo>
                <a:lnTo>
                  <a:pt x="1076" y="877"/>
                </a:lnTo>
                <a:lnTo>
                  <a:pt x="1078" y="878"/>
                </a:lnTo>
                <a:lnTo>
                  <a:pt x="1081" y="878"/>
                </a:lnTo>
                <a:lnTo>
                  <a:pt x="1083" y="879"/>
                </a:lnTo>
                <a:lnTo>
                  <a:pt x="1085" y="879"/>
                </a:lnTo>
                <a:lnTo>
                  <a:pt x="1088" y="879"/>
                </a:lnTo>
                <a:lnTo>
                  <a:pt x="1090" y="880"/>
                </a:lnTo>
                <a:lnTo>
                  <a:pt x="1093" y="880"/>
                </a:lnTo>
                <a:lnTo>
                  <a:pt x="1095" y="880"/>
                </a:lnTo>
                <a:lnTo>
                  <a:pt x="1097" y="881"/>
                </a:lnTo>
                <a:lnTo>
                  <a:pt x="1100" y="881"/>
                </a:lnTo>
                <a:lnTo>
                  <a:pt x="1102" y="881"/>
                </a:lnTo>
                <a:lnTo>
                  <a:pt x="1104" y="881"/>
                </a:lnTo>
                <a:lnTo>
                  <a:pt x="1107" y="881"/>
                </a:lnTo>
                <a:lnTo>
                  <a:pt x="1109" y="881"/>
                </a:lnTo>
                <a:lnTo>
                  <a:pt x="1111" y="882"/>
                </a:lnTo>
                <a:lnTo>
                  <a:pt x="1114" y="882"/>
                </a:lnTo>
                <a:lnTo>
                  <a:pt x="1116" y="882"/>
                </a:lnTo>
                <a:lnTo>
                  <a:pt x="1118" y="882"/>
                </a:lnTo>
                <a:lnTo>
                  <a:pt x="1121" y="882"/>
                </a:lnTo>
                <a:lnTo>
                  <a:pt x="1123" y="882"/>
                </a:lnTo>
                <a:lnTo>
                  <a:pt x="1126" y="882"/>
                </a:lnTo>
                <a:lnTo>
                  <a:pt x="1128" y="882"/>
                </a:lnTo>
                <a:lnTo>
                  <a:pt x="1130" y="882"/>
                </a:lnTo>
                <a:lnTo>
                  <a:pt x="1133" y="882"/>
                </a:lnTo>
                <a:lnTo>
                  <a:pt x="1135" y="882"/>
                </a:lnTo>
                <a:lnTo>
                  <a:pt x="1138" y="882"/>
                </a:lnTo>
                <a:lnTo>
                  <a:pt x="1140" y="882"/>
                </a:lnTo>
                <a:lnTo>
                  <a:pt x="1142" y="882"/>
                </a:lnTo>
                <a:lnTo>
                  <a:pt x="1145" y="882"/>
                </a:lnTo>
                <a:lnTo>
                  <a:pt x="1147" y="882"/>
                </a:lnTo>
                <a:lnTo>
                  <a:pt x="1149" y="882"/>
                </a:lnTo>
                <a:lnTo>
                  <a:pt x="1152" y="881"/>
                </a:lnTo>
                <a:lnTo>
                  <a:pt x="1154" y="881"/>
                </a:lnTo>
                <a:lnTo>
                  <a:pt x="1156" y="881"/>
                </a:lnTo>
                <a:lnTo>
                  <a:pt x="1159" y="881"/>
                </a:lnTo>
                <a:lnTo>
                  <a:pt x="1161" y="881"/>
                </a:lnTo>
                <a:lnTo>
                  <a:pt x="1164" y="881"/>
                </a:lnTo>
                <a:lnTo>
                  <a:pt x="1166" y="881"/>
                </a:lnTo>
                <a:lnTo>
                  <a:pt x="1168" y="880"/>
                </a:lnTo>
                <a:lnTo>
                  <a:pt x="1171" y="880"/>
                </a:lnTo>
                <a:lnTo>
                  <a:pt x="1173" y="880"/>
                </a:lnTo>
                <a:lnTo>
                  <a:pt x="1176" y="880"/>
                </a:lnTo>
                <a:lnTo>
                  <a:pt x="1178" y="880"/>
                </a:lnTo>
                <a:lnTo>
                  <a:pt x="1180" y="879"/>
                </a:lnTo>
                <a:lnTo>
                  <a:pt x="1182" y="879"/>
                </a:lnTo>
                <a:lnTo>
                  <a:pt x="1185" y="879"/>
                </a:lnTo>
                <a:lnTo>
                  <a:pt x="1187" y="879"/>
                </a:lnTo>
                <a:lnTo>
                  <a:pt x="1190" y="879"/>
                </a:lnTo>
                <a:lnTo>
                  <a:pt x="1192" y="878"/>
                </a:lnTo>
                <a:lnTo>
                  <a:pt x="1194" y="878"/>
                </a:lnTo>
                <a:lnTo>
                  <a:pt x="1197" y="878"/>
                </a:lnTo>
                <a:lnTo>
                  <a:pt x="1199" y="877"/>
                </a:lnTo>
                <a:lnTo>
                  <a:pt x="1202" y="877"/>
                </a:lnTo>
                <a:lnTo>
                  <a:pt x="1204" y="877"/>
                </a:lnTo>
                <a:lnTo>
                  <a:pt x="1206" y="877"/>
                </a:lnTo>
                <a:lnTo>
                  <a:pt x="1209" y="876"/>
                </a:lnTo>
                <a:lnTo>
                  <a:pt x="1211" y="876"/>
                </a:lnTo>
                <a:lnTo>
                  <a:pt x="1213" y="876"/>
                </a:lnTo>
                <a:lnTo>
                  <a:pt x="1216" y="875"/>
                </a:lnTo>
                <a:lnTo>
                  <a:pt x="1218" y="875"/>
                </a:lnTo>
                <a:lnTo>
                  <a:pt x="1220" y="875"/>
                </a:lnTo>
                <a:lnTo>
                  <a:pt x="1223" y="874"/>
                </a:lnTo>
                <a:lnTo>
                  <a:pt x="1225" y="874"/>
                </a:lnTo>
                <a:lnTo>
                  <a:pt x="1228" y="874"/>
                </a:lnTo>
                <a:lnTo>
                  <a:pt x="1230" y="873"/>
                </a:lnTo>
                <a:lnTo>
                  <a:pt x="1232" y="873"/>
                </a:lnTo>
                <a:lnTo>
                  <a:pt x="1235" y="872"/>
                </a:lnTo>
                <a:lnTo>
                  <a:pt x="1237" y="872"/>
                </a:lnTo>
                <a:lnTo>
                  <a:pt x="1239" y="871"/>
                </a:lnTo>
                <a:lnTo>
                  <a:pt x="1242" y="871"/>
                </a:lnTo>
                <a:lnTo>
                  <a:pt x="1244" y="871"/>
                </a:lnTo>
                <a:lnTo>
                  <a:pt x="1247" y="870"/>
                </a:lnTo>
                <a:lnTo>
                  <a:pt x="1249" y="870"/>
                </a:lnTo>
                <a:lnTo>
                  <a:pt x="1251" y="869"/>
                </a:lnTo>
                <a:lnTo>
                  <a:pt x="1254" y="869"/>
                </a:lnTo>
                <a:lnTo>
                  <a:pt x="1256" y="868"/>
                </a:lnTo>
                <a:lnTo>
                  <a:pt x="1258" y="868"/>
                </a:lnTo>
                <a:lnTo>
                  <a:pt x="1261" y="867"/>
                </a:lnTo>
                <a:lnTo>
                  <a:pt x="1263" y="866"/>
                </a:lnTo>
                <a:lnTo>
                  <a:pt x="1265" y="866"/>
                </a:lnTo>
                <a:lnTo>
                  <a:pt x="1268" y="865"/>
                </a:lnTo>
                <a:lnTo>
                  <a:pt x="1270" y="864"/>
                </a:lnTo>
                <a:lnTo>
                  <a:pt x="1273" y="864"/>
                </a:lnTo>
                <a:lnTo>
                  <a:pt x="1275" y="863"/>
                </a:lnTo>
                <a:lnTo>
                  <a:pt x="1277" y="862"/>
                </a:lnTo>
                <a:lnTo>
                  <a:pt x="1280" y="862"/>
                </a:lnTo>
                <a:lnTo>
                  <a:pt x="1282" y="861"/>
                </a:lnTo>
                <a:lnTo>
                  <a:pt x="1284" y="860"/>
                </a:lnTo>
                <a:lnTo>
                  <a:pt x="1287" y="860"/>
                </a:lnTo>
                <a:lnTo>
                  <a:pt x="1289" y="859"/>
                </a:lnTo>
                <a:lnTo>
                  <a:pt x="1291" y="858"/>
                </a:lnTo>
                <a:lnTo>
                  <a:pt x="1294" y="858"/>
                </a:lnTo>
                <a:lnTo>
                  <a:pt x="1296" y="857"/>
                </a:lnTo>
                <a:lnTo>
                  <a:pt x="1299" y="856"/>
                </a:lnTo>
                <a:lnTo>
                  <a:pt x="1301" y="855"/>
                </a:lnTo>
                <a:lnTo>
                  <a:pt x="1303" y="855"/>
                </a:lnTo>
                <a:lnTo>
                  <a:pt x="1306" y="854"/>
                </a:lnTo>
                <a:lnTo>
                  <a:pt x="1308" y="853"/>
                </a:lnTo>
                <a:lnTo>
                  <a:pt x="1311" y="852"/>
                </a:lnTo>
                <a:lnTo>
                  <a:pt x="1313" y="851"/>
                </a:lnTo>
                <a:lnTo>
                  <a:pt x="1315" y="850"/>
                </a:lnTo>
                <a:lnTo>
                  <a:pt x="1318" y="849"/>
                </a:lnTo>
                <a:lnTo>
                  <a:pt x="1320" y="849"/>
                </a:lnTo>
                <a:lnTo>
                  <a:pt x="1322" y="848"/>
                </a:lnTo>
                <a:lnTo>
                  <a:pt x="1325" y="847"/>
                </a:lnTo>
                <a:lnTo>
                  <a:pt x="1327" y="846"/>
                </a:lnTo>
                <a:lnTo>
                  <a:pt x="1329" y="845"/>
                </a:lnTo>
                <a:lnTo>
                  <a:pt x="1332" y="844"/>
                </a:lnTo>
                <a:lnTo>
                  <a:pt x="1334" y="843"/>
                </a:lnTo>
                <a:lnTo>
                  <a:pt x="1337" y="842"/>
                </a:lnTo>
                <a:lnTo>
                  <a:pt x="1339" y="841"/>
                </a:lnTo>
                <a:lnTo>
                  <a:pt x="1341" y="841"/>
                </a:lnTo>
                <a:lnTo>
                  <a:pt x="1344" y="840"/>
                </a:lnTo>
                <a:lnTo>
                  <a:pt x="1346" y="838"/>
                </a:lnTo>
                <a:lnTo>
                  <a:pt x="1348" y="838"/>
                </a:lnTo>
                <a:lnTo>
                  <a:pt x="1351" y="837"/>
                </a:lnTo>
                <a:lnTo>
                  <a:pt x="1353" y="836"/>
                </a:lnTo>
                <a:lnTo>
                  <a:pt x="1355" y="835"/>
                </a:lnTo>
                <a:lnTo>
                  <a:pt x="1358" y="834"/>
                </a:lnTo>
                <a:lnTo>
                  <a:pt x="1360" y="833"/>
                </a:lnTo>
                <a:lnTo>
                  <a:pt x="1363" y="832"/>
                </a:lnTo>
                <a:lnTo>
                  <a:pt x="1365" y="831"/>
                </a:lnTo>
                <a:lnTo>
                  <a:pt x="1367" y="830"/>
                </a:lnTo>
                <a:lnTo>
                  <a:pt x="1370" y="829"/>
                </a:lnTo>
                <a:lnTo>
                  <a:pt x="1372" y="828"/>
                </a:lnTo>
                <a:lnTo>
                  <a:pt x="1375" y="827"/>
                </a:lnTo>
                <a:lnTo>
                  <a:pt x="1377" y="826"/>
                </a:lnTo>
                <a:lnTo>
                  <a:pt x="1379" y="825"/>
                </a:lnTo>
                <a:lnTo>
                  <a:pt x="1382" y="824"/>
                </a:lnTo>
                <a:lnTo>
                  <a:pt x="1384" y="823"/>
                </a:lnTo>
                <a:lnTo>
                  <a:pt x="1386" y="822"/>
                </a:lnTo>
                <a:lnTo>
                  <a:pt x="1389" y="821"/>
                </a:lnTo>
                <a:lnTo>
                  <a:pt x="1391" y="820"/>
                </a:lnTo>
                <a:lnTo>
                  <a:pt x="1393" y="819"/>
                </a:lnTo>
                <a:lnTo>
                  <a:pt x="1396" y="818"/>
                </a:lnTo>
                <a:lnTo>
                  <a:pt x="1398" y="817"/>
                </a:lnTo>
                <a:lnTo>
                  <a:pt x="1400" y="816"/>
                </a:lnTo>
                <a:lnTo>
                  <a:pt x="1403" y="815"/>
                </a:lnTo>
                <a:lnTo>
                  <a:pt x="1405" y="814"/>
                </a:lnTo>
                <a:lnTo>
                  <a:pt x="1408" y="813"/>
                </a:lnTo>
                <a:lnTo>
                  <a:pt x="1410" y="812"/>
                </a:lnTo>
                <a:lnTo>
                  <a:pt x="1412" y="811"/>
                </a:lnTo>
                <a:lnTo>
                  <a:pt x="1415" y="810"/>
                </a:lnTo>
                <a:lnTo>
                  <a:pt x="1417" y="809"/>
                </a:lnTo>
                <a:lnTo>
                  <a:pt x="1419" y="808"/>
                </a:lnTo>
                <a:lnTo>
                  <a:pt x="1422" y="807"/>
                </a:lnTo>
                <a:lnTo>
                  <a:pt x="1424" y="806"/>
                </a:lnTo>
                <a:lnTo>
                  <a:pt x="1426" y="805"/>
                </a:lnTo>
                <a:lnTo>
                  <a:pt x="1429" y="804"/>
                </a:lnTo>
                <a:lnTo>
                  <a:pt x="1431" y="803"/>
                </a:lnTo>
                <a:lnTo>
                  <a:pt x="1434" y="803"/>
                </a:lnTo>
                <a:lnTo>
                  <a:pt x="1436" y="802"/>
                </a:lnTo>
                <a:lnTo>
                  <a:pt x="1438" y="801"/>
                </a:lnTo>
                <a:lnTo>
                  <a:pt x="1441" y="800"/>
                </a:lnTo>
                <a:lnTo>
                  <a:pt x="1443" y="798"/>
                </a:lnTo>
                <a:lnTo>
                  <a:pt x="1446" y="797"/>
                </a:lnTo>
                <a:lnTo>
                  <a:pt x="1448" y="796"/>
                </a:lnTo>
                <a:lnTo>
                  <a:pt x="1450" y="795"/>
                </a:lnTo>
                <a:lnTo>
                  <a:pt x="1453" y="795"/>
                </a:lnTo>
                <a:lnTo>
                  <a:pt x="1455" y="794"/>
                </a:lnTo>
                <a:lnTo>
                  <a:pt x="1457" y="793"/>
                </a:lnTo>
                <a:lnTo>
                  <a:pt x="1460" y="792"/>
                </a:lnTo>
                <a:lnTo>
                  <a:pt x="1462" y="791"/>
                </a:lnTo>
                <a:lnTo>
                  <a:pt x="1464" y="790"/>
                </a:lnTo>
                <a:lnTo>
                  <a:pt x="1467" y="789"/>
                </a:lnTo>
                <a:lnTo>
                  <a:pt x="1469" y="788"/>
                </a:lnTo>
                <a:lnTo>
                  <a:pt x="1472" y="787"/>
                </a:lnTo>
                <a:lnTo>
                  <a:pt x="1474" y="786"/>
                </a:lnTo>
                <a:lnTo>
                  <a:pt x="1476" y="785"/>
                </a:lnTo>
                <a:lnTo>
                  <a:pt x="1479" y="784"/>
                </a:lnTo>
                <a:lnTo>
                  <a:pt x="1481" y="783"/>
                </a:lnTo>
                <a:lnTo>
                  <a:pt x="1484" y="782"/>
                </a:lnTo>
                <a:lnTo>
                  <a:pt x="1486" y="781"/>
                </a:lnTo>
                <a:lnTo>
                  <a:pt x="1488" y="780"/>
                </a:lnTo>
                <a:lnTo>
                  <a:pt x="1490" y="779"/>
                </a:lnTo>
                <a:lnTo>
                  <a:pt x="1493" y="778"/>
                </a:lnTo>
                <a:lnTo>
                  <a:pt x="1495" y="777"/>
                </a:lnTo>
                <a:lnTo>
                  <a:pt x="1498" y="776"/>
                </a:lnTo>
                <a:lnTo>
                  <a:pt x="1500" y="775"/>
                </a:lnTo>
                <a:lnTo>
                  <a:pt x="1502" y="774"/>
                </a:lnTo>
                <a:lnTo>
                  <a:pt x="1505" y="773"/>
                </a:lnTo>
                <a:lnTo>
                  <a:pt x="1507" y="772"/>
                </a:lnTo>
                <a:lnTo>
                  <a:pt x="1510" y="771"/>
                </a:lnTo>
                <a:lnTo>
                  <a:pt x="1512" y="771"/>
                </a:lnTo>
                <a:lnTo>
                  <a:pt x="1514" y="770"/>
                </a:lnTo>
                <a:lnTo>
                  <a:pt x="1517" y="769"/>
                </a:lnTo>
                <a:lnTo>
                  <a:pt x="1519" y="768"/>
                </a:lnTo>
                <a:lnTo>
                  <a:pt x="1521" y="767"/>
                </a:lnTo>
                <a:lnTo>
                  <a:pt x="1524" y="766"/>
                </a:lnTo>
                <a:lnTo>
                  <a:pt x="1526" y="765"/>
                </a:lnTo>
                <a:lnTo>
                  <a:pt x="1528" y="765"/>
                </a:lnTo>
                <a:lnTo>
                  <a:pt x="1531" y="764"/>
                </a:lnTo>
                <a:lnTo>
                  <a:pt x="1533" y="763"/>
                </a:lnTo>
                <a:lnTo>
                  <a:pt x="1536" y="762"/>
                </a:lnTo>
                <a:lnTo>
                  <a:pt x="1538" y="762"/>
                </a:lnTo>
                <a:lnTo>
                  <a:pt x="1540" y="761"/>
                </a:lnTo>
                <a:lnTo>
                  <a:pt x="1543" y="760"/>
                </a:lnTo>
                <a:lnTo>
                  <a:pt x="1545" y="759"/>
                </a:lnTo>
                <a:lnTo>
                  <a:pt x="1547" y="758"/>
                </a:lnTo>
                <a:lnTo>
                  <a:pt x="1550" y="758"/>
                </a:lnTo>
                <a:lnTo>
                  <a:pt x="1552" y="757"/>
                </a:lnTo>
                <a:lnTo>
                  <a:pt x="1555" y="756"/>
                </a:lnTo>
                <a:lnTo>
                  <a:pt x="1557" y="756"/>
                </a:lnTo>
                <a:lnTo>
                  <a:pt x="1559" y="755"/>
                </a:lnTo>
                <a:lnTo>
                  <a:pt x="1562" y="755"/>
                </a:lnTo>
                <a:lnTo>
                  <a:pt x="1564" y="754"/>
                </a:lnTo>
                <a:lnTo>
                  <a:pt x="1566" y="753"/>
                </a:lnTo>
                <a:lnTo>
                  <a:pt x="1569" y="753"/>
                </a:lnTo>
                <a:lnTo>
                  <a:pt x="1571" y="752"/>
                </a:lnTo>
                <a:lnTo>
                  <a:pt x="1573" y="752"/>
                </a:lnTo>
                <a:lnTo>
                  <a:pt x="1576" y="751"/>
                </a:lnTo>
                <a:lnTo>
                  <a:pt x="1578" y="751"/>
                </a:lnTo>
                <a:lnTo>
                  <a:pt x="1581" y="751"/>
                </a:lnTo>
                <a:lnTo>
                  <a:pt x="1583" y="750"/>
                </a:lnTo>
                <a:lnTo>
                  <a:pt x="1585" y="750"/>
                </a:lnTo>
                <a:lnTo>
                  <a:pt x="1588" y="750"/>
                </a:lnTo>
                <a:lnTo>
                  <a:pt x="1590" y="749"/>
                </a:lnTo>
                <a:lnTo>
                  <a:pt x="1592" y="749"/>
                </a:lnTo>
                <a:lnTo>
                  <a:pt x="1595" y="749"/>
                </a:lnTo>
                <a:lnTo>
                  <a:pt x="1597" y="748"/>
                </a:lnTo>
                <a:lnTo>
                  <a:pt x="1599" y="748"/>
                </a:lnTo>
                <a:lnTo>
                  <a:pt x="1602" y="748"/>
                </a:lnTo>
                <a:lnTo>
                  <a:pt x="1604" y="748"/>
                </a:lnTo>
                <a:lnTo>
                  <a:pt x="1607" y="748"/>
                </a:lnTo>
                <a:lnTo>
                  <a:pt x="1609" y="748"/>
                </a:lnTo>
                <a:lnTo>
                  <a:pt x="1611" y="748"/>
                </a:lnTo>
                <a:lnTo>
                  <a:pt x="1614" y="748"/>
                </a:lnTo>
                <a:lnTo>
                  <a:pt x="1616" y="748"/>
                </a:lnTo>
                <a:lnTo>
                  <a:pt x="1619" y="748"/>
                </a:lnTo>
                <a:lnTo>
                  <a:pt x="1621" y="748"/>
                </a:lnTo>
                <a:lnTo>
                  <a:pt x="1623" y="748"/>
                </a:lnTo>
                <a:lnTo>
                  <a:pt x="1626" y="748"/>
                </a:lnTo>
                <a:lnTo>
                  <a:pt x="1628" y="748"/>
                </a:lnTo>
                <a:lnTo>
                  <a:pt x="1630" y="749"/>
                </a:lnTo>
                <a:lnTo>
                  <a:pt x="1633" y="749"/>
                </a:lnTo>
                <a:lnTo>
                  <a:pt x="1635" y="749"/>
                </a:lnTo>
                <a:lnTo>
                  <a:pt x="1637" y="749"/>
                </a:lnTo>
                <a:lnTo>
                  <a:pt x="1640" y="750"/>
                </a:lnTo>
                <a:lnTo>
                  <a:pt x="1642" y="750"/>
                </a:lnTo>
                <a:lnTo>
                  <a:pt x="1645" y="751"/>
                </a:lnTo>
                <a:lnTo>
                  <a:pt x="1647" y="751"/>
                </a:lnTo>
                <a:lnTo>
                  <a:pt x="1649" y="751"/>
                </a:lnTo>
                <a:lnTo>
                  <a:pt x="1652" y="752"/>
                </a:lnTo>
                <a:lnTo>
                  <a:pt x="1654" y="752"/>
                </a:lnTo>
                <a:lnTo>
                  <a:pt x="1656" y="753"/>
                </a:lnTo>
                <a:lnTo>
                  <a:pt x="1659" y="754"/>
                </a:lnTo>
                <a:lnTo>
                  <a:pt x="1661" y="754"/>
                </a:lnTo>
                <a:lnTo>
                  <a:pt x="1663" y="755"/>
                </a:lnTo>
                <a:lnTo>
                  <a:pt x="1666" y="756"/>
                </a:lnTo>
                <a:lnTo>
                  <a:pt x="1668" y="756"/>
                </a:lnTo>
                <a:lnTo>
                  <a:pt x="1671" y="757"/>
                </a:lnTo>
                <a:lnTo>
                  <a:pt x="1673" y="758"/>
                </a:lnTo>
                <a:lnTo>
                  <a:pt x="1675" y="759"/>
                </a:lnTo>
                <a:lnTo>
                  <a:pt x="1678" y="760"/>
                </a:lnTo>
                <a:lnTo>
                  <a:pt x="1680" y="761"/>
                </a:lnTo>
                <a:lnTo>
                  <a:pt x="1683" y="762"/>
                </a:lnTo>
                <a:lnTo>
                  <a:pt x="1685" y="762"/>
                </a:lnTo>
                <a:lnTo>
                  <a:pt x="1687" y="763"/>
                </a:lnTo>
                <a:lnTo>
                  <a:pt x="1690" y="764"/>
                </a:lnTo>
                <a:lnTo>
                  <a:pt x="1692" y="765"/>
                </a:lnTo>
                <a:lnTo>
                  <a:pt x="1694" y="766"/>
                </a:lnTo>
                <a:lnTo>
                  <a:pt x="1697" y="767"/>
                </a:lnTo>
                <a:lnTo>
                  <a:pt x="1699" y="769"/>
                </a:lnTo>
                <a:lnTo>
                  <a:pt x="1701" y="770"/>
                </a:lnTo>
                <a:lnTo>
                  <a:pt x="1704" y="771"/>
                </a:lnTo>
                <a:lnTo>
                  <a:pt x="1706" y="772"/>
                </a:lnTo>
                <a:lnTo>
                  <a:pt x="1708" y="773"/>
                </a:lnTo>
                <a:lnTo>
                  <a:pt x="1711" y="775"/>
                </a:lnTo>
                <a:lnTo>
                  <a:pt x="1713" y="776"/>
                </a:lnTo>
                <a:lnTo>
                  <a:pt x="1716" y="777"/>
                </a:lnTo>
                <a:lnTo>
                  <a:pt x="1718" y="778"/>
                </a:lnTo>
                <a:lnTo>
                  <a:pt x="1720" y="779"/>
                </a:lnTo>
                <a:lnTo>
                  <a:pt x="1723" y="781"/>
                </a:lnTo>
                <a:lnTo>
                  <a:pt x="1725" y="782"/>
                </a:lnTo>
                <a:lnTo>
                  <a:pt x="1727" y="783"/>
                </a:lnTo>
                <a:lnTo>
                  <a:pt x="1730" y="785"/>
                </a:lnTo>
                <a:lnTo>
                  <a:pt x="1732" y="786"/>
                </a:lnTo>
                <a:lnTo>
                  <a:pt x="1734" y="788"/>
                </a:lnTo>
                <a:lnTo>
                  <a:pt x="1737" y="789"/>
                </a:lnTo>
                <a:lnTo>
                  <a:pt x="1739" y="790"/>
                </a:lnTo>
                <a:lnTo>
                  <a:pt x="1742" y="792"/>
                </a:lnTo>
                <a:lnTo>
                  <a:pt x="1744" y="793"/>
                </a:lnTo>
                <a:lnTo>
                  <a:pt x="1746" y="794"/>
                </a:lnTo>
                <a:lnTo>
                  <a:pt x="1749" y="796"/>
                </a:lnTo>
                <a:lnTo>
                  <a:pt x="1751" y="797"/>
                </a:lnTo>
                <a:lnTo>
                  <a:pt x="1754" y="799"/>
                </a:lnTo>
                <a:lnTo>
                  <a:pt x="1756" y="800"/>
                </a:lnTo>
                <a:lnTo>
                  <a:pt x="1758" y="802"/>
                </a:lnTo>
                <a:lnTo>
                  <a:pt x="1761" y="803"/>
                </a:lnTo>
                <a:lnTo>
                  <a:pt x="1763" y="805"/>
                </a:lnTo>
                <a:lnTo>
                  <a:pt x="1765" y="806"/>
                </a:lnTo>
                <a:lnTo>
                  <a:pt x="1768" y="807"/>
                </a:lnTo>
                <a:lnTo>
                  <a:pt x="1770" y="809"/>
                </a:lnTo>
                <a:lnTo>
                  <a:pt x="1772" y="810"/>
                </a:lnTo>
                <a:lnTo>
                  <a:pt x="1775" y="812"/>
                </a:lnTo>
                <a:lnTo>
                  <a:pt x="1777" y="813"/>
                </a:lnTo>
                <a:lnTo>
                  <a:pt x="1780" y="815"/>
                </a:lnTo>
                <a:lnTo>
                  <a:pt x="1782" y="816"/>
                </a:lnTo>
                <a:lnTo>
                  <a:pt x="1784" y="818"/>
                </a:lnTo>
                <a:lnTo>
                  <a:pt x="1787" y="819"/>
                </a:lnTo>
                <a:lnTo>
                  <a:pt x="1789" y="820"/>
                </a:lnTo>
                <a:lnTo>
                  <a:pt x="1792" y="822"/>
                </a:lnTo>
                <a:lnTo>
                  <a:pt x="1794" y="823"/>
                </a:lnTo>
                <a:lnTo>
                  <a:pt x="1796" y="824"/>
                </a:lnTo>
                <a:lnTo>
                  <a:pt x="1798" y="826"/>
                </a:lnTo>
                <a:lnTo>
                  <a:pt x="1801" y="827"/>
                </a:lnTo>
                <a:lnTo>
                  <a:pt x="1803" y="829"/>
                </a:lnTo>
                <a:lnTo>
                  <a:pt x="1806" y="830"/>
                </a:lnTo>
                <a:lnTo>
                  <a:pt x="1808" y="831"/>
                </a:lnTo>
                <a:lnTo>
                  <a:pt x="1810" y="833"/>
                </a:lnTo>
                <a:lnTo>
                  <a:pt x="1813" y="834"/>
                </a:lnTo>
                <a:lnTo>
                  <a:pt x="1815" y="835"/>
                </a:lnTo>
                <a:lnTo>
                  <a:pt x="1818" y="836"/>
                </a:lnTo>
                <a:lnTo>
                  <a:pt x="1820" y="838"/>
                </a:lnTo>
                <a:lnTo>
                  <a:pt x="1822" y="839"/>
                </a:lnTo>
                <a:lnTo>
                  <a:pt x="1825" y="840"/>
                </a:lnTo>
                <a:lnTo>
                  <a:pt x="1827" y="841"/>
                </a:lnTo>
                <a:lnTo>
                  <a:pt x="1829" y="842"/>
                </a:lnTo>
                <a:lnTo>
                  <a:pt x="1832" y="844"/>
                </a:lnTo>
                <a:lnTo>
                  <a:pt x="1834" y="845"/>
                </a:lnTo>
                <a:lnTo>
                  <a:pt x="1836" y="846"/>
                </a:lnTo>
                <a:lnTo>
                  <a:pt x="1839" y="847"/>
                </a:lnTo>
                <a:lnTo>
                  <a:pt x="1841" y="848"/>
                </a:lnTo>
                <a:lnTo>
                  <a:pt x="1844" y="849"/>
                </a:lnTo>
                <a:lnTo>
                  <a:pt x="1846" y="850"/>
                </a:lnTo>
                <a:lnTo>
                  <a:pt x="1848" y="851"/>
                </a:lnTo>
                <a:lnTo>
                  <a:pt x="1851" y="852"/>
                </a:lnTo>
                <a:lnTo>
                  <a:pt x="1853" y="853"/>
                </a:lnTo>
                <a:lnTo>
                  <a:pt x="1855" y="854"/>
                </a:lnTo>
                <a:lnTo>
                  <a:pt x="1858" y="855"/>
                </a:lnTo>
                <a:lnTo>
                  <a:pt x="1860" y="856"/>
                </a:lnTo>
                <a:lnTo>
                  <a:pt x="1863" y="857"/>
                </a:lnTo>
                <a:lnTo>
                  <a:pt x="1865" y="858"/>
                </a:lnTo>
                <a:lnTo>
                  <a:pt x="1867" y="859"/>
                </a:lnTo>
                <a:lnTo>
                  <a:pt x="1869" y="859"/>
                </a:lnTo>
                <a:lnTo>
                  <a:pt x="1872" y="860"/>
                </a:lnTo>
                <a:lnTo>
                  <a:pt x="1874" y="861"/>
                </a:lnTo>
                <a:lnTo>
                  <a:pt x="1877" y="862"/>
                </a:lnTo>
                <a:lnTo>
                  <a:pt x="1879" y="862"/>
                </a:lnTo>
                <a:lnTo>
                  <a:pt x="1881" y="863"/>
                </a:lnTo>
                <a:lnTo>
                  <a:pt x="1884" y="864"/>
                </a:lnTo>
                <a:lnTo>
                  <a:pt x="1886" y="865"/>
                </a:lnTo>
                <a:lnTo>
                  <a:pt x="1889" y="865"/>
                </a:lnTo>
                <a:lnTo>
                  <a:pt x="1891" y="866"/>
                </a:lnTo>
                <a:lnTo>
                  <a:pt x="1893" y="867"/>
                </a:lnTo>
                <a:lnTo>
                  <a:pt x="1896" y="867"/>
                </a:lnTo>
                <a:lnTo>
                  <a:pt x="1898" y="868"/>
                </a:lnTo>
                <a:lnTo>
                  <a:pt x="1900" y="869"/>
                </a:lnTo>
                <a:lnTo>
                  <a:pt x="1903" y="869"/>
                </a:lnTo>
                <a:lnTo>
                  <a:pt x="1905" y="870"/>
                </a:lnTo>
                <a:lnTo>
                  <a:pt x="1907" y="870"/>
                </a:lnTo>
                <a:lnTo>
                  <a:pt x="1910" y="871"/>
                </a:lnTo>
                <a:lnTo>
                  <a:pt x="1912" y="871"/>
                </a:lnTo>
                <a:lnTo>
                  <a:pt x="1915" y="872"/>
                </a:lnTo>
                <a:lnTo>
                  <a:pt x="1917" y="872"/>
                </a:lnTo>
                <a:lnTo>
                  <a:pt x="1919" y="873"/>
                </a:lnTo>
                <a:lnTo>
                  <a:pt x="1922" y="873"/>
                </a:lnTo>
                <a:lnTo>
                  <a:pt x="1924" y="874"/>
                </a:lnTo>
                <a:lnTo>
                  <a:pt x="1927" y="874"/>
                </a:lnTo>
                <a:lnTo>
                  <a:pt x="1929" y="875"/>
                </a:lnTo>
                <a:lnTo>
                  <a:pt x="1931" y="875"/>
                </a:lnTo>
                <a:lnTo>
                  <a:pt x="1934" y="875"/>
                </a:lnTo>
                <a:lnTo>
                  <a:pt x="1936" y="876"/>
                </a:lnTo>
                <a:lnTo>
                  <a:pt x="1938" y="876"/>
                </a:lnTo>
                <a:lnTo>
                  <a:pt x="1941" y="877"/>
                </a:lnTo>
                <a:lnTo>
                  <a:pt x="1943" y="877"/>
                </a:lnTo>
                <a:lnTo>
                  <a:pt x="1945" y="878"/>
                </a:lnTo>
                <a:lnTo>
                  <a:pt x="1948" y="878"/>
                </a:lnTo>
                <a:lnTo>
                  <a:pt x="1950" y="879"/>
                </a:lnTo>
                <a:lnTo>
                  <a:pt x="1953" y="879"/>
                </a:lnTo>
                <a:lnTo>
                  <a:pt x="1955" y="879"/>
                </a:lnTo>
                <a:lnTo>
                  <a:pt x="1957" y="880"/>
                </a:lnTo>
                <a:lnTo>
                  <a:pt x="1960" y="880"/>
                </a:lnTo>
                <a:lnTo>
                  <a:pt x="1962" y="881"/>
                </a:lnTo>
                <a:lnTo>
                  <a:pt x="1964" y="881"/>
                </a:lnTo>
                <a:lnTo>
                  <a:pt x="1967" y="881"/>
                </a:lnTo>
                <a:lnTo>
                  <a:pt x="1969" y="882"/>
                </a:lnTo>
                <a:lnTo>
                  <a:pt x="1971" y="882"/>
                </a:lnTo>
                <a:lnTo>
                  <a:pt x="1974" y="883"/>
                </a:lnTo>
                <a:lnTo>
                  <a:pt x="1976" y="883"/>
                </a:lnTo>
                <a:lnTo>
                  <a:pt x="1979" y="884"/>
                </a:lnTo>
                <a:lnTo>
                  <a:pt x="1981" y="884"/>
                </a:lnTo>
                <a:lnTo>
                  <a:pt x="1983" y="884"/>
                </a:lnTo>
                <a:lnTo>
                  <a:pt x="1986" y="885"/>
                </a:lnTo>
                <a:lnTo>
                  <a:pt x="1988" y="885"/>
                </a:lnTo>
                <a:lnTo>
                  <a:pt x="1991" y="886"/>
                </a:lnTo>
                <a:lnTo>
                  <a:pt x="1993" y="886"/>
                </a:lnTo>
                <a:lnTo>
                  <a:pt x="1995" y="886"/>
                </a:lnTo>
                <a:lnTo>
                  <a:pt x="1998" y="887"/>
                </a:lnTo>
                <a:lnTo>
                  <a:pt x="2000" y="887"/>
                </a:lnTo>
                <a:lnTo>
                  <a:pt x="2002" y="888"/>
                </a:lnTo>
                <a:lnTo>
                  <a:pt x="2005" y="888"/>
                </a:lnTo>
                <a:lnTo>
                  <a:pt x="2007" y="888"/>
                </a:lnTo>
                <a:lnTo>
                  <a:pt x="2009" y="889"/>
                </a:lnTo>
                <a:lnTo>
                  <a:pt x="2012" y="889"/>
                </a:lnTo>
                <a:lnTo>
                  <a:pt x="2014" y="890"/>
                </a:lnTo>
                <a:lnTo>
                  <a:pt x="2016" y="890"/>
                </a:lnTo>
                <a:lnTo>
                  <a:pt x="2019" y="891"/>
                </a:lnTo>
                <a:lnTo>
                  <a:pt x="2021" y="891"/>
                </a:lnTo>
                <a:lnTo>
                  <a:pt x="2024" y="892"/>
                </a:lnTo>
                <a:lnTo>
                  <a:pt x="2026" y="892"/>
                </a:lnTo>
                <a:lnTo>
                  <a:pt x="2028" y="892"/>
                </a:lnTo>
                <a:lnTo>
                  <a:pt x="2031" y="893"/>
                </a:lnTo>
                <a:lnTo>
                  <a:pt x="2033" y="893"/>
                </a:lnTo>
                <a:lnTo>
                  <a:pt x="2035" y="894"/>
                </a:lnTo>
                <a:lnTo>
                  <a:pt x="2038" y="894"/>
                </a:lnTo>
                <a:lnTo>
                  <a:pt x="2040" y="894"/>
                </a:lnTo>
                <a:lnTo>
                  <a:pt x="2042" y="895"/>
                </a:lnTo>
                <a:lnTo>
                  <a:pt x="2045" y="895"/>
                </a:lnTo>
                <a:lnTo>
                  <a:pt x="2047" y="895"/>
                </a:lnTo>
                <a:lnTo>
                  <a:pt x="2050" y="896"/>
                </a:lnTo>
                <a:lnTo>
                  <a:pt x="2052" y="896"/>
                </a:lnTo>
                <a:lnTo>
                  <a:pt x="2054" y="896"/>
                </a:lnTo>
                <a:lnTo>
                  <a:pt x="2057" y="896"/>
                </a:lnTo>
                <a:lnTo>
                  <a:pt x="2059" y="897"/>
                </a:lnTo>
                <a:lnTo>
                  <a:pt x="2062" y="897"/>
                </a:lnTo>
                <a:lnTo>
                  <a:pt x="2064" y="897"/>
                </a:lnTo>
                <a:lnTo>
                  <a:pt x="2066" y="897"/>
                </a:lnTo>
                <a:lnTo>
                  <a:pt x="2069" y="897"/>
                </a:lnTo>
                <a:lnTo>
                  <a:pt x="2071" y="897"/>
                </a:lnTo>
                <a:lnTo>
                  <a:pt x="2073" y="897"/>
                </a:lnTo>
                <a:lnTo>
                  <a:pt x="2076" y="897"/>
                </a:lnTo>
                <a:lnTo>
                  <a:pt x="2078" y="897"/>
                </a:lnTo>
                <a:lnTo>
                  <a:pt x="2080" y="897"/>
                </a:lnTo>
                <a:lnTo>
                  <a:pt x="2083" y="897"/>
                </a:lnTo>
                <a:lnTo>
                  <a:pt x="2085" y="897"/>
                </a:lnTo>
                <a:lnTo>
                  <a:pt x="2088" y="897"/>
                </a:lnTo>
                <a:lnTo>
                  <a:pt x="2090" y="897"/>
                </a:lnTo>
                <a:lnTo>
                  <a:pt x="2092" y="897"/>
                </a:lnTo>
                <a:lnTo>
                  <a:pt x="2095" y="896"/>
                </a:lnTo>
                <a:lnTo>
                  <a:pt x="2097" y="896"/>
                </a:lnTo>
                <a:lnTo>
                  <a:pt x="2100" y="896"/>
                </a:lnTo>
                <a:lnTo>
                  <a:pt x="2102" y="896"/>
                </a:lnTo>
                <a:lnTo>
                  <a:pt x="2104" y="896"/>
                </a:lnTo>
                <a:lnTo>
                  <a:pt x="2106" y="896"/>
                </a:lnTo>
                <a:lnTo>
                  <a:pt x="2109" y="895"/>
                </a:lnTo>
                <a:lnTo>
                  <a:pt x="2111" y="895"/>
                </a:lnTo>
                <a:lnTo>
                  <a:pt x="2114" y="895"/>
                </a:lnTo>
                <a:lnTo>
                  <a:pt x="2116" y="895"/>
                </a:lnTo>
                <a:lnTo>
                  <a:pt x="2118" y="895"/>
                </a:lnTo>
                <a:lnTo>
                  <a:pt x="2121" y="895"/>
                </a:lnTo>
                <a:lnTo>
                  <a:pt x="2123" y="894"/>
                </a:lnTo>
                <a:lnTo>
                  <a:pt x="2126" y="894"/>
                </a:lnTo>
                <a:lnTo>
                  <a:pt x="2128" y="894"/>
                </a:lnTo>
                <a:lnTo>
                  <a:pt x="2130" y="894"/>
                </a:lnTo>
                <a:lnTo>
                  <a:pt x="2133" y="894"/>
                </a:lnTo>
                <a:lnTo>
                  <a:pt x="2135" y="894"/>
                </a:lnTo>
                <a:lnTo>
                  <a:pt x="2137" y="894"/>
                </a:lnTo>
                <a:lnTo>
                  <a:pt x="2140" y="894"/>
                </a:lnTo>
                <a:lnTo>
                  <a:pt x="2142" y="894"/>
                </a:lnTo>
                <a:lnTo>
                  <a:pt x="2144" y="893"/>
                </a:lnTo>
                <a:lnTo>
                  <a:pt x="2147" y="893"/>
                </a:lnTo>
                <a:lnTo>
                  <a:pt x="2149" y="893"/>
                </a:lnTo>
                <a:lnTo>
                  <a:pt x="2152" y="893"/>
                </a:lnTo>
                <a:lnTo>
                  <a:pt x="2154" y="893"/>
                </a:lnTo>
                <a:lnTo>
                  <a:pt x="2156" y="893"/>
                </a:lnTo>
                <a:lnTo>
                  <a:pt x="2159" y="893"/>
                </a:lnTo>
                <a:lnTo>
                  <a:pt x="2161" y="893"/>
                </a:lnTo>
                <a:lnTo>
                  <a:pt x="2163" y="893"/>
                </a:lnTo>
                <a:lnTo>
                  <a:pt x="2166" y="893"/>
                </a:lnTo>
                <a:lnTo>
                  <a:pt x="2168" y="893"/>
                </a:lnTo>
                <a:lnTo>
                  <a:pt x="2171" y="893"/>
                </a:lnTo>
                <a:lnTo>
                  <a:pt x="2173" y="893"/>
                </a:lnTo>
                <a:lnTo>
                  <a:pt x="2175" y="893"/>
                </a:lnTo>
                <a:lnTo>
                  <a:pt x="2177" y="894"/>
                </a:lnTo>
                <a:lnTo>
                  <a:pt x="2180" y="894"/>
                </a:lnTo>
                <a:lnTo>
                  <a:pt x="2182" y="894"/>
                </a:lnTo>
                <a:lnTo>
                  <a:pt x="2185" y="894"/>
                </a:lnTo>
                <a:lnTo>
                  <a:pt x="2187" y="894"/>
                </a:lnTo>
                <a:lnTo>
                  <a:pt x="2189" y="894"/>
                </a:lnTo>
                <a:lnTo>
                  <a:pt x="2192" y="894"/>
                </a:lnTo>
                <a:lnTo>
                  <a:pt x="2194" y="894"/>
                </a:lnTo>
                <a:lnTo>
                  <a:pt x="2197" y="894"/>
                </a:lnTo>
                <a:lnTo>
                  <a:pt x="2199" y="894"/>
                </a:lnTo>
                <a:lnTo>
                  <a:pt x="2201" y="894"/>
                </a:lnTo>
                <a:lnTo>
                  <a:pt x="2204" y="894"/>
                </a:lnTo>
                <a:lnTo>
                  <a:pt x="2206" y="894"/>
                </a:lnTo>
                <a:lnTo>
                  <a:pt x="2208" y="894"/>
                </a:lnTo>
                <a:lnTo>
                  <a:pt x="2211" y="893"/>
                </a:lnTo>
                <a:lnTo>
                  <a:pt x="2213" y="893"/>
                </a:lnTo>
                <a:lnTo>
                  <a:pt x="2215" y="893"/>
                </a:lnTo>
                <a:lnTo>
                  <a:pt x="2218" y="893"/>
                </a:lnTo>
                <a:lnTo>
                  <a:pt x="2220" y="893"/>
                </a:lnTo>
                <a:lnTo>
                  <a:pt x="2223" y="893"/>
                </a:lnTo>
                <a:lnTo>
                  <a:pt x="2225" y="892"/>
                </a:lnTo>
                <a:lnTo>
                  <a:pt x="2227" y="892"/>
                </a:lnTo>
                <a:lnTo>
                  <a:pt x="2230" y="892"/>
                </a:lnTo>
                <a:lnTo>
                  <a:pt x="2232" y="892"/>
                </a:lnTo>
                <a:lnTo>
                  <a:pt x="2235" y="891"/>
                </a:lnTo>
                <a:lnTo>
                  <a:pt x="2237" y="891"/>
                </a:lnTo>
                <a:lnTo>
                  <a:pt x="2239" y="890"/>
                </a:lnTo>
                <a:lnTo>
                  <a:pt x="2242" y="890"/>
                </a:lnTo>
                <a:lnTo>
                  <a:pt x="2244" y="890"/>
                </a:lnTo>
                <a:lnTo>
                  <a:pt x="2246" y="889"/>
                </a:lnTo>
                <a:lnTo>
                  <a:pt x="2249" y="889"/>
                </a:lnTo>
                <a:lnTo>
                  <a:pt x="2251" y="888"/>
                </a:lnTo>
                <a:lnTo>
                  <a:pt x="2253" y="888"/>
                </a:lnTo>
                <a:lnTo>
                  <a:pt x="2256" y="888"/>
                </a:lnTo>
                <a:lnTo>
                  <a:pt x="2258" y="887"/>
                </a:lnTo>
                <a:lnTo>
                  <a:pt x="2261" y="887"/>
                </a:lnTo>
                <a:lnTo>
                  <a:pt x="2263" y="886"/>
                </a:lnTo>
                <a:lnTo>
                  <a:pt x="2265" y="886"/>
                </a:lnTo>
                <a:lnTo>
                  <a:pt x="2268" y="885"/>
                </a:lnTo>
                <a:lnTo>
                  <a:pt x="2270" y="885"/>
                </a:lnTo>
                <a:lnTo>
                  <a:pt x="2272" y="884"/>
                </a:lnTo>
                <a:lnTo>
                  <a:pt x="2275" y="884"/>
                </a:lnTo>
                <a:lnTo>
                  <a:pt x="2277" y="883"/>
                </a:lnTo>
                <a:lnTo>
                  <a:pt x="2279" y="883"/>
                </a:lnTo>
                <a:lnTo>
                  <a:pt x="2282" y="882"/>
                </a:lnTo>
                <a:lnTo>
                  <a:pt x="2284" y="882"/>
                </a:lnTo>
                <a:lnTo>
                  <a:pt x="2287" y="881"/>
                </a:lnTo>
                <a:lnTo>
                  <a:pt x="2289" y="881"/>
                </a:lnTo>
                <a:lnTo>
                  <a:pt x="2291" y="880"/>
                </a:lnTo>
                <a:lnTo>
                  <a:pt x="2294" y="880"/>
                </a:lnTo>
                <a:lnTo>
                  <a:pt x="2296" y="879"/>
                </a:lnTo>
                <a:lnTo>
                  <a:pt x="2299" y="879"/>
                </a:lnTo>
                <a:lnTo>
                  <a:pt x="2301" y="878"/>
                </a:lnTo>
                <a:lnTo>
                  <a:pt x="2303" y="877"/>
                </a:lnTo>
                <a:lnTo>
                  <a:pt x="2306" y="877"/>
                </a:lnTo>
                <a:lnTo>
                  <a:pt x="2308" y="876"/>
                </a:lnTo>
                <a:lnTo>
                  <a:pt x="2310" y="876"/>
                </a:lnTo>
                <a:lnTo>
                  <a:pt x="2313" y="876"/>
                </a:lnTo>
                <a:lnTo>
                  <a:pt x="2315" y="875"/>
                </a:lnTo>
                <a:lnTo>
                  <a:pt x="2317" y="875"/>
                </a:lnTo>
                <a:lnTo>
                  <a:pt x="2320" y="874"/>
                </a:lnTo>
                <a:lnTo>
                  <a:pt x="2322" y="874"/>
                </a:lnTo>
                <a:lnTo>
                  <a:pt x="2324" y="873"/>
                </a:lnTo>
                <a:lnTo>
                  <a:pt x="2327" y="873"/>
                </a:lnTo>
                <a:lnTo>
                  <a:pt x="2329" y="872"/>
                </a:lnTo>
                <a:lnTo>
                  <a:pt x="2332" y="872"/>
                </a:lnTo>
                <a:lnTo>
                  <a:pt x="2334" y="872"/>
                </a:lnTo>
                <a:lnTo>
                  <a:pt x="2336" y="871"/>
                </a:lnTo>
                <a:lnTo>
                  <a:pt x="2339" y="871"/>
                </a:lnTo>
                <a:lnTo>
                  <a:pt x="2341" y="870"/>
                </a:lnTo>
                <a:lnTo>
                  <a:pt x="2343" y="870"/>
                </a:lnTo>
                <a:lnTo>
                  <a:pt x="2346" y="870"/>
                </a:lnTo>
                <a:lnTo>
                  <a:pt x="2348" y="869"/>
                </a:lnTo>
                <a:lnTo>
                  <a:pt x="2350" y="869"/>
                </a:lnTo>
                <a:lnTo>
                  <a:pt x="2353" y="869"/>
                </a:lnTo>
                <a:lnTo>
                  <a:pt x="2355" y="868"/>
                </a:lnTo>
                <a:lnTo>
                  <a:pt x="2358" y="868"/>
                </a:lnTo>
                <a:lnTo>
                  <a:pt x="2360" y="868"/>
                </a:lnTo>
                <a:lnTo>
                  <a:pt x="2362" y="867"/>
                </a:lnTo>
                <a:lnTo>
                  <a:pt x="2365" y="867"/>
                </a:lnTo>
                <a:lnTo>
                  <a:pt x="2367" y="867"/>
                </a:lnTo>
                <a:lnTo>
                  <a:pt x="2370" y="866"/>
                </a:lnTo>
                <a:lnTo>
                  <a:pt x="2372" y="866"/>
                </a:lnTo>
                <a:lnTo>
                  <a:pt x="2374" y="866"/>
                </a:lnTo>
                <a:lnTo>
                  <a:pt x="2377" y="866"/>
                </a:lnTo>
                <a:lnTo>
                  <a:pt x="2379" y="865"/>
                </a:lnTo>
                <a:lnTo>
                  <a:pt x="2381" y="865"/>
                </a:lnTo>
                <a:lnTo>
                  <a:pt x="2384" y="865"/>
                </a:lnTo>
                <a:lnTo>
                  <a:pt x="2386" y="864"/>
                </a:lnTo>
                <a:lnTo>
                  <a:pt x="2388" y="864"/>
                </a:lnTo>
                <a:lnTo>
                  <a:pt x="2391" y="864"/>
                </a:lnTo>
                <a:lnTo>
                  <a:pt x="2393" y="864"/>
                </a:lnTo>
                <a:lnTo>
                  <a:pt x="2396" y="864"/>
                </a:lnTo>
                <a:lnTo>
                  <a:pt x="2398" y="863"/>
                </a:lnTo>
                <a:lnTo>
                  <a:pt x="2400" y="863"/>
                </a:lnTo>
                <a:lnTo>
                  <a:pt x="2403" y="863"/>
                </a:lnTo>
                <a:lnTo>
                  <a:pt x="2405" y="863"/>
                </a:lnTo>
                <a:lnTo>
                  <a:pt x="2408" y="863"/>
                </a:lnTo>
                <a:lnTo>
                  <a:pt x="2410" y="863"/>
                </a:lnTo>
                <a:lnTo>
                  <a:pt x="2412" y="862"/>
                </a:lnTo>
                <a:lnTo>
                  <a:pt x="2414" y="862"/>
                </a:lnTo>
                <a:lnTo>
                  <a:pt x="2417" y="862"/>
                </a:lnTo>
                <a:lnTo>
                  <a:pt x="2419" y="862"/>
                </a:lnTo>
                <a:lnTo>
                  <a:pt x="2422" y="862"/>
                </a:lnTo>
                <a:lnTo>
                  <a:pt x="2424" y="862"/>
                </a:lnTo>
                <a:lnTo>
                  <a:pt x="2426" y="862"/>
                </a:lnTo>
                <a:lnTo>
                  <a:pt x="2429" y="862"/>
                </a:lnTo>
                <a:lnTo>
                  <a:pt x="2431" y="861"/>
                </a:lnTo>
                <a:lnTo>
                  <a:pt x="2434" y="861"/>
                </a:lnTo>
                <a:lnTo>
                  <a:pt x="2436" y="861"/>
                </a:lnTo>
                <a:lnTo>
                  <a:pt x="2438" y="861"/>
                </a:lnTo>
                <a:lnTo>
                  <a:pt x="2441" y="861"/>
                </a:lnTo>
                <a:lnTo>
                  <a:pt x="2443" y="861"/>
                </a:lnTo>
                <a:lnTo>
                  <a:pt x="2445" y="861"/>
                </a:lnTo>
                <a:lnTo>
                  <a:pt x="2448" y="861"/>
                </a:lnTo>
                <a:lnTo>
                  <a:pt x="2450" y="861"/>
                </a:lnTo>
                <a:lnTo>
                  <a:pt x="2452" y="861"/>
                </a:lnTo>
                <a:lnTo>
                  <a:pt x="2455" y="861"/>
                </a:lnTo>
                <a:lnTo>
                  <a:pt x="2457" y="860"/>
                </a:lnTo>
                <a:lnTo>
                  <a:pt x="2460" y="860"/>
                </a:lnTo>
                <a:lnTo>
                  <a:pt x="2462" y="860"/>
                </a:lnTo>
                <a:lnTo>
                  <a:pt x="2464" y="860"/>
                </a:lnTo>
                <a:lnTo>
                  <a:pt x="2467" y="860"/>
                </a:lnTo>
                <a:lnTo>
                  <a:pt x="2469" y="860"/>
                </a:lnTo>
                <a:lnTo>
                  <a:pt x="2471" y="860"/>
                </a:lnTo>
                <a:lnTo>
                  <a:pt x="2474" y="860"/>
                </a:lnTo>
                <a:lnTo>
                  <a:pt x="2476" y="860"/>
                </a:lnTo>
                <a:lnTo>
                  <a:pt x="2479" y="860"/>
                </a:lnTo>
                <a:lnTo>
                  <a:pt x="2481" y="860"/>
                </a:lnTo>
                <a:lnTo>
                  <a:pt x="2483" y="860"/>
                </a:lnTo>
                <a:lnTo>
                  <a:pt x="2485" y="860"/>
                </a:lnTo>
                <a:lnTo>
                  <a:pt x="2488" y="860"/>
                </a:lnTo>
                <a:lnTo>
                  <a:pt x="2490" y="860"/>
                </a:lnTo>
                <a:lnTo>
                  <a:pt x="2493" y="860"/>
                </a:lnTo>
                <a:lnTo>
                  <a:pt x="2495" y="860"/>
                </a:lnTo>
                <a:lnTo>
                  <a:pt x="2497" y="860"/>
                </a:lnTo>
                <a:lnTo>
                  <a:pt x="2500" y="860"/>
                </a:lnTo>
                <a:lnTo>
                  <a:pt x="2502" y="860"/>
                </a:lnTo>
                <a:lnTo>
                  <a:pt x="2505" y="860"/>
                </a:lnTo>
                <a:lnTo>
                  <a:pt x="2507" y="859"/>
                </a:lnTo>
                <a:lnTo>
                  <a:pt x="2509" y="859"/>
                </a:lnTo>
                <a:lnTo>
                  <a:pt x="2512" y="859"/>
                </a:lnTo>
                <a:lnTo>
                  <a:pt x="2514" y="859"/>
                </a:lnTo>
                <a:lnTo>
                  <a:pt x="2516" y="859"/>
                </a:lnTo>
                <a:lnTo>
                  <a:pt x="2519" y="859"/>
                </a:lnTo>
                <a:lnTo>
                  <a:pt x="2521" y="859"/>
                </a:lnTo>
                <a:lnTo>
                  <a:pt x="2523" y="859"/>
                </a:lnTo>
                <a:lnTo>
                  <a:pt x="2526" y="859"/>
                </a:lnTo>
                <a:lnTo>
                  <a:pt x="2528" y="860"/>
                </a:lnTo>
                <a:lnTo>
                  <a:pt x="2531" y="860"/>
                </a:lnTo>
                <a:lnTo>
                  <a:pt x="2533" y="860"/>
                </a:lnTo>
                <a:lnTo>
                  <a:pt x="2535" y="860"/>
                </a:lnTo>
                <a:lnTo>
                  <a:pt x="2538" y="860"/>
                </a:lnTo>
                <a:lnTo>
                  <a:pt x="2540" y="860"/>
                </a:lnTo>
                <a:lnTo>
                  <a:pt x="2543" y="860"/>
                </a:lnTo>
                <a:lnTo>
                  <a:pt x="2545" y="860"/>
                </a:lnTo>
                <a:lnTo>
                  <a:pt x="2547" y="860"/>
                </a:lnTo>
                <a:lnTo>
                  <a:pt x="2550" y="860"/>
                </a:lnTo>
                <a:lnTo>
                  <a:pt x="2552" y="860"/>
                </a:lnTo>
                <a:lnTo>
                  <a:pt x="2554" y="860"/>
                </a:lnTo>
                <a:lnTo>
                  <a:pt x="2557" y="860"/>
                </a:lnTo>
                <a:lnTo>
                  <a:pt x="2559" y="860"/>
                </a:lnTo>
                <a:lnTo>
                  <a:pt x="2561" y="860"/>
                </a:lnTo>
                <a:lnTo>
                  <a:pt x="2564" y="860"/>
                </a:lnTo>
                <a:lnTo>
                  <a:pt x="2566" y="860"/>
                </a:lnTo>
                <a:lnTo>
                  <a:pt x="2569" y="861"/>
                </a:lnTo>
                <a:lnTo>
                  <a:pt x="2571" y="861"/>
                </a:lnTo>
                <a:lnTo>
                  <a:pt x="2573" y="861"/>
                </a:lnTo>
                <a:lnTo>
                  <a:pt x="2576" y="861"/>
                </a:lnTo>
                <a:lnTo>
                  <a:pt x="2578" y="861"/>
                </a:lnTo>
                <a:lnTo>
                  <a:pt x="2580" y="861"/>
                </a:lnTo>
                <a:lnTo>
                  <a:pt x="2583" y="861"/>
                </a:lnTo>
                <a:lnTo>
                  <a:pt x="2585" y="861"/>
                </a:lnTo>
                <a:lnTo>
                  <a:pt x="2587" y="862"/>
                </a:lnTo>
                <a:lnTo>
                  <a:pt x="2590" y="862"/>
                </a:lnTo>
                <a:lnTo>
                  <a:pt x="2592" y="862"/>
                </a:lnTo>
                <a:lnTo>
                  <a:pt x="2595" y="862"/>
                </a:lnTo>
                <a:lnTo>
                  <a:pt x="2597" y="862"/>
                </a:lnTo>
                <a:lnTo>
                  <a:pt x="2599" y="862"/>
                </a:lnTo>
                <a:lnTo>
                  <a:pt x="2602" y="862"/>
                </a:lnTo>
                <a:lnTo>
                  <a:pt x="2604" y="863"/>
                </a:lnTo>
                <a:lnTo>
                  <a:pt x="2606" y="863"/>
                </a:lnTo>
                <a:lnTo>
                  <a:pt x="2609" y="863"/>
                </a:lnTo>
                <a:lnTo>
                  <a:pt x="2611" y="863"/>
                </a:lnTo>
                <a:lnTo>
                  <a:pt x="2614" y="863"/>
                </a:lnTo>
                <a:lnTo>
                  <a:pt x="2616" y="863"/>
                </a:lnTo>
                <a:lnTo>
                  <a:pt x="2618" y="864"/>
                </a:lnTo>
                <a:lnTo>
                  <a:pt x="2621" y="864"/>
                </a:lnTo>
                <a:lnTo>
                  <a:pt x="2623" y="864"/>
                </a:lnTo>
                <a:lnTo>
                  <a:pt x="2625" y="864"/>
                </a:lnTo>
                <a:lnTo>
                  <a:pt x="2628" y="864"/>
                </a:lnTo>
                <a:lnTo>
                  <a:pt x="2630" y="864"/>
                </a:lnTo>
                <a:lnTo>
                  <a:pt x="2632" y="865"/>
                </a:lnTo>
                <a:lnTo>
                  <a:pt x="2635" y="865"/>
                </a:lnTo>
                <a:lnTo>
                  <a:pt x="2637" y="865"/>
                </a:lnTo>
                <a:lnTo>
                  <a:pt x="2640" y="865"/>
                </a:lnTo>
                <a:lnTo>
                  <a:pt x="2642" y="865"/>
                </a:lnTo>
                <a:lnTo>
                  <a:pt x="2644" y="865"/>
                </a:lnTo>
                <a:lnTo>
                  <a:pt x="2647" y="866"/>
                </a:lnTo>
                <a:lnTo>
                  <a:pt x="2649" y="866"/>
                </a:lnTo>
                <a:lnTo>
                  <a:pt x="2651" y="866"/>
                </a:lnTo>
                <a:lnTo>
                  <a:pt x="2654" y="866"/>
                </a:lnTo>
                <a:lnTo>
                  <a:pt x="2656" y="866"/>
                </a:lnTo>
                <a:lnTo>
                  <a:pt x="2658" y="866"/>
                </a:lnTo>
                <a:lnTo>
                  <a:pt x="2661" y="866"/>
                </a:lnTo>
                <a:lnTo>
                  <a:pt x="2663" y="866"/>
                </a:lnTo>
                <a:lnTo>
                  <a:pt x="2666" y="866"/>
                </a:lnTo>
                <a:lnTo>
                  <a:pt x="2668" y="866"/>
                </a:lnTo>
                <a:lnTo>
                  <a:pt x="2670" y="866"/>
                </a:lnTo>
                <a:lnTo>
                  <a:pt x="2673" y="866"/>
                </a:lnTo>
                <a:lnTo>
                  <a:pt x="2675" y="866"/>
                </a:lnTo>
                <a:lnTo>
                  <a:pt x="2678" y="866"/>
                </a:lnTo>
                <a:lnTo>
                  <a:pt x="2680" y="866"/>
                </a:lnTo>
                <a:lnTo>
                  <a:pt x="2682" y="866"/>
                </a:lnTo>
                <a:lnTo>
                  <a:pt x="2685" y="866"/>
                </a:lnTo>
                <a:lnTo>
                  <a:pt x="2687" y="866"/>
                </a:lnTo>
                <a:lnTo>
                  <a:pt x="2689" y="866"/>
                </a:lnTo>
                <a:lnTo>
                  <a:pt x="2692" y="865"/>
                </a:lnTo>
                <a:lnTo>
                  <a:pt x="2694" y="865"/>
                </a:lnTo>
                <a:lnTo>
                  <a:pt x="2696" y="865"/>
                </a:lnTo>
                <a:lnTo>
                  <a:pt x="2699" y="865"/>
                </a:lnTo>
                <a:lnTo>
                  <a:pt x="2701" y="864"/>
                </a:lnTo>
                <a:lnTo>
                  <a:pt x="2704" y="864"/>
                </a:lnTo>
                <a:lnTo>
                  <a:pt x="2706" y="864"/>
                </a:lnTo>
                <a:lnTo>
                  <a:pt x="2708" y="864"/>
                </a:lnTo>
                <a:lnTo>
                  <a:pt x="2711" y="863"/>
                </a:lnTo>
                <a:lnTo>
                  <a:pt x="2713" y="863"/>
                </a:lnTo>
                <a:lnTo>
                  <a:pt x="2716" y="863"/>
                </a:lnTo>
                <a:lnTo>
                  <a:pt x="2718" y="862"/>
                </a:lnTo>
                <a:lnTo>
                  <a:pt x="2720" y="862"/>
                </a:lnTo>
                <a:lnTo>
                  <a:pt x="2722" y="862"/>
                </a:lnTo>
                <a:lnTo>
                  <a:pt x="2725" y="861"/>
                </a:lnTo>
                <a:lnTo>
                  <a:pt x="2727" y="861"/>
                </a:lnTo>
                <a:lnTo>
                  <a:pt x="2730" y="860"/>
                </a:lnTo>
                <a:lnTo>
                  <a:pt x="2732" y="860"/>
                </a:lnTo>
                <a:lnTo>
                  <a:pt x="2734" y="860"/>
                </a:lnTo>
                <a:lnTo>
                  <a:pt x="2737" y="859"/>
                </a:lnTo>
                <a:lnTo>
                  <a:pt x="2739" y="859"/>
                </a:lnTo>
                <a:lnTo>
                  <a:pt x="2742" y="858"/>
                </a:lnTo>
                <a:lnTo>
                  <a:pt x="2744" y="858"/>
                </a:lnTo>
                <a:lnTo>
                  <a:pt x="2746" y="857"/>
                </a:lnTo>
                <a:lnTo>
                  <a:pt x="2749" y="857"/>
                </a:lnTo>
                <a:lnTo>
                  <a:pt x="2751" y="856"/>
                </a:lnTo>
                <a:lnTo>
                  <a:pt x="2753" y="856"/>
                </a:lnTo>
                <a:lnTo>
                  <a:pt x="2756" y="855"/>
                </a:lnTo>
                <a:lnTo>
                  <a:pt x="2758" y="854"/>
                </a:lnTo>
                <a:lnTo>
                  <a:pt x="2760" y="854"/>
                </a:lnTo>
                <a:lnTo>
                  <a:pt x="2763" y="853"/>
                </a:lnTo>
                <a:lnTo>
                  <a:pt x="2765" y="853"/>
                </a:lnTo>
                <a:lnTo>
                  <a:pt x="2768" y="852"/>
                </a:lnTo>
                <a:lnTo>
                  <a:pt x="2770" y="852"/>
                </a:lnTo>
                <a:lnTo>
                  <a:pt x="2772" y="851"/>
                </a:lnTo>
                <a:lnTo>
                  <a:pt x="2775" y="850"/>
                </a:lnTo>
                <a:lnTo>
                  <a:pt x="2777" y="850"/>
                </a:lnTo>
                <a:lnTo>
                  <a:pt x="2779" y="849"/>
                </a:lnTo>
                <a:lnTo>
                  <a:pt x="2782" y="849"/>
                </a:lnTo>
                <a:lnTo>
                  <a:pt x="2784" y="848"/>
                </a:lnTo>
                <a:lnTo>
                  <a:pt x="2787" y="848"/>
                </a:lnTo>
                <a:lnTo>
                  <a:pt x="2789" y="847"/>
                </a:lnTo>
                <a:lnTo>
                  <a:pt x="2791" y="847"/>
                </a:lnTo>
                <a:lnTo>
                  <a:pt x="2793" y="846"/>
                </a:lnTo>
                <a:lnTo>
                  <a:pt x="2796" y="845"/>
                </a:lnTo>
                <a:lnTo>
                  <a:pt x="2798" y="845"/>
                </a:lnTo>
                <a:lnTo>
                  <a:pt x="2801" y="844"/>
                </a:lnTo>
                <a:lnTo>
                  <a:pt x="2803" y="844"/>
                </a:lnTo>
                <a:lnTo>
                  <a:pt x="2805" y="843"/>
                </a:lnTo>
                <a:lnTo>
                  <a:pt x="2808" y="843"/>
                </a:lnTo>
                <a:lnTo>
                  <a:pt x="2810" y="842"/>
                </a:lnTo>
                <a:lnTo>
                  <a:pt x="2813" y="842"/>
                </a:lnTo>
                <a:lnTo>
                  <a:pt x="2815" y="842"/>
                </a:lnTo>
                <a:lnTo>
                  <a:pt x="2817" y="841"/>
                </a:lnTo>
                <a:lnTo>
                  <a:pt x="2820" y="841"/>
                </a:lnTo>
                <a:lnTo>
                  <a:pt x="2822" y="840"/>
                </a:lnTo>
                <a:lnTo>
                  <a:pt x="2824" y="840"/>
                </a:lnTo>
                <a:lnTo>
                  <a:pt x="2827" y="839"/>
                </a:lnTo>
                <a:lnTo>
                  <a:pt x="2829" y="839"/>
                </a:lnTo>
                <a:lnTo>
                  <a:pt x="2831" y="838"/>
                </a:lnTo>
                <a:lnTo>
                  <a:pt x="2834" y="838"/>
                </a:lnTo>
                <a:lnTo>
                  <a:pt x="2836" y="838"/>
                </a:lnTo>
                <a:lnTo>
                  <a:pt x="2839" y="837"/>
                </a:lnTo>
                <a:lnTo>
                  <a:pt x="2841" y="837"/>
                </a:lnTo>
                <a:lnTo>
                  <a:pt x="2843" y="837"/>
                </a:lnTo>
                <a:lnTo>
                  <a:pt x="2846" y="836"/>
                </a:lnTo>
                <a:lnTo>
                  <a:pt x="2848" y="836"/>
                </a:lnTo>
                <a:lnTo>
                  <a:pt x="2851" y="836"/>
                </a:lnTo>
                <a:lnTo>
                  <a:pt x="2853" y="836"/>
                </a:lnTo>
                <a:lnTo>
                  <a:pt x="2855" y="835"/>
                </a:lnTo>
                <a:lnTo>
                  <a:pt x="2858" y="835"/>
                </a:lnTo>
                <a:lnTo>
                  <a:pt x="2860" y="835"/>
                </a:lnTo>
                <a:lnTo>
                  <a:pt x="2862" y="835"/>
                </a:lnTo>
                <a:lnTo>
                  <a:pt x="2865" y="835"/>
                </a:lnTo>
                <a:lnTo>
                  <a:pt x="2867" y="834"/>
                </a:lnTo>
                <a:lnTo>
                  <a:pt x="2869" y="834"/>
                </a:lnTo>
                <a:lnTo>
                  <a:pt x="2872" y="834"/>
                </a:lnTo>
                <a:lnTo>
                  <a:pt x="2874" y="834"/>
                </a:lnTo>
                <a:lnTo>
                  <a:pt x="2877" y="834"/>
                </a:lnTo>
                <a:lnTo>
                  <a:pt x="2879" y="834"/>
                </a:lnTo>
                <a:lnTo>
                  <a:pt x="2881" y="834"/>
                </a:lnTo>
                <a:lnTo>
                  <a:pt x="2884" y="834"/>
                </a:lnTo>
                <a:lnTo>
                  <a:pt x="2886" y="834"/>
                </a:lnTo>
                <a:lnTo>
                  <a:pt x="2888" y="834"/>
                </a:lnTo>
                <a:lnTo>
                  <a:pt x="2891" y="834"/>
                </a:lnTo>
                <a:lnTo>
                  <a:pt x="2893" y="834"/>
                </a:lnTo>
                <a:lnTo>
                  <a:pt x="2895" y="834"/>
                </a:lnTo>
                <a:lnTo>
                  <a:pt x="2898" y="834"/>
                </a:lnTo>
                <a:lnTo>
                  <a:pt x="2900" y="834"/>
                </a:lnTo>
                <a:lnTo>
                  <a:pt x="2903" y="834"/>
                </a:lnTo>
                <a:lnTo>
                  <a:pt x="2905" y="834"/>
                </a:lnTo>
                <a:lnTo>
                  <a:pt x="2907" y="834"/>
                </a:lnTo>
                <a:lnTo>
                  <a:pt x="2910" y="835"/>
                </a:lnTo>
                <a:lnTo>
                  <a:pt x="2912" y="835"/>
                </a:lnTo>
                <a:lnTo>
                  <a:pt x="2914" y="835"/>
                </a:lnTo>
                <a:lnTo>
                  <a:pt x="2917" y="835"/>
                </a:lnTo>
                <a:lnTo>
                  <a:pt x="2919" y="835"/>
                </a:lnTo>
                <a:lnTo>
                  <a:pt x="2922" y="836"/>
                </a:lnTo>
                <a:lnTo>
                  <a:pt x="2924" y="836"/>
                </a:lnTo>
                <a:lnTo>
                  <a:pt x="2926" y="836"/>
                </a:lnTo>
                <a:lnTo>
                  <a:pt x="2929" y="836"/>
                </a:lnTo>
                <a:lnTo>
                  <a:pt x="2931" y="837"/>
                </a:lnTo>
                <a:lnTo>
                  <a:pt x="2933" y="837"/>
                </a:lnTo>
                <a:lnTo>
                  <a:pt x="2936" y="837"/>
                </a:lnTo>
                <a:lnTo>
                  <a:pt x="2938" y="838"/>
                </a:lnTo>
                <a:lnTo>
                  <a:pt x="2940" y="838"/>
                </a:lnTo>
                <a:lnTo>
                  <a:pt x="2943" y="838"/>
                </a:lnTo>
                <a:lnTo>
                  <a:pt x="2945" y="839"/>
                </a:lnTo>
                <a:lnTo>
                  <a:pt x="2948" y="839"/>
                </a:lnTo>
                <a:lnTo>
                  <a:pt x="2950" y="840"/>
                </a:lnTo>
                <a:lnTo>
                  <a:pt x="2952" y="840"/>
                </a:lnTo>
                <a:lnTo>
                  <a:pt x="2955" y="840"/>
                </a:lnTo>
                <a:lnTo>
                  <a:pt x="2957" y="841"/>
                </a:lnTo>
                <a:lnTo>
                  <a:pt x="2959" y="841"/>
                </a:lnTo>
                <a:lnTo>
                  <a:pt x="2962" y="842"/>
                </a:lnTo>
                <a:lnTo>
                  <a:pt x="2964" y="842"/>
                </a:lnTo>
                <a:lnTo>
                  <a:pt x="2966" y="843"/>
                </a:lnTo>
                <a:lnTo>
                  <a:pt x="2969" y="843"/>
                </a:lnTo>
                <a:lnTo>
                  <a:pt x="2971" y="844"/>
                </a:lnTo>
                <a:lnTo>
                  <a:pt x="2974" y="844"/>
                </a:lnTo>
                <a:lnTo>
                  <a:pt x="2976" y="845"/>
                </a:lnTo>
                <a:lnTo>
                  <a:pt x="2978" y="845"/>
                </a:lnTo>
                <a:lnTo>
                  <a:pt x="2981" y="846"/>
                </a:lnTo>
                <a:lnTo>
                  <a:pt x="2983" y="846"/>
                </a:lnTo>
                <a:lnTo>
                  <a:pt x="2986" y="847"/>
                </a:lnTo>
                <a:lnTo>
                  <a:pt x="2988" y="847"/>
                </a:lnTo>
                <a:lnTo>
                  <a:pt x="2990" y="848"/>
                </a:lnTo>
                <a:lnTo>
                  <a:pt x="2993" y="848"/>
                </a:lnTo>
                <a:lnTo>
                  <a:pt x="2995" y="849"/>
                </a:lnTo>
                <a:lnTo>
                  <a:pt x="2997" y="849"/>
                </a:lnTo>
                <a:lnTo>
                  <a:pt x="3000" y="850"/>
                </a:lnTo>
                <a:lnTo>
                  <a:pt x="3002" y="850"/>
                </a:lnTo>
                <a:lnTo>
                  <a:pt x="3004" y="851"/>
                </a:lnTo>
                <a:lnTo>
                  <a:pt x="3007" y="851"/>
                </a:lnTo>
                <a:lnTo>
                  <a:pt x="3009" y="852"/>
                </a:lnTo>
                <a:lnTo>
                  <a:pt x="3012" y="853"/>
                </a:lnTo>
                <a:lnTo>
                  <a:pt x="3014" y="853"/>
                </a:lnTo>
                <a:lnTo>
                  <a:pt x="3016" y="854"/>
                </a:lnTo>
                <a:lnTo>
                  <a:pt x="3019" y="854"/>
                </a:lnTo>
                <a:lnTo>
                  <a:pt x="3021" y="855"/>
                </a:lnTo>
                <a:lnTo>
                  <a:pt x="3024" y="855"/>
                </a:lnTo>
                <a:lnTo>
                  <a:pt x="3026" y="856"/>
                </a:lnTo>
                <a:lnTo>
                  <a:pt x="3028" y="856"/>
                </a:lnTo>
                <a:lnTo>
                  <a:pt x="3030" y="857"/>
                </a:lnTo>
                <a:lnTo>
                  <a:pt x="3033" y="857"/>
                </a:lnTo>
                <a:lnTo>
                  <a:pt x="3035" y="858"/>
                </a:lnTo>
                <a:lnTo>
                  <a:pt x="3038" y="859"/>
                </a:lnTo>
                <a:lnTo>
                  <a:pt x="3040" y="859"/>
                </a:lnTo>
                <a:lnTo>
                  <a:pt x="3042" y="860"/>
                </a:lnTo>
                <a:lnTo>
                  <a:pt x="3045" y="860"/>
                </a:lnTo>
                <a:lnTo>
                  <a:pt x="3047" y="861"/>
                </a:lnTo>
                <a:lnTo>
                  <a:pt x="3050" y="861"/>
                </a:lnTo>
                <a:lnTo>
                  <a:pt x="3052" y="862"/>
                </a:lnTo>
                <a:lnTo>
                  <a:pt x="3054" y="862"/>
                </a:lnTo>
                <a:lnTo>
                  <a:pt x="3057" y="863"/>
                </a:lnTo>
                <a:lnTo>
                  <a:pt x="3059" y="863"/>
                </a:lnTo>
                <a:lnTo>
                  <a:pt x="3061" y="864"/>
                </a:lnTo>
                <a:lnTo>
                  <a:pt x="3064" y="864"/>
                </a:lnTo>
                <a:lnTo>
                  <a:pt x="3066" y="865"/>
                </a:lnTo>
                <a:lnTo>
                  <a:pt x="3068" y="866"/>
                </a:lnTo>
                <a:lnTo>
                  <a:pt x="3071" y="866"/>
                </a:lnTo>
                <a:lnTo>
                  <a:pt x="3073" y="867"/>
                </a:lnTo>
                <a:lnTo>
                  <a:pt x="3075" y="867"/>
                </a:lnTo>
                <a:lnTo>
                  <a:pt x="3078" y="868"/>
                </a:lnTo>
                <a:lnTo>
                  <a:pt x="3080" y="868"/>
                </a:lnTo>
                <a:lnTo>
                  <a:pt x="3083" y="869"/>
                </a:lnTo>
                <a:lnTo>
                  <a:pt x="3085" y="869"/>
                </a:lnTo>
                <a:lnTo>
                  <a:pt x="3087" y="870"/>
                </a:lnTo>
                <a:lnTo>
                  <a:pt x="3090" y="870"/>
                </a:lnTo>
                <a:lnTo>
                  <a:pt x="3092" y="871"/>
                </a:lnTo>
                <a:lnTo>
                  <a:pt x="3095" y="871"/>
                </a:lnTo>
                <a:lnTo>
                  <a:pt x="3097" y="872"/>
                </a:lnTo>
                <a:lnTo>
                  <a:pt x="3099" y="872"/>
                </a:lnTo>
                <a:lnTo>
                  <a:pt x="3101" y="873"/>
                </a:lnTo>
                <a:lnTo>
                  <a:pt x="3104" y="873"/>
                </a:lnTo>
                <a:lnTo>
                  <a:pt x="3106" y="874"/>
                </a:lnTo>
                <a:lnTo>
                  <a:pt x="3109" y="874"/>
                </a:lnTo>
                <a:lnTo>
                  <a:pt x="3111" y="875"/>
                </a:lnTo>
                <a:lnTo>
                  <a:pt x="3113" y="875"/>
                </a:lnTo>
                <a:lnTo>
                  <a:pt x="3116" y="876"/>
                </a:lnTo>
                <a:lnTo>
                  <a:pt x="3118" y="876"/>
                </a:lnTo>
                <a:lnTo>
                  <a:pt x="3121" y="877"/>
                </a:lnTo>
                <a:lnTo>
                  <a:pt x="3123" y="877"/>
                </a:lnTo>
                <a:lnTo>
                  <a:pt x="3125" y="877"/>
                </a:lnTo>
                <a:lnTo>
                  <a:pt x="3128" y="878"/>
                </a:lnTo>
                <a:lnTo>
                  <a:pt x="3130" y="879"/>
                </a:lnTo>
                <a:lnTo>
                  <a:pt x="3132" y="879"/>
                </a:lnTo>
                <a:lnTo>
                  <a:pt x="3135" y="879"/>
                </a:lnTo>
                <a:lnTo>
                  <a:pt x="3137" y="880"/>
                </a:lnTo>
                <a:lnTo>
                  <a:pt x="3139" y="880"/>
                </a:lnTo>
                <a:lnTo>
                  <a:pt x="3142" y="881"/>
                </a:lnTo>
                <a:lnTo>
                  <a:pt x="3144" y="881"/>
                </a:lnTo>
                <a:lnTo>
                  <a:pt x="3147" y="882"/>
                </a:lnTo>
                <a:lnTo>
                  <a:pt x="3149" y="882"/>
                </a:lnTo>
                <a:lnTo>
                  <a:pt x="3151" y="882"/>
                </a:lnTo>
                <a:lnTo>
                  <a:pt x="3154" y="883"/>
                </a:lnTo>
                <a:lnTo>
                  <a:pt x="3156" y="883"/>
                </a:lnTo>
                <a:lnTo>
                  <a:pt x="3159" y="883"/>
                </a:lnTo>
                <a:lnTo>
                  <a:pt x="3161" y="884"/>
                </a:lnTo>
                <a:lnTo>
                  <a:pt x="3163" y="884"/>
                </a:lnTo>
                <a:lnTo>
                  <a:pt x="3166" y="884"/>
                </a:lnTo>
                <a:lnTo>
                  <a:pt x="3168" y="885"/>
                </a:lnTo>
                <a:lnTo>
                  <a:pt x="3170" y="885"/>
                </a:lnTo>
                <a:lnTo>
                  <a:pt x="3173" y="885"/>
                </a:lnTo>
                <a:lnTo>
                  <a:pt x="3175" y="886"/>
                </a:lnTo>
                <a:lnTo>
                  <a:pt x="3177" y="886"/>
                </a:lnTo>
                <a:lnTo>
                  <a:pt x="3180" y="886"/>
                </a:lnTo>
                <a:lnTo>
                  <a:pt x="3182" y="886"/>
                </a:lnTo>
                <a:lnTo>
                  <a:pt x="3185" y="887"/>
                </a:lnTo>
                <a:lnTo>
                  <a:pt x="3187" y="887"/>
                </a:lnTo>
                <a:lnTo>
                  <a:pt x="3189" y="887"/>
                </a:lnTo>
                <a:lnTo>
                  <a:pt x="3192" y="887"/>
                </a:lnTo>
                <a:lnTo>
                  <a:pt x="3194" y="887"/>
                </a:lnTo>
                <a:lnTo>
                  <a:pt x="3196" y="887"/>
                </a:lnTo>
                <a:lnTo>
                  <a:pt x="3199" y="888"/>
                </a:lnTo>
                <a:lnTo>
                  <a:pt x="3201" y="888"/>
                </a:lnTo>
                <a:lnTo>
                  <a:pt x="3203" y="888"/>
                </a:lnTo>
                <a:lnTo>
                  <a:pt x="3206" y="888"/>
                </a:lnTo>
                <a:lnTo>
                  <a:pt x="3208" y="888"/>
                </a:lnTo>
                <a:lnTo>
                  <a:pt x="3211" y="888"/>
                </a:lnTo>
                <a:lnTo>
                  <a:pt x="3213" y="888"/>
                </a:lnTo>
                <a:lnTo>
                  <a:pt x="3215" y="888"/>
                </a:lnTo>
                <a:lnTo>
                  <a:pt x="3218" y="888"/>
                </a:lnTo>
                <a:lnTo>
                  <a:pt x="3220" y="888"/>
                </a:lnTo>
                <a:lnTo>
                  <a:pt x="3222" y="888"/>
                </a:lnTo>
                <a:lnTo>
                  <a:pt x="3225" y="888"/>
                </a:lnTo>
                <a:lnTo>
                  <a:pt x="3227" y="888"/>
                </a:lnTo>
                <a:lnTo>
                  <a:pt x="3230" y="887"/>
                </a:lnTo>
                <a:lnTo>
                  <a:pt x="3232" y="887"/>
                </a:lnTo>
                <a:lnTo>
                  <a:pt x="3234" y="887"/>
                </a:lnTo>
                <a:lnTo>
                  <a:pt x="3237" y="887"/>
                </a:lnTo>
                <a:lnTo>
                  <a:pt x="3239" y="887"/>
                </a:lnTo>
                <a:lnTo>
                  <a:pt x="3241" y="887"/>
                </a:lnTo>
                <a:lnTo>
                  <a:pt x="3244" y="886"/>
                </a:lnTo>
                <a:lnTo>
                  <a:pt x="3246" y="886"/>
                </a:lnTo>
                <a:lnTo>
                  <a:pt x="3248" y="886"/>
                </a:lnTo>
                <a:lnTo>
                  <a:pt x="3251" y="886"/>
                </a:lnTo>
                <a:lnTo>
                  <a:pt x="3253" y="886"/>
                </a:lnTo>
                <a:lnTo>
                  <a:pt x="3256" y="885"/>
                </a:lnTo>
                <a:lnTo>
                  <a:pt x="3258" y="885"/>
                </a:lnTo>
                <a:lnTo>
                  <a:pt x="3260" y="885"/>
                </a:lnTo>
                <a:lnTo>
                  <a:pt x="3263" y="885"/>
                </a:lnTo>
                <a:lnTo>
                  <a:pt x="3265" y="884"/>
                </a:lnTo>
                <a:lnTo>
                  <a:pt x="3267" y="884"/>
                </a:lnTo>
                <a:lnTo>
                  <a:pt x="3270" y="884"/>
                </a:lnTo>
                <a:lnTo>
                  <a:pt x="3272" y="884"/>
                </a:lnTo>
                <a:lnTo>
                  <a:pt x="3274" y="883"/>
                </a:lnTo>
                <a:lnTo>
                  <a:pt x="3277" y="883"/>
                </a:lnTo>
                <a:lnTo>
                  <a:pt x="3279" y="883"/>
                </a:lnTo>
                <a:lnTo>
                  <a:pt x="3282" y="882"/>
                </a:lnTo>
                <a:lnTo>
                  <a:pt x="3284" y="882"/>
                </a:lnTo>
                <a:lnTo>
                  <a:pt x="3286" y="882"/>
                </a:lnTo>
                <a:lnTo>
                  <a:pt x="3289" y="882"/>
                </a:lnTo>
                <a:lnTo>
                  <a:pt x="3291" y="881"/>
                </a:lnTo>
                <a:lnTo>
                  <a:pt x="3294" y="881"/>
                </a:lnTo>
                <a:lnTo>
                  <a:pt x="3296" y="881"/>
                </a:lnTo>
                <a:lnTo>
                  <a:pt x="3298" y="881"/>
                </a:lnTo>
                <a:lnTo>
                  <a:pt x="3301" y="880"/>
                </a:lnTo>
                <a:lnTo>
                  <a:pt x="3303" y="880"/>
                </a:lnTo>
                <a:lnTo>
                  <a:pt x="3305" y="880"/>
                </a:lnTo>
                <a:lnTo>
                  <a:pt x="3308" y="879"/>
                </a:lnTo>
                <a:lnTo>
                  <a:pt x="3310" y="879"/>
                </a:lnTo>
                <a:lnTo>
                  <a:pt x="3312" y="879"/>
                </a:lnTo>
                <a:lnTo>
                  <a:pt x="3315" y="879"/>
                </a:lnTo>
                <a:lnTo>
                  <a:pt x="3317" y="878"/>
                </a:lnTo>
                <a:lnTo>
                  <a:pt x="3320" y="878"/>
                </a:lnTo>
                <a:lnTo>
                  <a:pt x="3322" y="877"/>
                </a:lnTo>
                <a:lnTo>
                  <a:pt x="3324" y="877"/>
                </a:lnTo>
                <a:lnTo>
                  <a:pt x="3327" y="877"/>
                </a:lnTo>
                <a:lnTo>
                  <a:pt x="3329" y="877"/>
                </a:lnTo>
                <a:lnTo>
                  <a:pt x="3332" y="876"/>
                </a:lnTo>
                <a:lnTo>
                  <a:pt x="3334" y="876"/>
                </a:lnTo>
                <a:lnTo>
                  <a:pt x="3336" y="876"/>
                </a:lnTo>
                <a:lnTo>
                  <a:pt x="3338" y="875"/>
                </a:lnTo>
                <a:lnTo>
                  <a:pt x="3341" y="875"/>
                </a:lnTo>
                <a:lnTo>
                  <a:pt x="3343" y="875"/>
                </a:lnTo>
                <a:lnTo>
                  <a:pt x="3346" y="875"/>
                </a:lnTo>
                <a:lnTo>
                  <a:pt x="3348" y="874"/>
                </a:lnTo>
                <a:lnTo>
                  <a:pt x="3350" y="874"/>
                </a:lnTo>
                <a:lnTo>
                  <a:pt x="3353" y="874"/>
                </a:lnTo>
                <a:lnTo>
                  <a:pt x="3355" y="873"/>
                </a:lnTo>
                <a:lnTo>
                  <a:pt x="3358" y="873"/>
                </a:lnTo>
                <a:lnTo>
                  <a:pt x="3360" y="873"/>
                </a:lnTo>
                <a:lnTo>
                  <a:pt x="3362" y="873"/>
                </a:lnTo>
                <a:lnTo>
                  <a:pt x="3365" y="872"/>
                </a:lnTo>
                <a:lnTo>
                  <a:pt x="3367" y="872"/>
                </a:lnTo>
                <a:lnTo>
                  <a:pt x="3369" y="872"/>
                </a:lnTo>
                <a:lnTo>
                  <a:pt x="3372" y="871"/>
                </a:lnTo>
                <a:lnTo>
                  <a:pt x="3374" y="871"/>
                </a:lnTo>
                <a:lnTo>
                  <a:pt x="3376" y="871"/>
                </a:lnTo>
                <a:lnTo>
                  <a:pt x="3379" y="871"/>
                </a:lnTo>
                <a:lnTo>
                  <a:pt x="3381" y="870"/>
                </a:lnTo>
                <a:lnTo>
                  <a:pt x="3383" y="870"/>
                </a:lnTo>
                <a:lnTo>
                  <a:pt x="3386" y="870"/>
                </a:lnTo>
                <a:lnTo>
                  <a:pt x="3388" y="869"/>
                </a:lnTo>
                <a:lnTo>
                  <a:pt x="3391" y="869"/>
                </a:lnTo>
                <a:lnTo>
                  <a:pt x="3393" y="869"/>
                </a:lnTo>
                <a:lnTo>
                  <a:pt x="3395" y="869"/>
                </a:lnTo>
                <a:lnTo>
                  <a:pt x="3398" y="868"/>
                </a:lnTo>
                <a:lnTo>
                  <a:pt x="3400" y="868"/>
                </a:lnTo>
                <a:lnTo>
                  <a:pt x="3403" y="868"/>
                </a:lnTo>
                <a:lnTo>
                  <a:pt x="3405" y="868"/>
                </a:lnTo>
                <a:lnTo>
                  <a:pt x="3407" y="867"/>
                </a:lnTo>
                <a:lnTo>
                  <a:pt x="3409" y="867"/>
                </a:lnTo>
                <a:lnTo>
                  <a:pt x="3412" y="867"/>
                </a:lnTo>
                <a:lnTo>
                  <a:pt x="3414" y="867"/>
                </a:lnTo>
                <a:lnTo>
                  <a:pt x="3417" y="866"/>
                </a:lnTo>
                <a:lnTo>
                  <a:pt x="3419" y="866"/>
                </a:lnTo>
                <a:lnTo>
                  <a:pt x="3421" y="866"/>
                </a:lnTo>
                <a:lnTo>
                  <a:pt x="3424" y="866"/>
                </a:lnTo>
                <a:lnTo>
                  <a:pt x="3426" y="866"/>
                </a:lnTo>
                <a:lnTo>
                  <a:pt x="3429" y="865"/>
                </a:lnTo>
                <a:lnTo>
                  <a:pt x="3431" y="865"/>
                </a:lnTo>
                <a:lnTo>
                  <a:pt x="3433" y="865"/>
                </a:lnTo>
                <a:lnTo>
                  <a:pt x="3436" y="865"/>
                </a:lnTo>
                <a:lnTo>
                  <a:pt x="3438" y="864"/>
                </a:lnTo>
                <a:lnTo>
                  <a:pt x="3440" y="864"/>
                </a:lnTo>
                <a:lnTo>
                  <a:pt x="3443" y="864"/>
                </a:lnTo>
                <a:lnTo>
                  <a:pt x="3445" y="864"/>
                </a:lnTo>
                <a:lnTo>
                  <a:pt x="3447" y="864"/>
                </a:lnTo>
                <a:lnTo>
                  <a:pt x="3450" y="864"/>
                </a:lnTo>
                <a:lnTo>
                  <a:pt x="3452" y="864"/>
                </a:lnTo>
                <a:lnTo>
                  <a:pt x="3455" y="864"/>
                </a:lnTo>
                <a:lnTo>
                  <a:pt x="3457" y="864"/>
                </a:lnTo>
                <a:lnTo>
                  <a:pt x="3459" y="864"/>
                </a:lnTo>
                <a:lnTo>
                  <a:pt x="3462" y="863"/>
                </a:lnTo>
                <a:lnTo>
                  <a:pt x="3464" y="863"/>
                </a:lnTo>
                <a:lnTo>
                  <a:pt x="3467" y="863"/>
                </a:lnTo>
                <a:lnTo>
                  <a:pt x="3469" y="863"/>
                </a:lnTo>
                <a:lnTo>
                  <a:pt x="3471" y="864"/>
                </a:lnTo>
                <a:lnTo>
                  <a:pt x="3474" y="864"/>
                </a:lnTo>
                <a:lnTo>
                  <a:pt x="3476" y="864"/>
                </a:lnTo>
                <a:lnTo>
                  <a:pt x="3478" y="864"/>
                </a:lnTo>
                <a:lnTo>
                  <a:pt x="3481" y="864"/>
                </a:lnTo>
                <a:lnTo>
                  <a:pt x="3483" y="864"/>
                </a:lnTo>
                <a:lnTo>
                  <a:pt x="3485" y="864"/>
                </a:lnTo>
                <a:lnTo>
                  <a:pt x="3488" y="864"/>
                </a:lnTo>
                <a:lnTo>
                  <a:pt x="3490" y="864"/>
                </a:lnTo>
                <a:lnTo>
                  <a:pt x="3493" y="865"/>
                </a:lnTo>
                <a:lnTo>
                  <a:pt x="3495" y="865"/>
                </a:lnTo>
                <a:lnTo>
                  <a:pt x="3497" y="865"/>
                </a:lnTo>
                <a:lnTo>
                  <a:pt x="3500" y="866"/>
                </a:lnTo>
                <a:lnTo>
                  <a:pt x="3502" y="866"/>
                </a:lnTo>
                <a:lnTo>
                  <a:pt x="3504" y="866"/>
                </a:lnTo>
                <a:lnTo>
                  <a:pt x="3507" y="867"/>
                </a:lnTo>
                <a:lnTo>
                  <a:pt x="3509" y="867"/>
                </a:lnTo>
                <a:lnTo>
                  <a:pt x="3511" y="867"/>
                </a:lnTo>
                <a:lnTo>
                  <a:pt x="3514" y="868"/>
                </a:lnTo>
                <a:lnTo>
                  <a:pt x="3516" y="868"/>
                </a:lnTo>
                <a:lnTo>
                  <a:pt x="3519" y="869"/>
                </a:lnTo>
                <a:lnTo>
                  <a:pt x="3521" y="869"/>
                </a:lnTo>
                <a:lnTo>
                  <a:pt x="3523" y="870"/>
                </a:lnTo>
                <a:lnTo>
                  <a:pt x="3526" y="870"/>
                </a:lnTo>
                <a:lnTo>
                  <a:pt x="3528" y="871"/>
                </a:lnTo>
                <a:lnTo>
                  <a:pt x="3530" y="871"/>
                </a:lnTo>
                <a:lnTo>
                  <a:pt x="3533" y="872"/>
                </a:lnTo>
                <a:lnTo>
                  <a:pt x="3535" y="872"/>
                </a:lnTo>
                <a:lnTo>
                  <a:pt x="3538" y="873"/>
                </a:lnTo>
                <a:lnTo>
                  <a:pt x="3540" y="874"/>
                </a:lnTo>
                <a:lnTo>
                  <a:pt x="3542" y="874"/>
                </a:lnTo>
                <a:lnTo>
                  <a:pt x="3545" y="875"/>
                </a:lnTo>
                <a:lnTo>
                  <a:pt x="3547" y="876"/>
                </a:lnTo>
                <a:lnTo>
                  <a:pt x="3549" y="876"/>
                </a:lnTo>
                <a:lnTo>
                  <a:pt x="3552" y="877"/>
                </a:lnTo>
                <a:lnTo>
                  <a:pt x="3554" y="878"/>
                </a:lnTo>
                <a:lnTo>
                  <a:pt x="3556" y="879"/>
                </a:lnTo>
                <a:lnTo>
                  <a:pt x="3559" y="880"/>
                </a:lnTo>
                <a:lnTo>
                  <a:pt x="3561" y="881"/>
                </a:lnTo>
                <a:lnTo>
                  <a:pt x="3564" y="881"/>
                </a:lnTo>
                <a:lnTo>
                  <a:pt x="3566" y="882"/>
                </a:lnTo>
                <a:lnTo>
                  <a:pt x="3568" y="883"/>
                </a:lnTo>
                <a:lnTo>
                  <a:pt x="3571" y="884"/>
                </a:lnTo>
                <a:lnTo>
                  <a:pt x="3573" y="884"/>
                </a:lnTo>
                <a:lnTo>
                  <a:pt x="3575" y="885"/>
                </a:lnTo>
                <a:lnTo>
                  <a:pt x="3578" y="886"/>
                </a:lnTo>
                <a:lnTo>
                  <a:pt x="3580" y="886"/>
                </a:lnTo>
                <a:lnTo>
                  <a:pt x="3582" y="887"/>
                </a:lnTo>
                <a:lnTo>
                  <a:pt x="3585" y="887"/>
                </a:lnTo>
                <a:lnTo>
                  <a:pt x="3587" y="888"/>
                </a:lnTo>
                <a:lnTo>
                  <a:pt x="3590" y="888"/>
                </a:lnTo>
                <a:lnTo>
                  <a:pt x="3592" y="888"/>
                </a:lnTo>
                <a:lnTo>
                  <a:pt x="3594" y="888"/>
                </a:lnTo>
                <a:lnTo>
                  <a:pt x="3597" y="887"/>
                </a:lnTo>
                <a:lnTo>
                  <a:pt x="3599" y="887"/>
                </a:lnTo>
                <a:lnTo>
                  <a:pt x="3602" y="886"/>
                </a:lnTo>
                <a:lnTo>
                  <a:pt x="3604" y="885"/>
                </a:lnTo>
                <a:lnTo>
                  <a:pt x="3606" y="884"/>
                </a:lnTo>
                <a:lnTo>
                  <a:pt x="3609" y="883"/>
                </a:lnTo>
                <a:lnTo>
                  <a:pt x="3611" y="882"/>
                </a:lnTo>
                <a:lnTo>
                  <a:pt x="3613" y="881"/>
                </a:lnTo>
                <a:lnTo>
                  <a:pt x="3616" y="879"/>
                </a:lnTo>
                <a:lnTo>
                  <a:pt x="3618" y="878"/>
                </a:lnTo>
                <a:lnTo>
                  <a:pt x="3620" y="876"/>
                </a:lnTo>
                <a:lnTo>
                  <a:pt x="3623" y="875"/>
                </a:lnTo>
                <a:lnTo>
                  <a:pt x="3625" y="873"/>
                </a:lnTo>
                <a:lnTo>
                  <a:pt x="3628" y="871"/>
                </a:lnTo>
                <a:lnTo>
                  <a:pt x="3630" y="869"/>
                </a:lnTo>
                <a:lnTo>
                  <a:pt x="3632" y="867"/>
                </a:lnTo>
                <a:lnTo>
                  <a:pt x="3635" y="866"/>
                </a:lnTo>
                <a:lnTo>
                  <a:pt x="3637" y="863"/>
                </a:lnTo>
                <a:lnTo>
                  <a:pt x="3640" y="861"/>
                </a:lnTo>
                <a:lnTo>
                  <a:pt x="3642" y="859"/>
                </a:lnTo>
                <a:lnTo>
                  <a:pt x="3644" y="857"/>
                </a:lnTo>
                <a:lnTo>
                  <a:pt x="3646" y="855"/>
                </a:lnTo>
                <a:lnTo>
                  <a:pt x="3649" y="853"/>
                </a:lnTo>
                <a:lnTo>
                  <a:pt x="3651" y="850"/>
                </a:lnTo>
                <a:lnTo>
                  <a:pt x="3654" y="848"/>
                </a:lnTo>
                <a:lnTo>
                  <a:pt x="3656" y="846"/>
                </a:lnTo>
                <a:lnTo>
                  <a:pt x="3658" y="843"/>
                </a:lnTo>
                <a:lnTo>
                  <a:pt x="3661" y="841"/>
                </a:lnTo>
                <a:lnTo>
                  <a:pt x="3663" y="838"/>
                </a:lnTo>
                <a:lnTo>
                  <a:pt x="3666" y="836"/>
                </a:lnTo>
                <a:lnTo>
                  <a:pt x="3668" y="833"/>
                </a:lnTo>
                <a:lnTo>
                  <a:pt x="3670" y="831"/>
                </a:lnTo>
                <a:lnTo>
                  <a:pt x="3673" y="828"/>
                </a:lnTo>
                <a:lnTo>
                  <a:pt x="3675" y="825"/>
                </a:lnTo>
                <a:lnTo>
                  <a:pt x="3677" y="823"/>
                </a:lnTo>
                <a:lnTo>
                  <a:pt x="3680" y="820"/>
                </a:lnTo>
                <a:lnTo>
                  <a:pt x="3682" y="817"/>
                </a:lnTo>
                <a:lnTo>
                  <a:pt x="3684" y="814"/>
                </a:lnTo>
                <a:lnTo>
                  <a:pt x="3687" y="811"/>
                </a:lnTo>
                <a:lnTo>
                  <a:pt x="3689" y="809"/>
                </a:lnTo>
                <a:lnTo>
                  <a:pt x="3691" y="806"/>
                </a:lnTo>
                <a:lnTo>
                  <a:pt x="3694" y="803"/>
                </a:lnTo>
                <a:lnTo>
                  <a:pt x="3696" y="800"/>
                </a:lnTo>
                <a:lnTo>
                  <a:pt x="3699" y="797"/>
                </a:lnTo>
                <a:lnTo>
                  <a:pt x="3701" y="794"/>
                </a:lnTo>
                <a:lnTo>
                  <a:pt x="3703" y="791"/>
                </a:lnTo>
                <a:lnTo>
                  <a:pt x="3706" y="788"/>
                </a:lnTo>
                <a:lnTo>
                  <a:pt x="3708" y="785"/>
                </a:lnTo>
                <a:lnTo>
                  <a:pt x="3711" y="782"/>
                </a:lnTo>
                <a:lnTo>
                  <a:pt x="3713" y="779"/>
                </a:lnTo>
                <a:lnTo>
                  <a:pt x="3715" y="775"/>
                </a:lnTo>
                <a:lnTo>
                  <a:pt x="3717" y="772"/>
                </a:lnTo>
                <a:lnTo>
                  <a:pt x="3720" y="769"/>
                </a:lnTo>
                <a:lnTo>
                  <a:pt x="3722" y="766"/>
                </a:lnTo>
                <a:lnTo>
                  <a:pt x="3725" y="763"/>
                </a:lnTo>
                <a:lnTo>
                  <a:pt x="3727" y="759"/>
                </a:lnTo>
                <a:lnTo>
                  <a:pt x="3729" y="756"/>
                </a:lnTo>
                <a:lnTo>
                  <a:pt x="3732" y="753"/>
                </a:lnTo>
                <a:lnTo>
                  <a:pt x="3734" y="750"/>
                </a:lnTo>
                <a:lnTo>
                  <a:pt x="3737" y="746"/>
                </a:lnTo>
                <a:lnTo>
                  <a:pt x="3739" y="743"/>
                </a:lnTo>
                <a:lnTo>
                  <a:pt x="3741" y="739"/>
                </a:lnTo>
                <a:lnTo>
                  <a:pt x="3744" y="736"/>
                </a:lnTo>
                <a:lnTo>
                  <a:pt x="3746" y="733"/>
                </a:lnTo>
                <a:lnTo>
                  <a:pt x="3748" y="729"/>
                </a:lnTo>
                <a:lnTo>
                  <a:pt x="3751" y="726"/>
                </a:lnTo>
                <a:lnTo>
                  <a:pt x="3753" y="723"/>
                </a:lnTo>
                <a:lnTo>
                  <a:pt x="3755" y="719"/>
                </a:lnTo>
                <a:lnTo>
                  <a:pt x="3758" y="716"/>
                </a:lnTo>
                <a:lnTo>
                  <a:pt x="3760" y="712"/>
                </a:lnTo>
                <a:lnTo>
                  <a:pt x="3763" y="709"/>
                </a:lnTo>
                <a:lnTo>
                  <a:pt x="3765" y="705"/>
                </a:lnTo>
                <a:lnTo>
                  <a:pt x="3767" y="702"/>
                </a:lnTo>
                <a:lnTo>
                  <a:pt x="3770" y="699"/>
                </a:lnTo>
                <a:lnTo>
                  <a:pt x="3772" y="695"/>
                </a:lnTo>
                <a:lnTo>
                  <a:pt x="3775" y="692"/>
                </a:lnTo>
                <a:lnTo>
                  <a:pt x="3777" y="688"/>
                </a:lnTo>
                <a:lnTo>
                  <a:pt x="3779" y="685"/>
                </a:lnTo>
                <a:lnTo>
                  <a:pt x="3782" y="682"/>
                </a:lnTo>
                <a:lnTo>
                  <a:pt x="3784" y="678"/>
                </a:lnTo>
                <a:lnTo>
                  <a:pt x="3786" y="675"/>
                </a:lnTo>
                <a:lnTo>
                  <a:pt x="3789" y="671"/>
                </a:lnTo>
                <a:lnTo>
                  <a:pt x="3791" y="668"/>
                </a:lnTo>
                <a:lnTo>
                  <a:pt x="3793" y="665"/>
                </a:lnTo>
                <a:lnTo>
                  <a:pt x="3796" y="661"/>
                </a:lnTo>
                <a:lnTo>
                  <a:pt x="3798" y="658"/>
                </a:lnTo>
                <a:lnTo>
                  <a:pt x="3801" y="654"/>
                </a:lnTo>
                <a:lnTo>
                  <a:pt x="3803" y="651"/>
                </a:lnTo>
                <a:lnTo>
                  <a:pt x="3805" y="648"/>
                </a:lnTo>
                <a:lnTo>
                  <a:pt x="3808" y="645"/>
                </a:lnTo>
                <a:lnTo>
                  <a:pt x="3810" y="642"/>
                </a:lnTo>
                <a:lnTo>
                  <a:pt x="3812" y="638"/>
                </a:lnTo>
                <a:lnTo>
                  <a:pt x="3815" y="635"/>
                </a:lnTo>
                <a:lnTo>
                  <a:pt x="3817" y="632"/>
                </a:lnTo>
                <a:lnTo>
                  <a:pt x="3819" y="629"/>
                </a:lnTo>
                <a:lnTo>
                  <a:pt x="3822" y="626"/>
                </a:lnTo>
                <a:lnTo>
                  <a:pt x="3824" y="623"/>
                </a:lnTo>
                <a:lnTo>
                  <a:pt x="3827" y="620"/>
                </a:lnTo>
                <a:lnTo>
                  <a:pt x="3829" y="617"/>
                </a:lnTo>
                <a:lnTo>
                  <a:pt x="3831" y="614"/>
                </a:lnTo>
                <a:lnTo>
                  <a:pt x="3834" y="611"/>
                </a:lnTo>
                <a:lnTo>
                  <a:pt x="3836" y="608"/>
                </a:lnTo>
                <a:lnTo>
                  <a:pt x="3838" y="605"/>
                </a:lnTo>
                <a:lnTo>
                  <a:pt x="3841" y="603"/>
                </a:lnTo>
                <a:lnTo>
                  <a:pt x="3843" y="600"/>
                </a:lnTo>
                <a:lnTo>
                  <a:pt x="3846" y="597"/>
                </a:lnTo>
                <a:lnTo>
                  <a:pt x="3848" y="594"/>
                </a:lnTo>
                <a:lnTo>
                  <a:pt x="3850" y="592"/>
                </a:lnTo>
                <a:lnTo>
                  <a:pt x="3853" y="589"/>
                </a:lnTo>
                <a:lnTo>
                  <a:pt x="3855" y="587"/>
                </a:lnTo>
                <a:lnTo>
                  <a:pt x="3857" y="584"/>
                </a:lnTo>
                <a:lnTo>
                  <a:pt x="3860" y="582"/>
                </a:lnTo>
                <a:lnTo>
                  <a:pt x="3862" y="580"/>
                </a:lnTo>
                <a:lnTo>
                  <a:pt x="3864" y="577"/>
                </a:lnTo>
                <a:lnTo>
                  <a:pt x="3867" y="575"/>
                </a:lnTo>
                <a:lnTo>
                  <a:pt x="3869" y="573"/>
                </a:lnTo>
                <a:lnTo>
                  <a:pt x="3872" y="571"/>
                </a:lnTo>
                <a:lnTo>
                  <a:pt x="3874" y="569"/>
                </a:lnTo>
                <a:lnTo>
                  <a:pt x="3876" y="567"/>
                </a:lnTo>
                <a:lnTo>
                  <a:pt x="3879" y="565"/>
                </a:lnTo>
                <a:lnTo>
                  <a:pt x="3881" y="563"/>
                </a:lnTo>
                <a:lnTo>
                  <a:pt x="3883" y="561"/>
                </a:lnTo>
                <a:lnTo>
                  <a:pt x="3886" y="560"/>
                </a:lnTo>
                <a:lnTo>
                  <a:pt x="3888" y="558"/>
                </a:lnTo>
                <a:lnTo>
                  <a:pt x="3890" y="556"/>
                </a:lnTo>
                <a:lnTo>
                  <a:pt x="3893" y="555"/>
                </a:lnTo>
                <a:lnTo>
                  <a:pt x="3895" y="553"/>
                </a:lnTo>
                <a:lnTo>
                  <a:pt x="3898" y="552"/>
                </a:lnTo>
                <a:lnTo>
                  <a:pt x="3900" y="551"/>
                </a:lnTo>
                <a:lnTo>
                  <a:pt x="3902" y="550"/>
                </a:lnTo>
                <a:lnTo>
                  <a:pt x="3905" y="548"/>
                </a:lnTo>
                <a:lnTo>
                  <a:pt x="3907" y="547"/>
                </a:lnTo>
                <a:lnTo>
                  <a:pt x="3910" y="546"/>
                </a:lnTo>
                <a:lnTo>
                  <a:pt x="3912" y="545"/>
                </a:lnTo>
                <a:lnTo>
                  <a:pt x="3914" y="545"/>
                </a:lnTo>
                <a:lnTo>
                  <a:pt x="3917" y="544"/>
                </a:lnTo>
                <a:lnTo>
                  <a:pt x="3919" y="543"/>
                </a:lnTo>
                <a:lnTo>
                  <a:pt x="3921" y="542"/>
                </a:lnTo>
                <a:lnTo>
                  <a:pt x="3924" y="542"/>
                </a:lnTo>
                <a:lnTo>
                  <a:pt x="3926" y="541"/>
                </a:lnTo>
                <a:lnTo>
                  <a:pt x="3928" y="541"/>
                </a:lnTo>
                <a:lnTo>
                  <a:pt x="3931" y="541"/>
                </a:lnTo>
                <a:lnTo>
                  <a:pt x="3933" y="541"/>
                </a:lnTo>
                <a:lnTo>
                  <a:pt x="3936" y="540"/>
                </a:lnTo>
                <a:lnTo>
                  <a:pt x="3938" y="540"/>
                </a:lnTo>
                <a:lnTo>
                  <a:pt x="3940" y="540"/>
                </a:lnTo>
                <a:lnTo>
                  <a:pt x="3943" y="540"/>
                </a:lnTo>
                <a:lnTo>
                  <a:pt x="3945" y="541"/>
                </a:lnTo>
                <a:lnTo>
                  <a:pt x="3948" y="541"/>
                </a:lnTo>
                <a:lnTo>
                  <a:pt x="3950" y="541"/>
                </a:lnTo>
                <a:lnTo>
                  <a:pt x="3952" y="542"/>
                </a:lnTo>
                <a:lnTo>
                  <a:pt x="3954" y="542"/>
                </a:lnTo>
                <a:lnTo>
                  <a:pt x="3957" y="543"/>
                </a:lnTo>
                <a:lnTo>
                  <a:pt x="3959" y="543"/>
                </a:lnTo>
                <a:lnTo>
                  <a:pt x="3962" y="544"/>
                </a:lnTo>
                <a:lnTo>
                  <a:pt x="3964" y="545"/>
                </a:lnTo>
                <a:lnTo>
                  <a:pt x="3966" y="546"/>
                </a:lnTo>
                <a:lnTo>
                  <a:pt x="3969" y="547"/>
                </a:lnTo>
                <a:lnTo>
                  <a:pt x="3971" y="548"/>
                </a:lnTo>
                <a:lnTo>
                  <a:pt x="3974" y="549"/>
                </a:lnTo>
                <a:lnTo>
                  <a:pt x="3976" y="550"/>
                </a:lnTo>
                <a:lnTo>
                  <a:pt x="3978" y="551"/>
                </a:lnTo>
                <a:lnTo>
                  <a:pt x="3981" y="553"/>
                </a:lnTo>
                <a:lnTo>
                  <a:pt x="3983" y="554"/>
                </a:lnTo>
                <a:lnTo>
                  <a:pt x="3985" y="556"/>
                </a:lnTo>
                <a:lnTo>
                  <a:pt x="3988" y="557"/>
                </a:lnTo>
                <a:lnTo>
                  <a:pt x="3990" y="559"/>
                </a:lnTo>
                <a:lnTo>
                  <a:pt x="3992" y="560"/>
                </a:lnTo>
                <a:lnTo>
                  <a:pt x="3995" y="562"/>
                </a:lnTo>
                <a:lnTo>
                  <a:pt x="3997" y="564"/>
                </a:lnTo>
                <a:lnTo>
                  <a:pt x="3999" y="566"/>
                </a:lnTo>
                <a:lnTo>
                  <a:pt x="4002" y="568"/>
                </a:lnTo>
                <a:lnTo>
                  <a:pt x="4004" y="570"/>
                </a:lnTo>
                <a:lnTo>
                  <a:pt x="4007" y="572"/>
                </a:lnTo>
                <a:lnTo>
                  <a:pt x="4009" y="574"/>
                </a:lnTo>
                <a:lnTo>
                  <a:pt x="4011" y="577"/>
                </a:lnTo>
                <a:lnTo>
                  <a:pt x="4014" y="579"/>
                </a:lnTo>
                <a:lnTo>
                  <a:pt x="4016" y="581"/>
                </a:lnTo>
                <a:lnTo>
                  <a:pt x="4019" y="583"/>
                </a:lnTo>
                <a:lnTo>
                  <a:pt x="4021" y="586"/>
                </a:lnTo>
                <a:lnTo>
                  <a:pt x="4023" y="588"/>
                </a:lnTo>
                <a:lnTo>
                  <a:pt x="4025" y="591"/>
                </a:lnTo>
                <a:lnTo>
                  <a:pt x="4028" y="594"/>
                </a:lnTo>
                <a:lnTo>
                  <a:pt x="4030" y="596"/>
                </a:lnTo>
                <a:lnTo>
                  <a:pt x="4033" y="599"/>
                </a:lnTo>
                <a:lnTo>
                  <a:pt x="4035" y="602"/>
                </a:lnTo>
                <a:lnTo>
                  <a:pt x="4037" y="605"/>
                </a:lnTo>
                <a:lnTo>
                  <a:pt x="4040" y="607"/>
                </a:lnTo>
                <a:lnTo>
                  <a:pt x="4042" y="610"/>
                </a:lnTo>
                <a:lnTo>
                  <a:pt x="4045" y="613"/>
                </a:lnTo>
                <a:lnTo>
                  <a:pt x="4047" y="616"/>
                </a:lnTo>
                <a:lnTo>
                  <a:pt x="4049" y="619"/>
                </a:lnTo>
                <a:lnTo>
                  <a:pt x="4052" y="622"/>
                </a:lnTo>
                <a:lnTo>
                  <a:pt x="4054" y="625"/>
                </a:lnTo>
                <a:lnTo>
                  <a:pt x="4056" y="629"/>
                </a:lnTo>
                <a:lnTo>
                  <a:pt x="4059" y="632"/>
                </a:lnTo>
                <a:lnTo>
                  <a:pt x="4061" y="635"/>
                </a:lnTo>
                <a:lnTo>
                  <a:pt x="4063" y="638"/>
                </a:lnTo>
                <a:lnTo>
                  <a:pt x="4066" y="641"/>
                </a:lnTo>
                <a:lnTo>
                  <a:pt x="4068" y="645"/>
                </a:lnTo>
                <a:lnTo>
                  <a:pt x="4071" y="648"/>
                </a:lnTo>
                <a:lnTo>
                  <a:pt x="4073" y="651"/>
                </a:lnTo>
                <a:lnTo>
                  <a:pt x="4075" y="654"/>
                </a:lnTo>
                <a:lnTo>
                  <a:pt x="4078" y="658"/>
                </a:lnTo>
                <a:lnTo>
                  <a:pt x="4080" y="661"/>
                </a:lnTo>
                <a:lnTo>
                  <a:pt x="4083" y="664"/>
                </a:lnTo>
                <a:lnTo>
                  <a:pt x="4085" y="668"/>
                </a:lnTo>
                <a:lnTo>
                  <a:pt x="4087" y="671"/>
                </a:lnTo>
                <a:lnTo>
                  <a:pt x="4090" y="675"/>
                </a:lnTo>
                <a:lnTo>
                  <a:pt x="4092" y="678"/>
                </a:lnTo>
                <a:lnTo>
                  <a:pt x="4094" y="682"/>
                </a:lnTo>
                <a:lnTo>
                  <a:pt x="4097" y="685"/>
                </a:lnTo>
                <a:lnTo>
                  <a:pt x="4099" y="688"/>
                </a:lnTo>
                <a:lnTo>
                  <a:pt x="4101" y="692"/>
                </a:lnTo>
                <a:lnTo>
                  <a:pt x="4104" y="695"/>
                </a:lnTo>
                <a:lnTo>
                  <a:pt x="4106" y="699"/>
                </a:lnTo>
                <a:lnTo>
                  <a:pt x="4109" y="702"/>
                </a:lnTo>
                <a:lnTo>
                  <a:pt x="4111" y="705"/>
                </a:lnTo>
                <a:lnTo>
                  <a:pt x="4113" y="709"/>
                </a:lnTo>
                <a:lnTo>
                  <a:pt x="4116" y="712"/>
                </a:lnTo>
                <a:lnTo>
                  <a:pt x="4118" y="715"/>
                </a:lnTo>
                <a:lnTo>
                  <a:pt x="4120" y="719"/>
                </a:lnTo>
                <a:lnTo>
                  <a:pt x="4123" y="722"/>
                </a:lnTo>
                <a:lnTo>
                  <a:pt x="4125" y="725"/>
                </a:lnTo>
                <a:lnTo>
                  <a:pt x="4127" y="729"/>
                </a:lnTo>
                <a:lnTo>
                  <a:pt x="4130" y="732"/>
                </a:lnTo>
                <a:lnTo>
                  <a:pt x="4132" y="735"/>
                </a:lnTo>
                <a:lnTo>
                  <a:pt x="4135" y="738"/>
                </a:lnTo>
                <a:lnTo>
                  <a:pt x="4137" y="742"/>
                </a:lnTo>
                <a:lnTo>
                  <a:pt x="4139" y="745"/>
                </a:lnTo>
                <a:lnTo>
                  <a:pt x="4142" y="748"/>
                </a:lnTo>
                <a:lnTo>
                  <a:pt x="4144" y="751"/>
                </a:lnTo>
                <a:lnTo>
                  <a:pt x="4146" y="754"/>
                </a:lnTo>
                <a:lnTo>
                  <a:pt x="4149" y="757"/>
                </a:lnTo>
                <a:lnTo>
                  <a:pt x="4151" y="760"/>
                </a:lnTo>
                <a:lnTo>
                  <a:pt x="4154" y="763"/>
                </a:lnTo>
                <a:lnTo>
                  <a:pt x="4156" y="766"/>
                </a:lnTo>
                <a:lnTo>
                  <a:pt x="4158" y="769"/>
                </a:lnTo>
                <a:lnTo>
                  <a:pt x="4161" y="772"/>
                </a:lnTo>
                <a:lnTo>
                  <a:pt x="4163" y="775"/>
                </a:lnTo>
                <a:lnTo>
                  <a:pt x="4165" y="777"/>
                </a:lnTo>
                <a:lnTo>
                  <a:pt x="4168" y="780"/>
                </a:lnTo>
                <a:lnTo>
                  <a:pt x="4170" y="783"/>
                </a:lnTo>
                <a:lnTo>
                  <a:pt x="4172" y="785"/>
                </a:lnTo>
                <a:lnTo>
                  <a:pt x="4175" y="788"/>
                </a:lnTo>
                <a:lnTo>
                  <a:pt x="4177" y="790"/>
                </a:lnTo>
                <a:lnTo>
                  <a:pt x="4180" y="793"/>
                </a:lnTo>
                <a:lnTo>
                  <a:pt x="4182" y="795"/>
                </a:lnTo>
                <a:lnTo>
                  <a:pt x="4184" y="797"/>
                </a:lnTo>
                <a:lnTo>
                  <a:pt x="4187" y="800"/>
                </a:lnTo>
                <a:lnTo>
                  <a:pt x="4189" y="802"/>
                </a:lnTo>
                <a:lnTo>
                  <a:pt x="4191" y="804"/>
                </a:lnTo>
                <a:lnTo>
                  <a:pt x="4194" y="806"/>
                </a:lnTo>
                <a:lnTo>
                  <a:pt x="4196" y="808"/>
                </a:lnTo>
                <a:lnTo>
                  <a:pt x="4198" y="810"/>
                </a:lnTo>
                <a:lnTo>
                  <a:pt x="4201" y="812"/>
                </a:lnTo>
                <a:lnTo>
                  <a:pt x="4203" y="814"/>
                </a:lnTo>
                <a:lnTo>
                  <a:pt x="4206" y="816"/>
                </a:lnTo>
                <a:lnTo>
                  <a:pt x="4208" y="818"/>
                </a:lnTo>
                <a:lnTo>
                  <a:pt x="4210" y="819"/>
                </a:lnTo>
                <a:lnTo>
                  <a:pt x="4213" y="821"/>
                </a:lnTo>
                <a:lnTo>
                  <a:pt x="4215" y="822"/>
                </a:lnTo>
                <a:lnTo>
                  <a:pt x="4218" y="824"/>
                </a:lnTo>
                <a:lnTo>
                  <a:pt x="4220" y="825"/>
                </a:lnTo>
                <a:lnTo>
                  <a:pt x="4222" y="827"/>
                </a:lnTo>
                <a:lnTo>
                  <a:pt x="4225" y="828"/>
                </a:lnTo>
                <a:lnTo>
                  <a:pt x="4227" y="829"/>
                </a:lnTo>
                <a:lnTo>
                  <a:pt x="4229" y="830"/>
                </a:lnTo>
                <a:lnTo>
                  <a:pt x="4232" y="831"/>
                </a:lnTo>
                <a:lnTo>
                  <a:pt x="4234" y="832"/>
                </a:lnTo>
                <a:lnTo>
                  <a:pt x="4236" y="833"/>
                </a:lnTo>
                <a:lnTo>
                  <a:pt x="4239" y="834"/>
                </a:lnTo>
                <a:lnTo>
                  <a:pt x="4241" y="835"/>
                </a:lnTo>
                <a:lnTo>
                  <a:pt x="4244" y="836"/>
                </a:lnTo>
                <a:lnTo>
                  <a:pt x="4246" y="837"/>
                </a:lnTo>
                <a:lnTo>
                  <a:pt x="4248" y="837"/>
                </a:lnTo>
                <a:lnTo>
                  <a:pt x="4251" y="838"/>
                </a:lnTo>
                <a:lnTo>
                  <a:pt x="4253" y="838"/>
                </a:lnTo>
                <a:lnTo>
                  <a:pt x="4256" y="839"/>
                </a:lnTo>
                <a:lnTo>
                  <a:pt x="4258" y="840"/>
                </a:lnTo>
                <a:lnTo>
                  <a:pt x="4260" y="840"/>
                </a:lnTo>
                <a:lnTo>
                  <a:pt x="4262" y="841"/>
                </a:lnTo>
                <a:lnTo>
                  <a:pt x="4265" y="841"/>
                </a:lnTo>
                <a:lnTo>
                  <a:pt x="4267" y="842"/>
                </a:lnTo>
                <a:lnTo>
                  <a:pt x="4270" y="842"/>
                </a:lnTo>
                <a:lnTo>
                  <a:pt x="4272" y="842"/>
                </a:lnTo>
                <a:lnTo>
                  <a:pt x="4274" y="842"/>
                </a:lnTo>
                <a:lnTo>
                  <a:pt x="4277" y="843"/>
                </a:lnTo>
                <a:lnTo>
                  <a:pt x="4279" y="843"/>
                </a:lnTo>
                <a:lnTo>
                  <a:pt x="4281" y="843"/>
                </a:lnTo>
                <a:lnTo>
                  <a:pt x="4284" y="844"/>
                </a:lnTo>
                <a:lnTo>
                  <a:pt x="4286" y="844"/>
                </a:lnTo>
                <a:lnTo>
                  <a:pt x="4289" y="844"/>
                </a:lnTo>
                <a:lnTo>
                  <a:pt x="4291" y="844"/>
                </a:lnTo>
                <a:lnTo>
                  <a:pt x="4293" y="844"/>
                </a:lnTo>
                <a:lnTo>
                  <a:pt x="4296" y="845"/>
                </a:lnTo>
                <a:lnTo>
                  <a:pt x="4298" y="845"/>
                </a:lnTo>
                <a:lnTo>
                  <a:pt x="4300" y="845"/>
                </a:lnTo>
                <a:lnTo>
                  <a:pt x="4303" y="845"/>
                </a:lnTo>
                <a:lnTo>
                  <a:pt x="4305" y="845"/>
                </a:lnTo>
                <a:lnTo>
                  <a:pt x="4307" y="845"/>
                </a:lnTo>
                <a:lnTo>
                  <a:pt x="4310" y="846"/>
                </a:lnTo>
                <a:lnTo>
                  <a:pt x="4312" y="846"/>
                </a:lnTo>
                <a:lnTo>
                  <a:pt x="4315" y="846"/>
                </a:lnTo>
                <a:lnTo>
                  <a:pt x="4317" y="846"/>
                </a:lnTo>
                <a:lnTo>
                  <a:pt x="4319" y="846"/>
                </a:lnTo>
                <a:lnTo>
                  <a:pt x="4322" y="847"/>
                </a:lnTo>
                <a:lnTo>
                  <a:pt x="4324" y="847"/>
                </a:lnTo>
                <a:lnTo>
                  <a:pt x="4327" y="847"/>
                </a:lnTo>
                <a:lnTo>
                  <a:pt x="4329" y="847"/>
                </a:lnTo>
                <a:lnTo>
                  <a:pt x="4331" y="848"/>
                </a:lnTo>
                <a:lnTo>
                  <a:pt x="4333" y="848"/>
                </a:lnTo>
                <a:lnTo>
                  <a:pt x="4336" y="848"/>
                </a:lnTo>
                <a:lnTo>
                  <a:pt x="4338" y="849"/>
                </a:lnTo>
                <a:lnTo>
                  <a:pt x="4341" y="849"/>
                </a:lnTo>
                <a:lnTo>
                  <a:pt x="4343" y="849"/>
                </a:lnTo>
                <a:lnTo>
                  <a:pt x="4345" y="849"/>
                </a:lnTo>
                <a:lnTo>
                  <a:pt x="4348" y="850"/>
                </a:lnTo>
                <a:lnTo>
                  <a:pt x="4350" y="850"/>
                </a:lnTo>
                <a:lnTo>
                  <a:pt x="4353" y="850"/>
                </a:lnTo>
                <a:lnTo>
                  <a:pt x="4355" y="851"/>
                </a:lnTo>
                <a:lnTo>
                  <a:pt x="4357" y="851"/>
                </a:lnTo>
                <a:lnTo>
                  <a:pt x="4360" y="852"/>
                </a:lnTo>
                <a:lnTo>
                  <a:pt x="4362" y="852"/>
                </a:lnTo>
                <a:lnTo>
                  <a:pt x="4364" y="853"/>
                </a:lnTo>
                <a:lnTo>
                  <a:pt x="4367" y="853"/>
                </a:lnTo>
                <a:lnTo>
                  <a:pt x="4369" y="853"/>
                </a:lnTo>
                <a:lnTo>
                  <a:pt x="4371" y="854"/>
                </a:lnTo>
                <a:lnTo>
                  <a:pt x="4374" y="854"/>
                </a:lnTo>
                <a:lnTo>
                  <a:pt x="4376" y="855"/>
                </a:lnTo>
                <a:lnTo>
                  <a:pt x="4379" y="855"/>
                </a:lnTo>
                <a:lnTo>
                  <a:pt x="4381" y="856"/>
                </a:lnTo>
                <a:lnTo>
                  <a:pt x="4383" y="856"/>
                </a:lnTo>
                <a:lnTo>
                  <a:pt x="4386" y="857"/>
                </a:lnTo>
                <a:lnTo>
                  <a:pt x="4388" y="857"/>
                </a:lnTo>
                <a:lnTo>
                  <a:pt x="4391" y="858"/>
                </a:lnTo>
                <a:lnTo>
                  <a:pt x="4393" y="858"/>
                </a:lnTo>
                <a:lnTo>
                  <a:pt x="4395" y="858"/>
                </a:lnTo>
                <a:lnTo>
                  <a:pt x="4398" y="859"/>
                </a:lnTo>
                <a:lnTo>
                  <a:pt x="4400" y="859"/>
                </a:lnTo>
                <a:lnTo>
                  <a:pt x="4402" y="860"/>
                </a:lnTo>
                <a:lnTo>
                  <a:pt x="4405" y="860"/>
                </a:lnTo>
                <a:lnTo>
                  <a:pt x="4407" y="861"/>
                </a:lnTo>
                <a:lnTo>
                  <a:pt x="4409" y="861"/>
                </a:lnTo>
                <a:lnTo>
                  <a:pt x="4412" y="862"/>
                </a:lnTo>
                <a:lnTo>
                  <a:pt x="4414" y="862"/>
                </a:lnTo>
                <a:lnTo>
                  <a:pt x="4417" y="863"/>
                </a:lnTo>
                <a:lnTo>
                  <a:pt x="4419" y="863"/>
                </a:lnTo>
                <a:lnTo>
                  <a:pt x="4421" y="864"/>
                </a:lnTo>
                <a:lnTo>
                  <a:pt x="4424" y="864"/>
                </a:lnTo>
                <a:lnTo>
                  <a:pt x="4426" y="865"/>
                </a:lnTo>
                <a:lnTo>
                  <a:pt x="4428" y="865"/>
                </a:lnTo>
                <a:lnTo>
                  <a:pt x="4431" y="866"/>
                </a:lnTo>
                <a:lnTo>
                  <a:pt x="4433" y="866"/>
                </a:lnTo>
                <a:lnTo>
                  <a:pt x="4435" y="867"/>
                </a:lnTo>
                <a:lnTo>
                  <a:pt x="4438" y="867"/>
                </a:lnTo>
                <a:lnTo>
                  <a:pt x="4440" y="867"/>
                </a:lnTo>
                <a:lnTo>
                  <a:pt x="4443" y="868"/>
                </a:lnTo>
                <a:lnTo>
                  <a:pt x="4445" y="868"/>
                </a:lnTo>
                <a:lnTo>
                  <a:pt x="4447" y="868"/>
                </a:lnTo>
                <a:lnTo>
                  <a:pt x="4450" y="869"/>
                </a:lnTo>
                <a:lnTo>
                  <a:pt x="4452" y="869"/>
                </a:lnTo>
                <a:lnTo>
                  <a:pt x="4454" y="869"/>
                </a:lnTo>
                <a:lnTo>
                  <a:pt x="4457" y="870"/>
                </a:lnTo>
                <a:lnTo>
                  <a:pt x="4459" y="870"/>
                </a:lnTo>
                <a:lnTo>
                  <a:pt x="4462" y="870"/>
                </a:lnTo>
                <a:lnTo>
                  <a:pt x="4464" y="871"/>
                </a:lnTo>
                <a:lnTo>
                  <a:pt x="4466" y="871"/>
                </a:lnTo>
                <a:lnTo>
                  <a:pt x="4469" y="871"/>
                </a:lnTo>
                <a:lnTo>
                  <a:pt x="4471" y="871"/>
                </a:lnTo>
                <a:lnTo>
                  <a:pt x="4473" y="871"/>
                </a:lnTo>
                <a:lnTo>
                  <a:pt x="4476" y="872"/>
                </a:lnTo>
                <a:lnTo>
                  <a:pt x="4478" y="872"/>
                </a:lnTo>
                <a:lnTo>
                  <a:pt x="4480" y="872"/>
                </a:lnTo>
                <a:lnTo>
                  <a:pt x="4483" y="872"/>
                </a:lnTo>
                <a:lnTo>
                  <a:pt x="4485" y="872"/>
                </a:lnTo>
                <a:lnTo>
                  <a:pt x="4488" y="873"/>
                </a:lnTo>
                <a:lnTo>
                  <a:pt x="4490" y="873"/>
                </a:lnTo>
                <a:lnTo>
                  <a:pt x="4492" y="873"/>
                </a:lnTo>
                <a:lnTo>
                  <a:pt x="4495" y="873"/>
                </a:lnTo>
                <a:lnTo>
                  <a:pt x="4497" y="873"/>
                </a:lnTo>
                <a:lnTo>
                  <a:pt x="4499" y="873"/>
                </a:lnTo>
                <a:lnTo>
                  <a:pt x="4502" y="873"/>
                </a:lnTo>
                <a:lnTo>
                  <a:pt x="4504" y="873"/>
                </a:lnTo>
                <a:lnTo>
                  <a:pt x="4506" y="873"/>
                </a:lnTo>
                <a:lnTo>
                  <a:pt x="4509" y="873"/>
                </a:lnTo>
                <a:lnTo>
                  <a:pt x="4511" y="874"/>
                </a:lnTo>
                <a:lnTo>
                  <a:pt x="4514" y="874"/>
                </a:lnTo>
                <a:lnTo>
                  <a:pt x="4516" y="874"/>
                </a:lnTo>
                <a:lnTo>
                  <a:pt x="4518" y="874"/>
                </a:lnTo>
                <a:lnTo>
                  <a:pt x="4521" y="874"/>
                </a:lnTo>
                <a:lnTo>
                  <a:pt x="4523" y="874"/>
                </a:lnTo>
                <a:lnTo>
                  <a:pt x="4526" y="874"/>
                </a:lnTo>
                <a:lnTo>
                  <a:pt x="4528" y="874"/>
                </a:lnTo>
                <a:lnTo>
                  <a:pt x="4530" y="874"/>
                </a:lnTo>
                <a:lnTo>
                  <a:pt x="4533" y="874"/>
                </a:lnTo>
                <a:lnTo>
                  <a:pt x="4535" y="874"/>
                </a:lnTo>
                <a:lnTo>
                  <a:pt x="4537" y="874"/>
                </a:lnTo>
                <a:lnTo>
                  <a:pt x="4540" y="874"/>
                </a:lnTo>
                <a:lnTo>
                  <a:pt x="4542" y="875"/>
                </a:lnTo>
                <a:lnTo>
                  <a:pt x="4544" y="875"/>
                </a:lnTo>
                <a:lnTo>
                  <a:pt x="4547" y="875"/>
                </a:lnTo>
                <a:lnTo>
                  <a:pt x="4549" y="875"/>
                </a:lnTo>
                <a:lnTo>
                  <a:pt x="4552" y="875"/>
                </a:lnTo>
                <a:lnTo>
                  <a:pt x="4554" y="875"/>
                </a:lnTo>
                <a:lnTo>
                  <a:pt x="4556" y="875"/>
                </a:lnTo>
                <a:lnTo>
                  <a:pt x="4559" y="875"/>
                </a:lnTo>
                <a:lnTo>
                  <a:pt x="4561" y="875"/>
                </a:lnTo>
                <a:lnTo>
                  <a:pt x="4564" y="876"/>
                </a:lnTo>
                <a:lnTo>
                  <a:pt x="4566" y="876"/>
                </a:lnTo>
                <a:lnTo>
                  <a:pt x="4568" y="876"/>
                </a:lnTo>
                <a:lnTo>
                  <a:pt x="4570" y="876"/>
                </a:lnTo>
                <a:lnTo>
                  <a:pt x="4573" y="876"/>
                </a:lnTo>
                <a:lnTo>
                  <a:pt x="4575" y="876"/>
                </a:lnTo>
                <a:lnTo>
                  <a:pt x="4578" y="877"/>
                </a:lnTo>
                <a:lnTo>
                  <a:pt x="4580" y="877"/>
                </a:lnTo>
                <a:lnTo>
                  <a:pt x="4582" y="877"/>
                </a:lnTo>
                <a:lnTo>
                  <a:pt x="4585" y="877"/>
                </a:lnTo>
                <a:lnTo>
                  <a:pt x="4587" y="877"/>
                </a:lnTo>
                <a:lnTo>
                  <a:pt x="4589" y="878"/>
                </a:lnTo>
                <a:lnTo>
                  <a:pt x="4592" y="878"/>
                </a:lnTo>
                <a:lnTo>
                  <a:pt x="4594" y="878"/>
                </a:lnTo>
                <a:lnTo>
                  <a:pt x="4597" y="879"/>
                </a:lnTo>
                <a:lnTo>
                  <a:pt x="4599" y="879"/>
                </a:lnTo>
                <a:lnTo>
                  <a:pt x="4601" y="879"/>
                </a:lnTo>
                <a:lnTo>
                  <a:pt x="4604" y="879"/>
                </a:lnTo>
                <a:lnTo>
                  <a:pt x="4606" y="879"/>
                </a:lnTo>
                <a:lnTo>
                  <a:pt x="4608" y="880"/>
                </a:lnTo>
                <a:lnTo>
                  <a:pt x="4611" y="880"/>
                </a:lnTo>
                <a:lnTo>
                  <a:pt x="4613" y="880"/>
                </a:lnTo>
                <a:lnTo>
                  <a:pt x="4615" y="880"/>
                </a:lnTo>
                <a:lnTo>
                  <a:pt x="4618" y="880"/>
                </a:lnTo>
                <a:lnTo>
                  <a:pt x="4620" y="881"/>
                </a:lnTo>
                <a:lnTo>
                  <a:pt x="4623" y="881"/>
                </a:lnTo>
                <a:lnTo>
                  <a:pt x="4625" y="881"/>
                </a:lnTo>
                <a:lnTo>
                  <a:pt x="4627" y="881"/>
                </a:lnTo>
                <a:lnTo>
                  <a:pt x="4630" y="881"/>
                </a:lnTo>
                <a:lnTo>
                  <a:pt x="4632" y="881"/>
                </a:lnTo>
                <a:lnTo>
                  <a:pt x="4635" y="881"/>
                </a:lnTo>
                <a:lnTo>
                  <a:pt x="4637" y="881"/>
                </a:lnTo>
                <a:lnTo>
                  <a:pt x="4639" y="881"/>
                </a:lnTo>
                <a:lnTo>
                  <a:pt x="4641" y="881"/>
                </a:lnTo>
                <a:lnTo>
                  <a:pt x="4644" y="881"/>
                </a:lnTo>
                <a:lnTo>
                  <a:pt x="4646" y="881"/>
                </a:lnTo>
                <a:lnTo>
                  <a:pt x="4649" y="881"/>
                </a:lnTo>
                <a:lnTo>
                  <a:pt x="4651" y="881"/>
                </a:lnTo>
                <a:lnTo>
                  <a:pt x="4653" y="881"/>
                </a:lnTo>
                <a:lnTo>
                  <a:pt x="4656" y="881"/>
                </a:lnTo>
                <a:lnTo>
                  <a:pt x="4658" y="881"/>
                </a:lnTo>
                <a:lnTo>
                  <a:pt x="4661" y="881"/>
                </a:lnTo>
                <a:lnTo>
                  <a:pt x="4663" y="880"/>
                </a:lnTo>
                <a:lnTo>
                  <a:pt x="4665" y="880"/>
                </a:lnTo>
                <a:lnTo>
                  <a:pt x="4668" y="880"/>
                </a:lnTo>
                <a:lnTo>
                  <a:pt x="4670" y="880"/>
                </a:lnTo>
                <a:lnTo>
                  <a:pt x="4672" y="879"/>
                </a:lnTo>
                <a:lnTo>
                  <a:pt x="4675" y="879"/>
                </a:lnTo>
                <a:lnTo>
                  <a:pt x="4677" y="879"/>
                </a:lnTo>
                <a:lnTo>
                  <a:pt x="4679" y="878"/>
                </a:lnTo>
                <a:lnTo>
                  <a:pt x="4682" y="878"/>
                </a:lnTo>
                <a:lnTo>
                  <a:pt x="4684" y="877"/>
                </a:lnTo>
                <a:lnTo>
                  <a:pt x="4687" y="877"/>
                </a:lnTo>
                <a:lnTo>
                  <a:pt x="4689" y="876"/>
                </a:lnTo>
                <a:lnTo>
                  <a:pt x="4691" y="876"/>
                </a:lnTo>
                <a:lnTo>
                  <a:pt x="4694" y="875"/>
                </a:lnTo>
                <a:lnTo>
                  <a:pt x="4696" y="875"/>
                </a:lnTo>
                <a:lnTo>
                  <a:pt x="4699" y="874"/>
                </a:lnTo>
                <a:lnTo>
                  <a:pt x="4701" y="874"/>
                </a:lnTo>
                <a:lnTo>
                  <a:pt x="4703" y="873"/>
                </a:lnTo>
                <a:lnTo>
                  <a:pt x="4706" y="873"/>
                </a:lnTo>
                <a:lnTo>
                  <a:pt x="4708" y="872"/>
                </a:lnTo>
                <a:lnTo>
                  <a:pt x="4710" y="872"/>
                </a:lnTo>
                <a:lnTo>
                  <a:pt x="4713" y="871"/>
                </a:lnTo>
                <a:lnTo>
                  <a:pt x="4715" y="871"/>
                </a:lnTo>
                <a:lnTo>
                  <a:pt x="4717" y="870"/>
                </a:lnTo>
                <a:lnTo>
                  <a:pt x="4720" y="870"/>
                </a:lnTo>
                <a:lnTo>
                  <a:pt x="4722" y="869"/>
                </a:lnTo>
                <a:lnTo>
                  <a:pt x="4725" y="868"/>
                </a:lnTo>
                <a:lnTo>
                  <a:pt x="4727" y="868"/>
                </a:lnTo>
                <a:lnTo>
                  <a:pt x="4729" y="867"/>
                </a:lnTo>
                <a:lnTo>
                  <a:pt x="4732" y="867"/>
                </a:lnTo>
                <a:lnTo>
                  <a:pt x="4734" y="866"/>
                </a:lnTo>
                <a:lnTo>
                  <a:pt x="4736" y="866"/>
                </a:lnTo>
                <a:lnTo>
                  <a:pt x="4737" y="865"/>
                </a:lnTo>
              </a:path>
            </a:pathLst>
          </a:custGeom>
          <a:noFill/>
          <a:ln w="31750" cap="flat">
            <a:solidFill>
              <a:schemeClr val="bg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74" name="TextBox 73">
            <a:extLst>
              <a:ext uri="{FF2B5EF4-FFF2-40B4-BE49-F238E27FC236}">
                <a16:creationId xmlns:a16="http://schemas.microsoft.com/office/drawing/2014/main" id="{1A4A8EB7-1166-4D21-AC30-A9E4AF64CB85}"/>
              </a:ext>
            </a:extLst>
          </p:cNvPr>
          <p:cNvSpPr txBox="1"/>
          <p:nvPr/>
        </p:nvSpPr>
        <p:spPr>
          <a:xfrm>
            <a:off x="7042442" y="3701481"/>
            <a:ext cx="574196" cy="461665"/>
          </a:xfrm>
          <a:prstGeom prst="rect">
            <a:avLst/>
          </a:prstGeom>
          <a:noFill/>
        </p:spPr>
        <p:txBody>
          <a:bodyPr wrap="none" rtlCol="0">
            <a:spAutoFit/>
          </a:bodyPr>
          <a:lstStyle/>
          <a:p>
            <a:r>
              <a:rPr lang="en-US" i="1" dirty="0" err="1"/>
              <a:t>T</a:t>
            </a:r>
            <a:r>
              <a:rPr lang="en-US" i="1" baseline="-25000" dirty="0" err="1"/>
              <a:t>liq</a:t>
            </a:r>
            <a:endParaRPr lang="en-US" i="1" baseline="-25000" dirty="0"/>
          </a:p>
        </p:txBody>
      </p:sp>
      <p:cxnSp>
        <p:nvCxnSpPr>
          <p:cNvPr id="75" name="Connector: Curved 74">
            <a:extLst>
              <a:ext uri="{FF2B5EF4-FFF2-40B4-BE49-F238E27FC236}">
                <a16:creationId xmlns:a16="http://schemas.microsoft.com/office/drawing/2014/main" id="{DD2240A9-480D-46FC-8F8A-9A05582010A6}"/>
              </a:ext>
            </a:extLst>
          </p:cNvPr>
          <p:cNvCxnSpPr>
            <a:cxnSpLocks/>
            <a:endCxn id="74" idx="2"/>
          </p:cNvCxnSpPr>
          <p:nvPr/>
        </p:nvCxnSpPr>
        <p:spPr>
          <a:xfrm flipV="1">
            <a:off x="6585727" y="4140062"/>
            <a:ext cx="700892" cy="258282"/>
          </a:xfrm>
          <a:prstGeom prst="curved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82756F9-E7A4-4101-A6B1-4E1AA212BFE3}"/>
              </a:ext>
            </a:extLst>
          </p:cNvPr>
          <p:cNvCxnSpPr/>
          <p:nvPr/>
        </p:nvCxnSpPr>
        <p:spPr>
          <a:xfrm>
            <a:off x="6069425" y="3400309"/>
            <a:ext cx="454172"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870E3D-9CB6-419D-A50D-3B228208CFA2}"/>
              </a:ext>
            </a:extLst>
          </p:cNvPr>
          <p:cNvCxnSpPr>
            <a:cxnSpLocks/>
          </p:cNvCxnSpPr>
          <p:nvPr/>
        </p:nvCxnSpPr>
        <p:spPr>
          <a:xfrm flipH="1">
            <a:off x="6616263" y="3400309"/>
            <a:ext cx="376961" cy="0"/>
          </a:xfrm>
          <a:prstGeom prst="straightConnector1">
            <a:avLst/>
          </a:prstGeom>
          <a:ln w="508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E1ACE44-FE29-43C7-A860-2FFDCE6D3BD9}"/>
              </a:ext>
            </a:extLst>
          </p:cNvPr>
          <p:cNvGrpSpPr/>
          <p:nvPr/>
        </p:nvGrpSpPr>
        <p:grpSpPr>
          <a:xfrm>
            <a:off x="5212716" y="3097412"/>
            <a:ext cx="885106" cy="622596"/>
            <a:chOff x="13043825" y="1830417"/>
            <a:chExt cx="1180141" cy="830127"/>
          </a:xfrm>
        </p:grpSpPr>
        <p:sp>
          <p:nvSpPr>
            <p:cNvPr id="78" name="TextBox 77">
              <a:extLst>
                <a:ext uri="{FF2B5EF4-FFF2-40B4-BE49-F238E27FC236}">
                  <a16:creationId xmlns:a16="http://schemas.microsoft.com/office/drawing/2014/main" id="{B45AF05A-E072-440F-8B00-D051734A2ED1}"/>
                </a:ext>
              </a:extLst>
            </p:cNvPr>
            <p:cNvSpPr txBox="1"/>
            <p:nvPr/>
          </p:nvSpPr>
          <p:spPr>
            <a:xfrm>
              <a:off x="13043825" y="1913580"/>
              <a:ext cx="716436" cy="615553"/>
            </a:xfrm>
            <a:prstGeom prst="rect">
              <a:avLst/>
            </a:prstGeom>
            <a:noFill/>
          </p:spPr>
          <p:txBody>
            <a:bodyPr wrap="none" rtlCol="0">
              <a:spAutoFit/>
            </a:bodyPr>
            <a:lstStyle/>
            <a:p>
              <a:r>
                <a:rPr lang="el-GR" i="1" dirty="0"/>
                <a:t>Δ</a:t>
              </a:r>
              <a:r>
                <a:rPr lang="en-US" i="1" dirty="0"/>
                <a:t>T</a:t>
              </a:r>
            </a:p>
          </p:txBody>
        </p:sp>
        <p:sp>
          <p:nvSpPr>
            <p:cNvPr id="79" name="TextBox 78">
              <a:extLst>
                <a:ext uri="{FF2B5EF4-FFF2-40B4-BE49-F238E27FC236}">
                  <a16:creationId xmlns:a16="http://schemas.microsoft.com/office/drawing/2014/main" id="{42F45BE5-CAB4-49BE-8BC3-0C4C142668C3}"/>
                </a:ext>
              </a:extLst>
            </p:cNvPr>
            <p:cNvSpPr txBox="1"/>
            <p:nvPr/>
          </p:nvSpPr>
          <p:spPr>
            <a:xfrm>
              <a:off x="13646342" y="1830417"/>
              <a:ext cx="515525" cy="430886"/>
            </a:xfrm>
            <a:prstGeom prst="rect">
              <a:avLst/>
            </a:prstGeom>
            <a:noFill/>
          </p:spPr>
          <p:txBody>
            <a:bodyPr wrap="none" rtlCol="0">
              <a:spAutoFit/>
            </a:bodyPr>
            <a:lstStyle/>
            <a:p>
              <a:r>
                <a:rPr lang="en-US" sz="1500" i="1" dirty="0" err="1"/>
                <a:t>liq</a:t>
              </a:r>
              <a:endParaRPr lang="en-US" sz="1500" i="1" dirty="0"/>
            </a:p>
          </p:txBody>
        </p:sp>
        <p:sp>
          <p:nvSpPr>
            <p:cNvPr id="80" name="TextBox 79">
              <a:extLst>
                <a:ext uri="{FF2B5EF4-FFF2-40B4-BE49-F238E27FC236}">
                  <a16:creationId xmlns:a16="http://schemas.microsoft.com/office/drawing/2014/main" id="{F37CBBAE-6A15-4D5E-9AB1-3F5201037381}"/>
                </a:ext>
              </a:extLst>
            </p:cNvPr>
            <p:cNvSpPr txBox="1"/>
            <p:nvPr/>
          </p:nvSpPr>
          <p:spPr>
            <a:xfrm>
              <a:off x="13618673" y="2168102"/>
              <a:ext cx="605293" cy="492442"/>
            </a:xfrm>
            <a:prstGeom prst="rect">
              <a:avLst/>
            </a:prstGeom>
            <a:noFill/>
          </p:spPr>
          <p:txBody>
            <a:bodyPr wrap="none" rtlCol="0">
              <a:spAutoFit/>
            </a:bodyPr>
            <a:lstStyle/>
            <a:p>
              <a:r>
                <a:rPr lang="en-US" sz="1800" i="1" dirty="0"/>
                <a:t>air</a:t>
              </a:r>
            </a:p>
          </p:txBody>
        </p:sp>
      </p:grpSp>
      <p:grpSp>
        <p:nvGrpSpPr>
          <p:cNvPr id="66" name="Group 65">
            <a:extLst>
              <a:ext uri="{FF2B5EF4-FFF2-40B4-BE49-F238E27FC236}">
                <a16:creationId xmlns:a16="http://schemas.microsoft.com/office/drawing/2014/main" id="{3089F9D6-A0DA-4BA5-9C44-BB23BDCD08F9}"/>
              </a:ext>
            </a:extLst>
          </p:cNvPr>
          <p:cNvGrpSpPr/>
          <p:nvPr/>
        </p:nvGrpSpPr>
        <p:grpSpPr>
          <a:xfrm>
            <a:off x="1613647" y="4842098"/>
            <a:ext cx="6331388" cy="793131"/>
            <a:chOff x="2151529" y="5313130"/>
            <a:chExt cx="8441851" cy="1057508"/>
          </a:xfrm>
        </p:grpSpPr>
        <p:grpSp>
          <p:nvGrpSpPr>
            <p:cNvPr id="67" name="Group 66">
              <a:extLst>
                <a:ext uri="{FF2B5EF4-FFF2-40B4-BE49-F238E27FC236}">
                  <a16:creationId xmlns:a16="http://schemas.microsoft.com/office/drawing/2014/main" id="{B79DECC6-A802-4941-850A-69C21BE64E63}"/>
                </a:ext>
              </a:extLst>
            </p:cNvPr>
            <p:cNvGrpSpPr/>
            <p:nvPr/>
          </p:nvGrpSpPr>
          <p:grpSpPr>
            <a:xfrm>
              <a:off x="2151529" y="5313130"/>
              <a:ext cx="8441851" cy="1057508"/>
              <a:chOff x="2151529" y="5313130"/>
              <a:chExt cx="8441851" cy="1057508"/>
            </a:xfrm>
          </p:grpSpPr>
          <p:sp>
            <p:nvSpPr>
              <p:cNvPr id="70" name="Rectangle 69">
                <a:extLst>
                  <a:ext uri="{FF2B5EF4-FFF2-40B4-BE49-F238E27FC236}">
                    <a16:creationId xmlns:a16="http://schemas.microsoft.com/office/drawing/2014/main" id="{1A23C154-0480-4097-A6AC-47C915D96F97}"/>
                  </a:ext>
                </a:extLst>
              </p:cNvPr>
              <p:cNvSpPr/>
              <p:nvPr/>
            </p:nvSpPr>
            <p:spPr>
              <a:xfrm>
                <a:off x="2735344" y="5569048"/>
                <a:ext cx="7624714"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Rectangle 70">
                <a:extLst>
                  <a:ext uri="{FF2B5EF4-FFF2-40B4-BE49-F238E27FC236}">
                    <a16:creationId xmlns:a16="http://schemas.microsoft.com/office/drawing/2014/main" id="{152F5B0D-E644-4144-A3D2-035E1F5FAF1F}"/>
                  </a:ext>
                </a:extLst>
              </p:cNvPr>
              <p:cNvSpPr/>
              <p:nvPr/>
            </p:nvSpPr>
            <p:spPr>
              <a:xfrm>
                <a:off x="2151529" y="5410200"/>
                <a:ext cx="8441851" cy="96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 name="TextBox 71">
                <a:extLst>
                  <a:ext uri="{FF2B5EF4-FFF2-40B4-BE49-F238E27FC236}">
                    <a16:creationId xmlns:a16="http://schemas.microsoft.com/office/drawing/2014/main" id="{4A80B1AF-70C2-4CBA-B9C8-0B6F73EE9053}"/>
                  </a:ext>
                </a:extLst>
              </p:cNvPr>
              <p:cNvSpPr txBox="1"/>
              <p:nvPr/>
            </p:nvSpPr>
            <p:spPr>
              <a:xfrm>
                <a:off x="2330530" y="5345409"/>
                <a:ext cx="400109" cy="492443"/>
              </a:xfrm>
              <a:prstGeom prst="rect">
                <a:avLst/>
              </a:prstGeom>
              <a:noFill/>
            </p:spPr>
            <p:txBody>
              <a:bodyPr wrap="none" rtlCol="0">
                <a:spAutoFit/>
              </a:bodyPr>
              <a:lstStyle/>
              <a:p>
                <a:r>
                  <a:rPr lang="en-US" sz="1800" dirty="0"/>
                  <a:t>0</a:t>
                </a:r>
              </a:p>
            </p:txBody>
          </p:sp>
          <p:sp>
            <p:nvSpPr>
              <p:cNvPr id="73" name="TextBox 72">
                <a:extLst>
                  <a:ext uri="{FF2B5EF4-FFF2-40B4-BE49-F238E27FC236}">
                    <a16:creationId xmlns:a16="http://schemas.microsoft.com/office/drawing/2014/main" id="{F65F459C-3790-4571-A50D-036BA3D955F3}"/>
                  </a:ext>
                </a:extLst>
              </p:cNvPr>
              <p:cNvSpPr txBox="1"/>
              <p:nvPr/>
            </p:nvSpPr>
            <p:spPr>
              <a:xfrm>
                <a:off x="4211266" y="5335587"/>
                <a:ext cx="400109" cy="492443"/>
              </a:xfrm>
              <a:prstGeom prst="rect">
                <a:avLst/>
              </a:prstGeom>
              <a:noFill/>
            </p:spPr>
            <p:txBody>
              <a:bodyPr wrap="none" rtlCol="0">
                <a:spAutoFit/>
              </a:bodyPr>
              <a:lstStyle/>
              <a:p>
                <a:r>
                  <a:rPr lang="en-US" sz="1800" dirty="0"/>
                  <a:t>5</a:t>
                </a:r>
              </a:p>
            </p:txBody>
          </p:sp>
          <p:sp>
            <p:nvSpPr>
              <p:cNvPr id="82" name="TextBox 81">
                <a:extLst>
                  <a:ext uri="{FF2B5EF4-FFF2-40B4-BE49-F238E27FC236}">
                    <a16:creationId xmlns:a16="http://schemas.microsoft.com/office/drawing/2014/main" id="{166F9EB5-9CDF-47FD-ACC8-34980FE59F76}"/>
                  </a:ext>
                </a:extLst>
              </p:cNvPr>
              <p:cNvSpPr txBox="1"/>
              <p:nvPr/>
            </p:nvSpPr>
            <p:spPr>
              <a:xfrm>
                <a:off x="5994538" y="5345965"/>
                <a:ext cx="553997" cy="492443"/>
              </a:xfrm>
              <a:prstGeom prst="rect">
                <a:avLst/>
              </a:prstGeom>
              <a:noFill/>
            </p:spPr>
            <p:txBody>
              <a:bodyPr wrap="none" rtlCol="0">
                <a:spAutoFit/>
              </a:bodyPr>
              <a:lstStyle/>
              <a:p>
                <a:r>
                  <a:rPr lang="en-US" sz="1800" dirty="0"/>
                  <a:t>10</a:t>
                </a:r>
              </a:p>
            </p:txBody>
          </p:sp>
          <p:sp>
            <p:nvSpPr>
              <p:cNvPr id="83" name="TextBox 82">
                <a:extLst>
                  <a:ext uri="{FF2B5EF4-FFF2-40B4-BE49-F238E27FC236}">
                    <a16:creationId xmlns:a16="http://schemas.microsoft.com/office/drawing/2014/main" id="{0ED735E9-8FA5-43C3-A476-A954AE88BCC0}"/>
                  </a:ext>
                </a:extLst>
              </p:cNvPr>
              <p:cNvSpPr txBox="1"/>
              <p:nvPr/>
            </p:nvSpPr>
            <p:spPr>
              <a:xfrm>
                <a:off x="7866063" y="5342230"/>
                <a:ext cx="553997" cy="492443"/>
              </a:xfrm>
              <a:prstGeom prst="rect">
                <a:avLst/>
              </a:prstGeom>
              <a:noFill/>
            </p:spPr>
            <p:txBody>
              <a:bodyPr wrap="none" rtlCol="0">
                <a:spAutoFit/>
              </a:bodyPr>
              <a:lstStyle/>
              <a:p>
                <a:r>
                  <a:rPr lang="en-US" sz="1800" dirty="0"/>
                  <a:t>15</a:t>
                </a:r>
              </a:p>
            </p:txBody>
          </p:sp>
          <p:sp>
            <p:nvSpPr>
              <p:cNvPr id="84" name="TextBox 83">
                <a:extLst>
                  <a:ext uri="{FF2B5EF4-FFF2-40B4-BE49-F238E27FC236}">
                    <a16:creationId xmlns:a16="http://schemas.microsoft.com/office/drawing/2014/main" id="{91C2E235-E5E1-43BC-9E13-00B9858F1F92}"/>
                  </a:ext>
                </a:extLst>
              </p:cNvPr>
              <p:cNvSpPr txBox="1"/>
              <p:nvPr/>
            </p:nvSpPr>
            <p:spPr>
              <a:xfrm>
                <a:off x="9756291" y="5313130"/>
                <a:ext cx="553997" cy="492443"/>
              </a:xfrm>
              <a:prstGeom prst="rect">
                <a:avLst/>
              </a:prstGeom>
              <a:noFill/>
            </p:spPr>
            <p:txBody>
              <a:bodyPr wrap="none" rtlCol="0">
                <a:spAutoFit/>
              </a:bodyPr>
              <a:lstStyle/>
              <a:p>
                <a:r>
                  <a:rPr lang="en-US" sz="1800" dirty="0"/>
                  <a:t>20</a:t>
                </a:r>
              </a:p>
            </p:txBody>
          </p:sp>
        </p:grpSp>
        <p:sp>
          <p:nvSpPr>
            <p:cNvPr id="68" name="TextBox 67">
              <a:extLst>
                <a:ext uri="{FF2B5EF4-FFF2-40B4-BE49-F238E27FC236}">
                  <a16:creationId xmlns:a16="http://schemas.microsoft.com/office/drawing/2014/main" id="{FF2CE700-E012-4CDF-90A2-ACC906A06F05}"/>
                </a:ext>
              </a:extLst>
            </p:cNvPr>
            <p:cNvSpPr txBox="1"/>
            <p:nvPr/>
          </p:nvSpPr>
          <p:spPr>
            <a:xfrm>
              <a:off x="4770796" y="5777953"/>
              <a:ext cx="2740324" cy="492443"/>
            </a:xfrm>
            <a:prstGeom prst="rect">
              <a:avLst/>
            </a:prstGeom>
            <a:noFill/>
          </p:spPr>
          <p:txBody>
            <a:bodyPr wrap="none" rtlCol="0">
              <a:spAutoFit/>
            </a:bodyPr>
            <a:lstStyle/>
            <a:p>
              <a:r>
                <a:rPr lang="en-US" sz="1800" dirty="0"/>
                <a:t>Time (nanoseconds)</a:t>
              </a:r>
            </a:p>
          </p:txBody>
        </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DB8F54B1-AD13-444C-BD2A-D37A2CAAF4CF}"/>
                  </a:ext>
                </a:extLst>
              </p:cNvPr>
              <p:cNvSpPr txBox="1"/>
              <p:nvPr/>
            </p:nvSpPr>
            <p:spPr>
              <a:xfrm>
                <a:off x="1189139" y="5230523"/>
                <a:ext cx="7326211" cy="697050"/>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100" smtClean="0">
                          <a:latin typeface="Cambria Math" panose="02040503050406030204" pitchFamily="18" charset="0"/>
                        </a:rPr>
                        <m:t>Δ</m:t>
                      </m:r>
                      <m:sSubSup>
                        <m:sSubSupPr>
                          <m:ctrlPr>
                            <a:rPr lang="en-US" sz="2100" i="1">
                              <a:latin typeface="Cambria Math" panose="02040503050406030204" pitchFamily="18" charset="0"/>
                            </a:rPr>
                          </m:ctrlPr>
                        </m:sSubSupPr>
                        <m:e>
                          <m:r>
                            <a:rPr lang="en-US" sz="2100" i="1">
                              <a:latin typeface="Cambria Math" panose="02040503050406030204" pitchFamily="18" charset="0"/>
                            </a:rPr>
                            <m:t>𝑇</m:t>
                          </m:r>
                        </m:e>
                        <m:sub>
                          <m:r>
                            <a:rPr lang="en-US" sz="2100" i="1">
                              <a:solidFill>
                                <a:srgbClr val="00B050"/>
                              </a:solidFill>
                              <a:latin typeface="Cambria Math" panose="02040503050406030204" pitchFamily="18" charset="0"/>
                            </a:rPr>
                            <m:t>𝑎𝑖𝑟</m:t>
                          </m:r>
                        </m:sub>
                        <m:sup>
                          <m:r>
                            <a:rPr lang="en-US" sz="2100" i="1">
                              <a:solidFill>
                                <a:schemeClr val="accent1"/>
                              </a:solidFill>
                              <a:latin typeface="Cambria Math" panose="02040503050406030204" pitchFamily="18" charset="0"/>
                            </a:rPr>
                            <m:t>𝑙𝑖𝑞</m:t>
                          </m:r>
                        </m:sup>
                      </m:sSubSup>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solidFill>
                                    <a:schemeClr val="accent1"/>
                                  </a:solidFill>
                                  <a:latin typeface="Cambria Math" panose="02040503050406030204" pitchFamily="18" charset="0"/>
                                </a:rPr>
                              </m:ctrlPr>
                            </m:sSubPr>
                            <m:e>
                              <m:r>
                                <a:rPr lang="en-US" sz="2100" i="1">
                                  <a:solidFill>
                                    <a:schemeClr val="accent1"/>
                                  </a:solidFill>
                                  <a:latin typeface="Cambria Math" panose="02040503050406030204" pitchFamily="18" charset="0"/>
                                </a:rPr>
                                <m:t>𝑇</m:t>
                              </m:r>
                            </m:e>
                            <m:sub>
                              <m:r>
                                <a:rPr lang="en-US" sz="2100" i="1">
                                  <a:solidFill>
                                    <a:schemeClr val="accent1"/>
                                  </a:solidFill>
                                  <a:latin typeface="Cambria Math" panose="02040503050406030204" pitchFamily="18" charset="0"/>
                                </a:rPr>
                                <m:t>𝑙𝑖𝑞</m:t>
                              </m:r>
                            </m:sub>
                          </m:sSub>
                          <m:r>
                            <a:rPr lang="en-US" sz="2100" i="1">
                              <a:latin typeface="Cambria Math" panose="02040503050406030204" pitchFamily="18" charset="0"/>
                            </a:rPr>
                            <m:t>−</m:t>
                          </m:r>
                          <m:sSub>
                            <m:sSubPr>
                              <m:ctrlPr>
                                <a:rPr lang="en-US" sz="2100" i="1">
                                  <a:solidFill>
                                    <a:srgbClr val="FF0000"/>
                                  </a:solidFill>
                                  <a:latin typeface="Cambria Math" panose="02040503050406030204" pitchFamily="18" charset="0"/>
                                </a:rPr>
                              </m:ctrlPr>
                            </m:sSubPr>
                            <m:e>
                              <m:r>
                                <a:rPr lang="en-US" sz="2100" i="1">
                                  <a:solidFill>
                                    <a:srgbClr val="FF0000"/>
                                  </a:solidFill>
                                  <a:latin typeface="Cambria Math" panose="02040503050406030204" pitchFamily="18" charset="0"/>
                                </a:rPr>
                                <m:t>𝑇</m:t>
                              </m:r>
                            </m:e>
                            <m:sub>
                              <m:r>
                                <a:rPr lang="en-US" sz="2100" i="1">
                                  <a:solidFill>
                                    <a:srgbClr val="FF0000"/>
                                  </a:solidFill>
                                  <a:latin typeface="Cambria Math" panose="02040503050406030204" pitchFamily="18" charset="0"/>
                                </a:rPr>
                                <m:t>𝑤𝑖𝑟𝑒</m:t>
                              </m:r>
                            </m:sub>
                          </m:sSub>
                        </m:e>
                      </m:d>
                      <m:r>
                        <a:rPr lang="en-US" sz="2100" i="1">
                          <a:latin typeface="Cambria Math" panose="02040503050406030204" pitchFamily="18" charset="0"/>
                        </a:rPr>
                        <m:t>−</m:t>
                      </m:r>
                      <m:d>
                        <m:dPr>
                          <m:ctrlPr>
                            <a:rPr lang="en-US" sz="2100" i="1">
                              <a:solidFill>
                                <a:srgbClr val="00B050"/>
                              </a:solidFill>
                              <a:latin typeface="Cambria Math" panose="02040503050406030204" pitchFamily="18" charset="0"/>
                            </a:rPr>
                          </m:ctrlPr>
                        </m:dPr>
                        <m:e>
                          <m:sSub>
                            <m:sSubPr>
                              <m:ctrlPr>
                                <a:rPr lang="en-US" sz="2100" i="1">
                                  <a:solidFill>
                                    <a:srgbClr val="00B050"/>
                                  </a:solidFill>
                                  <a:latin typeface="Cambria Math" panose="02040503050406030204" pitchFamily="18" charset="0"/>
                                </a:rPr>
                              </m:ctrlPr>
                            </m:sSubPr>
                            <m:e>
                              <m:r>
                                <a:rPr lang="en-US" sz="2100" i="1">
                                  <a:solidFill>
                                    <a:srgbClr val="00B050"/>
                                  </a:solidFill>
                                  <a:latin typeface="Cambria Math" panose="02040503050406030204" pitchFamily="18" charset="0"/>
                                </a:rPr>
                                <m:t>𝑇</m:t>
                              </m:r>
                            </m:e>
                            <m:sub>
                              <m:r>
                                <a:rPr lang="en-US" sz="2100" i="1">
                                  <a:solidFill>
                                    <a:srgbClr val="00B050"/>
                                  </a:solidFill>
                                  <a:latin typeface="Cambria Math" panose="02040503050406030204" pitchFamily="18" charset="0"/>
                                </a:rPr>
                                <m:t>𝑎𝑖𝑟</m:t>
                              </m:r>
                            </m:sub>
                          </m:sSub>
                          <m:r>
                            <a:rPr lang="en-US" sz="2100" i="1">
                              <a:latin typeface="Cambria Math" panose="02040503050406030204" pitchFamily="18" charset="0"/>
                            </a:rPr>
                            <m:t>−</m:t>
                          </m:r>
                          <m:sSub>
                            <m:sSubPr>
                              <m:ctrlPr>
                                <a:rPr lang="en-US" sz="2100" i="1">
                                  <a:solidFill>
                                    <a:srgbClr val="FF0000"/>
                                  </a:solidFill>
                                  <a:latin typeface="Cambria Math" panose="02040503050406030204" pitchFamily="18" charset="0"/>
                                </a:rPr>
                              </m:ctrlPr>
                            </m:sSubPr>
                            <m:e>
                              <m:r>
                                <a:rPr lang="en-US" sz="2100" i="1">
                                  <a:solidFill>
                                    <a:srgbClr val="FF0000"/>
                                  </a:solidFill>
                                  <a:latin typeface="Cambria Math" panose="02040503050406030204" pitchFamily="18" charset="0"/>
                                </a:rPr>
                                <m:t>𝑇</m:t>
                              </m:r>
                            </m:e>
                            <m:sub>
                              <m:r>
                                <a:rPr lang="en-US" sz="2100" i="1">
                                  <a:solidFill>
                                    <a:srgbClr val="FF0000"/>
                                  </a:solidFill>
                                  <a:latin typeface="Cambria Math" panose="02040503050406030204" pitchFamily="18" charset="0"/>
                                </a:rPr>
                                <m:t>𝑤𝑖𝑟𝑒</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b="1" i="1" smtClean="0">
                              <a:solidFill>
                                <a:srgbClr val="C00000"/>
                              </a:solidFill>
                              <a:latin typeface="Cambria Math" panose="02040503050406030204" pitchFamily="18" charset="0"/>
                            </a:rPr>
                            <m:t>𝒗</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b="0" i="1" smtClean="0">
                              <a:latin typeface="Cambria Math" panose="02040503050406030204" pitchFamily="18" charset="0"/>
                            </a:rPr>
                            <m:t>𝑐</m:t>
                          </m:r>
                        </m:den>
                      </m:f>
                    </m:oMath>
                  </m:oMathPara>
                </a14:m>
                <a:endParaRPr lang="en-US" sz="2100" dirty="0"/>
              </a:p>
            </p:txBody>
          </p:sp>
        </mc:Choice>
        <mc:Fallback xmlns="">
          <p:sp>
            <p:nvSpPr>
              <p:cNvPr id="81" name="TextBox 80">
                <a:extLst>
                  <a:ext uri="{FF2B5EF4-FFF2-40B4-BE49-F238E27FC236}">
                    <a16:creationId xmlns:a16="http://schemas.microsoft.com/office/drawing/2014/main" id="{DB8F54B1-AD13-444C-BD2A-D37A2CAAF4CF}"/>
                  </a:ext>
                </a:extLst>
              </p:cNvPr>
              <p:cNvSpPr txBox="1">
                <a:spLocks noRot="1" noChangeAspect="1" noMove="1" noResize="1" noEditPoints="1" noAdjustHandles="1" noChangeArrowheads="1" noChangeShapeType="1" noTextEdit="1"/>
              </p:cNvSpPr>
              <p:nvPr/>
            </p:nvSpPr>
            <p:spPr>
              <a:xfrm>
                <a:off x="1189139" y="5230523"/>
                <a:ext cx="7326211" cy="697050"/>
              </a:xfrm>
              <a:prstGeom prst="rect">
                <a:avLst/>
              </a:prstGeom>
              <a:blipFill>
                <a:blip r:embed="rId3"/>
                <a:stretch>
                  <a:fillRect/>
                </a:stretch>
              </a:blipFill>
              <a:ln>
                <a:solidFill>
                  <a:schemeClr val="tx1"/>
                </a:solidFill>
              </a:ln>
            </p:spPr>
            <p:txBody>
              <a:bodyPr/>
              <a:lstStyle/>
              <a:p>
                <a:r>
                  <a:rPr lang="en-IN">
                    <a:noFill/>
                  </a:rPr>
                  <a:t> </a:t>
                </a:r>
              </a:p>
            </p:txBody>
          </p:sp>
        </mc:Fallback>
      </mc:AlternateContent>
      <p:cxnSp>
        <p:nvCxnSpPr>
          <p:cNvPr id="85" name="Straight Arrow Connector 84">
            <a:extLst>
              <a:ext uri="{FF2B5EF4-FFF2-40B4-BE49-F238E27FC236}">
                <a16:creationId xmlns:a16="http://schemas.microsoft.com/office/drawing/2014/main" id="{20030CBA-F904-479A-B1B5-3B12B7FF7D3C}"/>
              </a:ext>
            </a:extLst>
          </p:cNvPr>
          <p:cNvCxnSpPr>
            <a:cxnSpLocks/>
          </p:cNvCxnSpPr>
          <p:nvPr/>
        </p:nvCxnSpPr>
        <p:spPr>
          <a:xfrm flipV="1">
            <a:off x="2426160" y="3773122"/>
            <a:ext cx="0" cy="1053077"/>
          </a:xfrm>
          <a:prstGeom prst="straightConnector1">
            <a:avLst/>
          </a:prstGeom>
          <a:ln w="2540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B6D5979-5C06-46B0-8FA3-1A4F7D86247C}"/>
              </a:ext>
            </a:extLst>
          </p:cNvPr>
          <p:cNvCxnSpPr>
            <a:cxnSpLocks/>
          </p:cNvCxnSpPr>
          <p:nvPr/>
        </p:nvCxnSpPr>
        <p:spPr>
          <a:xfrm flipV="1">
            <a:off x="6509027" y="2339014"/>
            <a:ext cx="2619" cy="2492543"/>
          </a:xfrm>
          <a:prstGeom prst="straightConnector1">
            <a:avLst/>
          </a:prstGeom>
          <a:ln w="25400">
            <a:solidFill>
              <a:srgbClr val="00B050"/>
            </a:solidFill>
            <a:tailEnd type="oval"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4EA2E49-4E96-49E0-8235-20CEFF577215}"/>
              </a:ext>
            </a:extLst>
          </p:cNvPr>
          <p:cNvCxnSpPr>
            <a:cxnSpLocks/>
          </p:cNvCxnSpPr>
          <p:nvPr/>
        </p:nvCxnSpPr>
        <p:spPr>
          <a:xfrm flipH="1" flipV="1">
            <a:off x="6605996" y="4408939"/>
            <a:ext cx="7596" cy="418451"/>
          </a:xfrm>
          <a:prstGeom prst="straightConnector1">
            <a:avLst/>
          </a:prstGeom>
          <a:ln w="254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0CF66B-82A0-4C6B-AEB3-F3773B0408C1}"/>
              </a:ext>
            </a:extLst>
          </p:cNvPr>
          <p:cNvCxnSpPr>
            <a:cxnSpLocks/>
          </p:cNvCxnSpPr>
          <p:nvPr/>
        </p:nvCxnSpPr>
        <p:spPr>
          <a:xfrm flipH="1" flipV="1">
            <a:off x="6602869" y="3002136"/>
            <a:ext cx="7596" cy="1839962"/>
          </a:xfrm>
          <a:prstGeom prst="straightConnector1">
            <a:avLst/>
          </a:prstGeom>
          <a:ln w="25400">
            <a:solidFill>
              <a:schemeClr val="accent1"/>
            </a:solidFill>
            <a:prstDash val="soli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96975"/>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C039567B-AEC6-458B-AD7E-5EFC74439C0C}"/>
              </a:ext>
            </a:extLst>
          </p:cNvPr>
          <p:cNvPicPr>
            <a:picLocks noChangeAspect="1"/>
          </p:cNvPicPr>
          <p:nvPr/>
        </p:nvPicPr>
        <p:blipFill rotWithShape="1">
          <a:blip r:embed="rId3"/>
          <a:srcRect t="7713"/>
          <a:stretch/>
        </p:blipFill>
        <p:spPr>
          <a:xfrm>
            <a:off x="732318" y="2057399"/>
            <a:ext cx="7430116" cy="3779393"/>
          </a:xfrm>
          <a:prstGeom prst="rect">
            <a:avLst/>
          </a:prstGeom>
        </p:spPr>
      </p:pic>
      <p:sp>
        <p:nvSpPr>
          <p:cNvPr id="91" name="Rectangle 90">
            <a:extLst>
              <a:ext uri="{FF2B5EF4-FFF2-40B4-BE49-F238E27FC236}">
                <a16:creationId xmlns:a16="http://schemas.microsoft.com/office/drawing/2014/main" id="{7B1364BA-1829-46F9-97DA-72649E09C92E}"/>
              </a:ext>
            </a:extLst>
          </p:cNvPr>
          <p:cNvSpPr/>
          <p:nvPr/>
        </p:nvSpPr>
        <p:spPr>
          <a:xfrm>
            <a:off x="628650" y="4696558"/>
            <a:ext cx="7533784" cy="114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2" name="Picture 12" descr="Image result for images motor oil transparent">
            <a:extLst>
              <a:ext uri="{FF2B5EF4-FFF2-40B4-BE49-F238E27FC236}">
                <a16:creationId xmlns:a16="http://schemas.microsoft.com/office/drawing/2014/main" id="{CC7BDEA6-45FA-4560-B1AE-8BB2A0CD85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1179" y="4696558"/>
            <a:ext cx="287072" cy="60078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Image result for images olive oil transparent">
            <a:extLst>
              <a:ext uri="{FF2B5EF4-FFF2-40B4-BE49-F238E27FC236}">
                <a16:creationId xmlns:a16="http://schemas.microsoft.com/office/drawing/2014/main" id="{883EC6A2-24E6-4E32-8DDF-C4EBBD9139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67767" y="4696558"/>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Image result for images peanut oil transparent">
            <a:extLst>
              <a:ext uri="{FF2B5EF4-FFF2-40B4-BE49-F238E27FC236}">
                <a16:creationId xmlns:a16="http://schemas.microsoft.com/office/drawing/2014/main" id="{0705C901-C508-4425-871F-04A802E70B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4439" y="4745204"/>
            <a:ext cx="295596" cy="51859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8" descr="Related image">
            <a:extLst>
              <a:ext uri="{FF2B5EF4-FFF2-40B4-BE49-F238E27FC236}">
                <a16:creationId xmlns:a16="http://schemas.microsoft.com/office/drawing/2014/main" id="{5EF92CF4-1B0C-4DC2-9A92-BE6272A607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1243" y="4688920"/>
            <a:ext cx="574874" cy="57487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0" descr="Image result for images cvs ethanol bottle">
            <a:extLst>
              <a:ext uri="{FF2B5EF4-FFF2-40B4-BE49-F238E27FC236}">
                <a16:creationId xmlns:a16="http://schemas.microsoft.com/office/drawing/2014/main" id="{85CDF482-4B25-4334-B252-0F6CDFD47E4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5127" t="12270" r="36436" b="10848"/>
          <a:stretch/>
        </p:blipFill>
        <p:spPr bwMode="auto">
          <a:xfrm>
            <a:off x="6464866" y="4666181"/>
            <a:ext cx="233452" cy="63115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8" descr="Image result for images milk fatfree transparent">
            <a:extLst>
              <a:ext uri="{FF2B5EF4-FFF2-40B4-BE49-F238E27FC236}">
                <a16:creationId xmlns:a16="http://schemas.microsoft.com/office/drawing/2014/main" id="{20F18D32-EFAA-4225-845D-472BE8A2E0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89861" y="4706159"/>
            <a:ext cx="453787" cy="62631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4" descr="Image result for images milk 2% transparent">
            <a:extLst>
              <a:ext uri="{FF2B5EF4-FFF2-40B4-BE49-F238E27FC236}">
                <a16:creationId xmlns:a16="http://schemas.microsoft.com/office/drawing/2014/main" id="{A89F50D3-0E89-4A00-989B-1539FDDEFF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0470" y="4688919"/>
            <a:ext cx="453788" cy="62631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descr="Image result for images milk whole transparent">
            <a:extLst>
              <a:ext uri="{FF2B5EF4-FFF2-40B4-BE49-F238E27FC236}">
                <a16:creationId xmlns:a16="http://schemas.microsoft.com/office/drawing/2014/main" id="{C5152AC4-A37E-4928-9F67-FA6BC449B14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91080" y="4698519"/>
            <a:ext cx="453788" cy="62631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36" descr="Image result for images mineral water transparent">
            <a:extLst>
              <a:ext uri="{FF2B5EF4-FFF2-40B4-BE49-F238E27FC236}">
                <a16:creationId xmlns:a16="http://schemas.microsoft.com/office/drawing/2014/main" id="{BA8EB32D-BDE4-4883-ADD5-206ECD43E1C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3000" r="35067"/>
          <a:stretch/>
        </p:blipFill>
        <p:spPr bwMode="auto">
          <a:xfrm>
            <a:off x="1865665" y="4650364"/>
            <a:ext cx="206594" cy="64697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descr="Image result for images orange juice transparent">
            <a:extLst>
              <a:ext uri="{FF2B5EF4-FFF2-40B4-BE49-F238E27FC236}">
                <a16:creationId xmlns:a16="http://schemas.microsoft.com/office/drawing/2014/main" id="{94F40D2C-8E19-4E71-BCE4-D9330B51B2A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82835" y="4680191"/>
            <a:ext cx="276296" cy="64376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4" descr="Image result for images apple juice transparent">
            <a:extLst>
              <a:ext uri="{FF2B5EF4-FFF2-40B4-BE49-F238E27FC236}">
                <a16:creationId xmlns:a16="http://schemas.microsoft.com/office/drawing/2014/main" id="{A4109CCC-6F0D-4840-A702-0DBF8CCBEFE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53697" y="4727936"/>
            <a:ext cx="626806" cy="62680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2" descr="Image result for images grape juice transparent">
            <a:extLst>
              <a:ext uri="{FF2B5EF4-FFF2-40B4-BE49-F238E27FC236}">
                <a16:creationId xmlns:a16="http://schemas.microsoft.com/office/drawing/2014/main" id="{262CE525-5C36-406D-B855-35406CCA185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2518362" y="4700059"/>
            <a:ext cx="282760" cy="65252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D134193B-3982-4002-B863-C7238FC15C1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52023" y="4745204"/>
            <a:ext cx="406872" cy="681226"/>
          </a:xfrm>
          <a:prstGeom prst="rect">
            <a:avLst/>
          </a:prstGeom>
        </p:spPr>
      </p:pic>
      <p:pic>
        <p:nvPicPr>
          <p:cNvPr id="105" name="Picture 104">
            <a:extLst>
              <a:ext uri="{FF2B5EF4-FFF2-40B4-BE49-F238E27FC236}">
                <a16:creationId xmlns:a16="http://schemas.microsoft.com/office/drawing/2014/main" id="{3559F22A-CFCB-4D93-BEBE-8BF7C47439A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16142" y="4713051"/>
            <a:ext cx="681226" cy="681226"/>
          </a:xfrm>
          <a:prstGeom prst="rect">
            <a:avLst/>
          </a:prstGeom>
        </p:spPr>
      </p:pic>
      <p:pic>
        <p:nvPicPr>
          <p:cNvPr id="106" name="Picture 105">
            <a:extLst>
              <a:ext uri="{FF2B5EF4-FFF2-40B4-BE49-F238E27FC236}">
                <a16:creationId xmlns:a16="http://schemas.microsoft.com/office/drawing/2014/main" id="{2A8D6004-5A78-40C8-863A-8B65C40B156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35145" y="4720003"/>
            <a:ext cx="170172" cy="614450"/>
          </a:xfrm>
          <a:prstGeom prst="rect">
            <a:avLst/>
          </a:prstGeom>
        </p:spPr>
      </p:pic>
      <p:pic>
        <p:nvPicPr>
          <p:cNvPr id="107" name="Picture 106">
            <a:extLst>
              <a:ext uri="{FF2B5EF4-FFF2-40B4-BE49-F238E27FC236}">
                <a16:creationId xmlns:a16="http://schemas.microsoft.com/office/drawing/2014/main" id="{19E3D891-2519-40AE-85BB-59E85A9AFBC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75014" y="4688919"/>
            <a:ext cx="728627" cy="728627"/>
          </a:xfrm>
          <a:prstGeom prst="rect">
            <a:avLst/>
          </a:prstGeom>
        </p:spPr>
      </p:pic>
      <p:pic>
        <p:nvPicPr>
          <p:cNvPr id="108" name="Picture 22" descr="Image result for images cranberry juice transparent">
            <a:extLst>
              <a:ext uri="{FF2B5EF4-FFF2-40B4-BE49-F238E27FC236}">
                <a16:creationId xmlns:a16="http://schemas.microsoft.com/office/drawing/2014/main" id="{6BDDF2CE-F02E-422B-B93D-E079F666D65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20356" y="4680191"/>
            <a:ext cx="380101" cy="728627"/>
          </a:xfrm>
          <a:prstGeom prst="rect">
            <a:avLst/>
          </a:prstGeom>
          <a:noFill/>
          <a:extLst>
            <a:ext uri="{909E8E84-426E-40DD-AFC4-6F175D3DCCD1}">
              <a14:hiddenFill xmlns:a14="http://schemas.microsoft.com/office/drawing/2010/main">
                <a:solidFill>
                  <a:srgbClr val="FFFFFF"/>
                </a:solidFill>
              </a14:hiddenFill>
            </a:ext>
          </a:extLst>
        </p:spPr>
      </p:pic>
      <p:sp>
        <p:nvSpPr>
          <p:cNvPr id="110" name="Title 1">
            <a:extLst>
              <a:ext uri="{FF2B5EF4-FFF2-40B4-BE49-F238E27FC236}">
                <a16:creationId xmlns:a16="http://schemas.microsoft.com/office/drawing/2014/main" id="{704C12ED-BFB4-44B1-9321-1BF4200D4742}"/>
              </a:ext>
            </a:extLst>
          </p:cNvPr>
          <p:cNvSpPr>
            <a:spLocks noGrp="1"/>
          </p:cNvSpPr>
          <p:nvPr>
            <p:ph type="title"/>
          </p:nvPr>
        </p:nvSpPr>
        <p:spPr>
          <a:xfrm>
            <a:off x="457200" y="231160"/>
            <a:ext cx="8229600" cy="1139825"/>
          </a:xfrm>
        </p:spPr>
        <p:txBody>
          <a:bodyPr/>
          <a:lstStyle/>
          <a:p>
            <a:pPr algn="ctr"/>
            <a:r>
              <a:rPr lang="en-US" dirty="0"/>
              <a:t>Results – Identification </a:t>
            </a:r>
          </a:p>
        </p:txBody>
      </p:sp>
    </p:spTree>
    <p:extLst>
      <p:ext uri="{BB962C8B-B14F-4D97-AF65-F5344CB8AC3E}">
        <p14:creationId xmlns:p14="http://schemas.microsoft.com/office/powerpoint/2010/main" val="110028949"/>
      </p:ext>
    </p:extLst>
  </p:cSld>
  <p:clrMapOvr>
    <a:masterClrMapping/>
  </p:clrMapOvr>
  <p:transition>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361950" y="2590800"/>
            <a:ext cx="8534400" cy="1568450"/>
          </a:xfrm>
        </p:spPr>
        <p:txBody>
          <a:bodyPr/>
          <a:lstStyle/>
          <a:p>
            <a:pPr algn="ctr"/>
            <a:r>
              <a:rPr lang="en-US" dirty="0"/>
              <a:t>Indirect Soil Moisture Sensing</a:t>
            </a:r>
            <a:endParaRPr lang="en-US" sz="4000" dirty="0">
              <a:cs typeface="Times New Roman" pitchFamily="18" charset="0"/>
            </a:endParaRP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2877852"/>
      </p:ext>
    </p:extLst>
  </p:cSld>
  <p:clrMapOvr>
    <a:masterClrMapping/>
  </p:clrMapOvr>
  <p:transition>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Soil Moisture Sensing Using Wireless</a:t>
            </a:r>
          </a:p>
        </p:txBody>
      </p:sp>
      <p:pic>
        <p:nvPicPr>
          <p:cNvPr id="3" name="Picture 2" descr="Strobe_mobicom_slides.pdf - Google Chrome"/>
          <p:cNvPicPr>
            <a:picLocks noChangeAspect="1"/>
          </p:cNvPicPr>
          <p:nvPr/>
        </p:nvPicPr>
        <p:blipFill rotWithShape="1">
          <a:blip r:embed="rId3">
            <a:extLst>
              <a:ext uri="{28A0092B-C50C-407E-A947-70E740481C1C}">
                <a14:useLocalDpi xmlns:a14="http://schemas.microsoft.com/office/drawing/2010/main" val="0"/>
              </a:ext>
            </a:extLst>
          </a:blip>
          <a:srcRect l="25832" t="39165" r="2501" b="22137"/>
          <a:stretch/>
        </p:blipFill>
        <p:spPr>
          <a:xfrm>
            <a:off x="291737" y="3581827"/>
            <a:ext cx="8650223" cy="2514601"/>
          </a:xfrm>
          <a:prstGeom prst="rect">
            <a:avLst/>
          </a:prstGeom>
        </p:spPr>
      </p:pic>
      <p:sp>
        <p:nvSpPr>
          <p:cNvPr id="15" name="TextBox 14"/>
          <p:cNvSpPr txBox="1"/>
          <p:nvPr/>
        </p:nvSpPr>
        <p:spPr>
          <a:xfrm>
            <a:off x="489044" y="6153274"/>
            <a:ext cx="8426355" cy="261610"/>
          </a:xfrm>
          <a:prstGeom prst="rect">
            <a:avLst/>
          </a:prstGeom>
          <a:noFill/>
        </p:spPr>
        <p:txBody>
          <a:bodyPr wrap="square" rtlCol="0">
            <a:spAutoFit/>
          </a:bodyPr>
          <a:lstStyle/>
          <a:p>
            <a:pPr algn="r"/>
            <a:r>
              <a:rPr lang="en-US" sz="1100" dirty="0"/>
              <a:t>https://www.owlnet.rice.edu/~jianding/publications/Strobe_mobicom_slides.pdf</a:t>
            </a:r>
          </a:p>
        </p:txBody>
      </p:sp>
      <p:sp>
        <p:nvSpPr>
          <p:cNvPr id="17" name="Rectangle 3"/>
          <p:cNvSpPr txBox="1">
            <a:spLocks noChangeArrowheads="1"/>
          </p:cNvSpPr>
          <p:nvPr/>
        </p:nvSpPr>
        <p:spPr bwMode="auto">
          <a:xfrm>
            <a:off x="304800" y="1096901"/>
            <a:ext cx="7010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r>
              <a:rPr lang="en-US" altLang="en-US" sz="2400" kern="0" dirty="0">
                <a:latin typeface="Times New Roman" panose="02020603050405020304" pitchFamily="18" charset="0"/>
              </a:rPr>
              <a:t>RF wave in soil has a slower speed and higher attenuation</a:t>
            </a:r>
          </a:p>
          <a:p>
            <a:pPr lvl="1" eaLnBrk="1" hangingPunct="1"/>
            <a:r>
              <a:rPr lang="en-US" altLang="en-US" sz="2000" b="1" kern="0" dirty="0">
                <a:solidFill>
                  <a:srgbClr val="0000CC"/>
                </a:solidFill>
                <a:latin typeface="Times New Roman" panose="02020603050405020304" pitchFamily="18" charset="0"/>
              </a:rPr>
              <a:t>Slower speed: </a:t>
            </a:r>
            <a:r>
              <a:rPr lang="en-US" altLang="en-US" sz="2000" kern="0" dirty="0">
                <a:latin typeface="Times New Roman" panose="02020603050405020304" pitchFamily="18" charset="0"/>
              </a:rPr>
              <a:t>due to higher dielectric permittivity </a:t>
            </a:r>
            <a:r>
              <a:rPr lang="en-US" altLang="en-US" sz="2000" kern="0" dirty="0">
                <a:latin typeface="Times New Roman" panose="02020603050405020304" pitchFamily="18" charset="0"/>
                <a:sym typeface="Wingdings" panose="05000000000000000000" pitchFamily="2" charset="2"/>
              </a:rPr>
              <a:t> </a:t>
            </a:r>
            <a:r>
              <a:rPr lang="en-US" altLang="en-US" sz="2000" kern="0" dirty="0">
                <a:latin typeface="Times New Roman" panose="02020603050405020304" pitchFamily="18" charset="0"/>
              </a:rPr>
              <a:t>moisture</a:t>
            </a:r>
          </a:p>
          <a:p>
            <a:pPr lvl="1" eaLnBrk="1" hangingPunct="1"/>
            <a:r>
              <a:rPr lang="en-US" altLang="en-US" sz="2000" b="1" kern="0" dirty="0">
                <a:solidFill>
                  <a:srgbClr val="0000CC"/>
                </a:solidFill>
                <a:latin typeface="Times New Roman" panose="02020603050405020304" pitchFamily="18" charset="0"/>
              </a:rPr>
              <a:t>Higher attenuation: </a:t>
            </a:r>
            <a:r>
              <a:rPr lang="en-US" altLang="en-US" sz="2000" kern="0" dirty="0">
                <a:latin typeface="Times New Roman" panose="02020603050405020304" pitchFamily="18" charset="0"/>
              </a:rPr>
              <a:t>due to extra transmission loss </a:t>
            </a:r>
            <a:r>
              <a:rPr lang="en-US" altLang="en-US" sz="2000" kern="0" dirty="0">
                <a:latin typeface="Times New Roman" panose="02020603050405020304" pitchFamily="18" charset="0"/>
                <a:sym typeface="Wingdings" panose="05000000000000000000" pitchFamily="2" charset="2"/>
              </a:rPr>
              <a:t> electrical conductivity</a:t>
            </a:r>
            <a:endParaRPr lang="en-US" altLang="en-US" sz="2400" kern="0" dirty="0">
              <a:latin typeface="Times New Roman" panose="02020603050405020304" pitchFamily="18" charset="0"/>
            </a:endParaRPr>
          </a:p>
          <a:p>
            <a:pPr lvl="1" eaLnBrk="1" hangingPunct="1"/>
            <a:endParaRPr lang="en-US" altLang="en-US" sz="2400" kern="0" dirty="0">
              <a:latin typeface="Times New Roman" panose="02020603050405020304" pitchFamily="18" charset="0"/>
            </a:endParaRPr>
          </a:p>
        </p:txBody>
      </p:sp>
      <p:pic>
        <p:nvPicPr>
          <p:cNvPr id="19" name="Picture 18" descr="Strobe_mobicom_slides.pdf - Google Chrome"/>
          <p:cNvPicPr>
            <a:picLocks noChangeAspect="1"/>
          </p:cNvPicPr>
          <p:nvPr/>
        </p:nvPicPr>
        <p:blipFill rotWithShape="1">
          <a:blip r:embed="rId4">
            <a:extLst>
              <a:ext uri="{28A0092B-C50C-407E-A947-70E740481C1C}">
                <a14:useLocalDpi xmlns:a14="http://schemas.microsoft.com/office/drawing/2010/main" val="0"/>
              </a:ext>
            </a:extLst>
          </a:blip>
          <a:srcRect l="40833" t="23685" r="29920" b="12849"/>
          <a:stretch/>
        </p:blipFill>
        <p:spPr>
          <a:xfrm>
            <a:off x="6808143" y="948469"/>
            <a:ext cx="2205446" cy="2576513"/>
          </a:xfrm>
          <a:prstGeom prst="rect">
            <a:avLst/>
          </a:prstGeom>
        </p:spPr>
      </p:pic>
    </p:spTree>
    <p:extLst>
      <p:ext uri="{BB962C8B-B14F-4D97-AF65-F5344CB8AC3E}">
        <p14:creationId xmlns:p14="http://schemas.microsoft.com/office/powerpoint/2010/main" val="4109387725"/>
      </p:ext>
    </p:extLst>
  </p:cSld>
  <p:clrMapOvr>
    <a:masterClrMapping/>
  </p:clrMapOvr>
  <p:transition>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Soil Moisture Sensing Using Wireless</a:t>
            </a:r>
          </a:p>
        </p:txBody>
      </p:sp>
      <p:pic>
        <p:nvPicPr>
          <p:cNvPr id="4" name="Picture 3" descr="Strobe_mobicom_slides.pdf - Google Chrome"/>
          <p:cNvPicPr>
            <a:picLocks noChangeAspect="1"/>
          </p:cNvPicPr>
          <p:nvPr/>
        </p:nvPicPr>
        <p:blipFill rotWithShape="1">
          <a:blip r:embed="rId3">
            <a:extLst>
              <a:ext uri="{28A0092B-C50C-407E-A947-70E740481C1C}">
                <a14:useLocalDpi xmlns:a14="http://schemas.microsoft.com/office/drawing/2010/main" val="0"/>
              </a:ext>
            </a:extLst>
          </a:blip>
          <a:srcRect l="40833" t="23685" r="3333" b="12849"/>
          <a:stretch/>
        </p:blipFill>
        <p:spPr>
          <a:xfrm>
            <a:off x="1143000" y="2209800"/>
            <a:ext cx="6400800" cy="3916909"/>
          </a:xfrm>
          <a:prstGeom prst="rect">
            <a:avLst/>
          </a:prstGeom>
        </p:spPr>
      </p:pic>
      <p:sp>
        <p:nvSpPr>
          <p:cNvPr id="5" name="Rectangle 3"/>
          <p:cNvSpPr txBox="1">
            <a:spLocks noChangeArrowheads="1"/>
          </p:cNvSpPr>
          <p:nvPr/>
        </p:nvSpPr>
        <p:spPr bwMode="auto">
          <a:xfrm>
            <a:off x="304800" y="1096901"/>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r>
              <a:rPr lang="en-US" sz="2400" dirty="0"/>
              <a:t>Easier to measure the </a:t>
            </a:r>
            <a:r>
              <a:rPr lang="en-US" sz="2400" b="1" dirty="0">
                <a:solidFill>
                  <a:srgbClr val="0000CC"/>
                </a:solidFill>
              </a:rPr>
              <a:t>relative </a:t>
            </a:r>
            <a:r>
              <a:rPr lang="en-US" sz="2400" b="1" dirty="0" err="1">
                <a:solidFill>
                  <a:srgbClr val="0000CC"/>
                </a:solidFill>
              </a:rPr>
              <a:t>ToF</a:t>
            </a:r>
            <a:r>
              <a:rPr lang="en-US" sz="2400" b="1" dirty="0">
                <a:solidFill>
                  <a:srgbClr val="0000CC"/>
                </a:solidFill>
              </a:rPr>
              <a:t> </a:t>
            </a:r>
            <a:r>
              <a:rPr lang="en-US" sz="2400" dirty="0"/>
              <a:t>and </a:t>
            </a:r>
            <a:r>
              <a:rPr lang="en-US" sz="2400" b="1" dirty="0">
                <a:solidFill>
                  <a:srgbClr val="0000CC"/>
                </a:solidFill>
              </a:rPr>
              <a:t>relative amplitude</a:t>
            </a:r>
            <a:r>
              <a:rPr lang="en-US" sz="2400" dirty="0"/>
              <a:t> between antennas</a:t>
            </a:r>
            <a:endParaRPr lang="en-US" altLang="en-US" sz="2400" kern="0" dirty="0">
              <a:latin typeface="Times New Roman" panose="02020603050405020304" pitchFamily="18" charset="0"/>
            </a:endParaRPr>
          </a:p>
          <a:p>
            <a:pPr lvl="1" eaLnBrk="1" hangingPunct="1"/>
            <a:endParaRPr lang="en-US" altLang="en-US" sz="2400" kern="0" dirty="0">
              <a:latin typeface="Times New Roman" panose="02020603050405020304" pitchFamily="18" charset="0"/>
            </a:endParaRPr>
          </a:p>
        </p:txBody>
      </p:sp>
    </p:spTree>
    <p:extLst>
      <p:ext uri="{BB962C8B-B14F-4D97-AF65-F5344CB8AC3E}">
        <p14:creationId xmlns:p14="http://schemas.microsoft.com/office/powerpoint/2010/main" val="1141453697"/>
      </p:ext>
    </p:extLst>
  </p:cSld>
  <p:clrMapOvr>
    <a:masterClrMapping/>
  </p:clrMapOvr>
  <p:transition>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Relative Amplitude Estimation</a:t>
            </a:r>
          </a:p>
        </p:txBody>
      </p:sp>
      <p:pic>
        <p:nvPicPr>
          <p:cNvPr id="4" name="Picture 3" descr="Strobe_mobicom_slides.pdf - Google Chrome"/>
          <p:cNvPicPr>
            <a:picLocks noChangeAspect="1"/>
          </p:cNvPicPr>
          <p:nvPr/>
        </p:nvPicPr>
        <p:blipFill rotWithShape="1">
          <a:blip r:embed="rId3">
            <a:extLst>
              <a:ext uri="{28A0092B-C50C-407E-A947-70E740481C1C}">
                <a14:useLocalDpi xmlns:a14="http://schemas.microsoft.com/office/drawing/2010/main" val="0"/>
              </a:ext>
            </a:extLst>
          </a:blip>
          <a:srcRect l="34166" t="22137" r="5833" b="9754"/>
          <a:stretch/>
        </p:blipFill>
        <p:spPr>
          <a:xfrm>
            <a:off x="304800" y="2929466"/>
            <a:ext cx="5181600" cy="3166534"/>
          </a:xfrm>
          <a:prstGeom prst="rect">
            <a:avLst/>
          </a:prstGeom>
        </p:spPr>
      </p:pic>
      <p:pic>
        <p:nvPicPr>
          <p:cNvPr id="6" name="Picture 5" descr="Strobe_mobicom_slides.pdf - Google Chrome"/>
          <p:cNvPicPr>
            <a:picLocks noChangeAspect="1"/>
          </p:cNvPicPr>
          <p:nvPr/>
        </p:nvPicPr>
        <p:blipFill rotWithShape="1">
          <a:blip r:embed="rId4">
            <a:extLst>
              <a:ext uri="{28A0092B-C50C-407E-A947-70E740481C1C}">
                <a14:useLocalDpi xmlns:a14="http://schemas.microsoft.com/office/drawing/2010/main" val="0"/>
              </a:ext>
            </a:extLst>
          </a:blip>
          <a:srcRect l="44167" t="32972" r="24167" b="31425"/>
          <a:stretch/>
        </p:blipFill>
        <p:spPr>
          <a:xfrm>
            <a:off x="5638800" y="4038599"/>
            <a:ext cx="3399182" cy="20574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DF676E-4F52-46D0-A11B-D3088602BA15}"/>
                  </a:ext>
                </a:extLst>
              </p:cNvPr>
              <p:cNvSpPr txBox="1"/>
              <p:nvPr/>
            </p:nvSpPr>
            <p:spPr>
              <a:xfrm>
                <a:off x="2667000" y="1702332"/>
                <a:ext cx="4038600" cy="471219"/>
              </a:xfrm>
              <a:prstGeom prst="rect">
                <a:avLst/>
              </a:prstGeom>
              <a:solidFill>
                <a:schemeClr val="bg1">
                  <a:lumMod val="85000"/>
                </a:schemeClr>
              </a:solid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𝑅𝑒𝑙𝑎𝑡𝑖𝑣𝑒</m:t>
                    </m:r>
                    <m:r>
                      <a:rPr lang="en-US" b="0" i="1" smtClean="0">
                        <a:latin typeface="Cambria Math" panose="02040503050406030204" pitchFamily="18" charset="0"/>
                      </a:rPr>
                      <m:t> </m:t>
                    </m:r>
                    <m:r>
                      <a:rPr lang="en-US" b="0" i="1" smtClean="0">
                        <a:latin typeface="Cambria Math" panose="02040503050406030204" pitchFamily="18" charset="0"/>
                      </a:rPr>
                      <m:t>𝑎𝑚𝑝𝑙𝑖𝑡𝑢𝑑𝑒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𝛼</m:t>
                        </m:r>
                        <m:r>
                          <m:rPr>
                            <m:sty m:val="p"/>
                          </m:rPr>
                          <a:rPr lang="en-US" b="0" i="0" smtClean="0">
                            <a:latin typeface="Cambria Math" panose="02040503050406030204" pitchFamily="18" charset="0"/>
                          </a:rPr>
                          <m:t>Δ</m:t>
                        </m:r>
                        <m:r>
                          <a:rPr lang="en-US" b="0" i="1" smtClean="0">
                            <a:latin typeface="Cambria Math" panose="02040503050406030204" pitchFamily="18" charset="0"/>
                          </a:rPr>
                          <m:t>𝑑</m:t>
                        </m:r>
                      </m:sup>
                    </m:sSup>
                  </m:oMath>
                </a14:m>
                <a:r>
                  <a:rPr lang="en-US" dirty="0"/>
                  <a:t> </a:t>
                </a:r>
              </a:p>
            </p:txBody>
          </p:sp>
        </mc:Choice>
        <mc:Fallback xmlns="">
          <p:sp>
            <p:nvSpPr>
              <p:cNvPr id="7" name="TextBox 6">
                <a:extLst>
                  <a:ext uri="{FF2B5EF4-FFF2-40B4-BE49-F238E27FC236}">
                    <a16:creationId xmlns:a16="http://schemas.microsoft.com/office/drawing/2014/main" id="{BDDF676E-4F52-46D0-A11B-D3088602BA15}"/>
                  </a:ext>
                </a:extLst>
              </p:cNvPr>
              <p:cNvSpPr txBox="1">
                <a:spLocks noRot="1" noChangeAspect="1" noMove="1" noResize="1" noEditPoints="1" noAdjustHandles="1" noChangeArrowheads="1" noChangeShapeType="1" noTextEdit="1"/>
              </p:cNvSpPr>
              <p:nvPr/>
            </p:nvSpPr>
            <p:spPr>
              <a:xfrm>
                <a:off x="2667000" y="1702332"/>
                <a:ext cx="4038600" cy="471219"/>
              </a:xfrm>
              <a:prstGeom prst="rect">
                <a:avLst/>
              </a:prstGeom>
              <a:blipFill>
                <a:blip r:embed="rId5"/>
                <a:stretch>
                  <a:fillRect b="-17949"/>
                </a:stretch>
              </a:blipFill>
            </p:spPr>
            <p:txBody>
              <a:bodyPr/>
              <a:lstStyle/>
              <a:p>
                <a:r>
                  <a:rPr lang="en-IN">
                    <a:noFill/>
                  </a:rPr>
                  <a:t> </a:t>
                </a:r>
              </a:p>
            </p:txBody>
          </p:sp>
        </mc:Fallback>
      </mc:AlternateContent>
    </p:spTree>
    <p:extLst>
      <p:ext uri="{BB962C8B-B14F-4D97-AF65-F5344CB8AC3E}">
        <p14:creationId xmlns:p14="http://schemas.microsoft.com/office/powerpoint/2010/main" val="3133743256"/>
      </p:ext>
    </p:extLst>
  </p:cSld>
  <p:clrMapOvr>
    <a:masterClrMapping/>
  </p:clrMapOvr>
  <p:transition>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flipV="1">
            <a:off x="3763496" y="1574375"/>
            <a:ext cx="3997665" cy="309468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028570" y="4198595"/>
            <a:ext cx="184666" cy="369332"/>
          </a:xfrm>
          <a:prstGeom prst="rect">
            <a:avLst/>
          </a:prstGeom>
          <a:noFill/>
        </p:spPr>
        <p:txBody>
          <a:bodyPr wrap="none" rtlCol="0">
            <a:spAutoFit/>
          </a:bodyPr>
          <a:lstStyle/>
          <a:p>
            <a:endParaRPr lang="en-US" dirty="0"/>
          </a:p>
        </p:txBody>
      </p:sp>
      <p:cxnSp>
        <p:nvCxnSpPr>
          <p:cNvPr id="24" name="Straight Arrow Connector 23"/>
          <p:cNvCxnSpPr/>
          <p:nvPr/>
        </p:nvCxnSpPr>
        <p:spPr>
          <a:xfrm>
            <a:off x="1000706" y="4659979"/>
            <a:ext cx="6621700" cy="907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734750" y="4190039"/>
            <a:ext cx="1449171" cy="523220"/>
          </a:xfrm>
          <a:prstGeom prst="rect">
            <a:avLst/>
          </a:prstGeom>
          <a:noFill/>
          <a:ln>
            <a:noFill/>
          </a:ln>
        </p:spPr>
        <p:txBody>
          <a:bodyPr wrap="square" rtlCol="0">
            <a:spAutoFit/>
          </a:bodyPr>
          <a:lstStyle/>
          <a:p>
            <a:r>
              <a:rPr lang="en-US" sz="2800" b="1" dirty="0"/>
              <a:t>Time</a:t>
            </a:r>
            <a:endParaRPr lang="en-US" sz="2800" b="1" baseline="-25000" dirty="0"/>
          </a:p>
        </p:txBody>
      </p:sp>
      <p:cxnSp>
        <p:nvCxnSpPr>
          <p:cNvPr id="26" name="Straight Arrow Connector 25"/>
          <p:cNvCxnSpPr/>
          <p:nvPr/>
        </p:nvCxnSpPr>
        <p:spPr>
          <a:xfrm flipV="1">
            <a:off x="1012019" y="1410163"/>
            <a:ext cx="0" cy="32543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6200000">
            <a:off x="-480288" y="2789276"/>
            <a:ext cx="2208838" cy="523220"/>
          </a:xfrm>
          <a:prstGeom prst="rect">
            <a:avLst/>
          </a:prstGeom>
          <a:noFill/>
          <a:ln>
            <a:noFill/>
          </a:ln>
        </p:spPr>
        <p:txBody>
          <a:bodyPr wrap="square" rtlCol="0">
            <a:spAutoFit/>
          </a:bodyPr>
          <a:lstStyle/>
          <a:p>
            <a:pPr algn="ctr"/>
            <a:r>
              <a:rPr lang="en-US" sz="2800" b="1" dirty="0"/>
              <a:t>Frequency</a:t>
            </a:r>
            <a:endParaRPr lang="en-US" sz="2800" b="1" baseline="-25000" dirty="0"/>
          </a:p>
        </p:txBody>
      </p:sp>
      <p:cxnSp>
        <p:nvCxnSpPr>
          <p:cNvPr id="47" name="Straight Connector 46"/>
          <p:cNvCxnSpPr/>
          <p:nvPr/>
        </p:nvCxnSpPr>
        <p:spPr>
          <a:xfrm flipV="1">
            <a:off x="2013555" y="1410164"/>
            <a:ext cx="4191128" cy="3254353"/>
          </a:xfrm>
          <a:prstGeom prst="line">
            <a:avLst/>
          </a:prstGeom>
          <a:ln>
            <a:solidFill>
              <a:srgbClr val="1F497D"/>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237997" y="857681"/>
            <a:ext cx="1920783" cy="461665"/>
          </a:xfrm>
          <a:prstGeom prst="rect">
            <a:avLst/>
          </a:prstGeom>
          <a:noFill/>
        </p:spPr>
        <p:txBody>
          <a:bodyPr wrap="square" rtlCol="0">
            <a:spAutoFit/>
          </a:bodyPr>
          <a:lstStyle/>
          <a:p>
            <a:r>
              <a:rPr lang="en-US" sz="2400" b="1" dirty="0">
                <a:solidFill>
                  <a:srgbClr val="1F497D"/>
                </a:solidFill>
              </a:rPr>
              <a:t>Transmitted</a:t>
            </a:r>
            <a:endParaRPr lang="en-US" sz="2400" b="1" baseline="-25000" dirty="0">
              <a:solidFill>
                <a:srgbClr val="1F497D"/>
              </a:solidFill>
            </a:endParaRPr>
          </a:p>
        </p:txBody>
      </p:sp>
      <p:sp>
        <p:nvSpPr>
          <p:cNvPr id="49" name="Freeform 48"/>
          <p:cNvSpPr/>
          <p:nvPr/>
        </p:nvSpPr>
        <p:spPr>
          <a:xfrm rot="1420096">
            <a:off x="5244016" y="1306265"/>
            <a:ext cx="465667" cy="536222"/>
          </a:xfrm>
          <a:custGeom>
            <a:avLst/>
            <a:gdLst>
              <a:gd name="connsiteX0" fmla="*/ 0 w 366889"/>
              <a:gd name="connsiteY0" fmla="*/ 0 h 536222"/>
              <a:gd name="connsiteX1" fmla="*/ 155222 w 366889"/>
              <a:gd name="connsiteY1" fmla="*/ 366889 h 536222"/>
              <a:gd name="connsiteX2" fmla="*/ 366889 w 366889"/>
              <a:gd name="connsiteY2" fmla="*/ 536222 h 536222"/>
            </a:gdLst>
            <a:ahLst/>
            <a:cxnLst>
              <a:cxn ang="0">
                <a:pos x="connsiteX0" y="connsiteY0"/>
              </a:cxn>
              <a:cxn ang="0">
                <a:pos x="connsiteX1" y="connsiteY1"/>
              </a:cxn>
              <a:cxn ang="0">
                <a:pos x="connsiteX2" y="connsiteY2"/>
              </a:cxn>
            </a:cxnLst>
            <a:rect l="l" t="t" r="r" b="b"/>
            <a:pathLst>
              <a:path w="366889" h="536222">
                <a:moveTo>
                  <a:pt x="0" y="0"/>
                </a:moveTo>
                <a:cubicBezTo>
                  <a:pt x="47037" y="138759"/>
                  <a:pt x="94074" y="277519"/>
                  <a:pt x="155222" y="366889"/>
                </a:cubicBezTo>
                <a:cubicBezTo>
                  <a:pt x="216370" y="456259"/>
                  <a:pt x="366889" y="536222"/>
                  <a:pt x="366889" y="536222"/>
                </a:cubicBezTo>
              </a:path>
            </a:pathLst>
          </a:custGeom>
          <a:ln w="38100"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1843630" y="4583048"/>
            <a:ext cx="284433" cy="523220"/>
          </a:xfrm>
          <a:prstGeom prst="rect">
            <a:avLst/>
          </a:prstGeom>
          <a:noFill/>
        </p:spPr>
        <p:txBody>
          <a:bodyPr wrap="square" rtlCol="0">
            <a:spAutoFit/>
          </a:bodyPr>
          <a:lstStyle/>
          <a:p>
            <a:r>
              <a:rPr lang="en-US" sz="2800" dirty="0"/>
              <a:t>t</a:t>
            </a:r>
          </a:p>
        </p:txBody>
      </p:sp>
      <p:sp>
        <p:nvSpPr>
          <p:cNvPr id="52" name="TextBox 51"/>
          <p:cNvSpPr txBox="1"/>
          <p:nvPr/>
        </p:nvSpPr>
        <p:spPr>
          <a:xfrm>
            <a:off x="3364807" y="4591084"/>
            <a:ext cx="1158332" cy="523220"/>
          </a:xfrm>
          <a:prstGeom prst="rect">
            <a:avLst/>
          </a:prstGeom>
          <a:noFill/>
        </p:spPr>
        <p:txBody>
          <a:bodyPr wrap="square" rtlCol="0">
            <a:spAutoFit/>
          </a:bodyPr>
          <a:lstStyle/>
          <a:p>
            <a:r>
              <a:rPr lang="en-US" sz="2800" dirty="0" err="1"/>
              <a:t>t+ΔT</a:t>
            </a:r>
            <a:endParaRPr lang="en-US" sz="2800" dirty="0"/>
          </a:p>
        </p:txBody>
      </p:sp>
      <p:sp>
        <p:nvSpPr>
          <p:cNvPr id="53" name="TextBox 52"/>
          <p:cNvSpPr txBox="1"/>
          <p:nvPr/>
        </p:nvSpPr>
        <p:spPr>
          <a:xfrm>
            <a:off x="7083413" y="2157868"/>
            <a:ext cx="1632059" cy="461665"/>
          </a:xfrm>
          <a:prstGeom prst="rect">
            <a:avLst/>
          </a:prstGeom>
          <a:noFill/>
        </p:spPr>
        <p:txBody>
          <a:bodyPr wrap="square" rtlCol="0">
            <a:spAutoFit/>
          </a:bodyPr>
          <a:lstStyle/>
          <a:p>
            <a:r>
              <a:rPr lang="en-US" sz="2400" b="1" dirty="0">
                <a:solidFill>
                  <a:schemeClr val="accent1"/>
                </a:solidFill>
              </a:rPr>
              <a:t>Received</a:t>
            </a:r>
            <a:endParaRPr lang="en-US" sz="2400" b="1" baseline="-25000" dirty="0">
              <a:solidFill>
                <a:schemeClr val="accent1"/>
              </a:solidFill>
            </a:endParaRPr>
          </a:p>
        </p:txBody>
      </p:sp>
      <p:sp>
        <p:nvSpPr>
          <p:cNvPr id="54" name="Freeform 53"/>
          <p:cNvSpPr/>
          <p:nvPr/>
        </p:nvSpPr>
        <p:spPr>
          <a:xfrm rot="6882302" flipV="1">
            <a:off x="7610204" y="1678355"/>
            <a:ext cx="465667" cy="536222"/>
          </a:xfrm>
          <a:custGeom>
            <a:avLst/>
            <a:gdLst>
              <a:gd name="connsiteX0" fmla="*/ 0 w 366889"/>
              <a:gd name="connsiteY0" fmla="*/ 0 h 536222"/>
              <a:gd name="connsiteX1" fmla="*/ 155222 w 366889"/>
              <a:gd name="connsiteY1" fmla="*/ 366889 h 536222"/>
              <a:gd name="connsiteX2" fmla="*/ 366889 w 366889"/>
              <a:gd name="connsiteY2" fmla="*/ 536222 h 536222"/>
            </a:gdLst>
            <a:ahLst/>
            <a:cxnLst>
              <a:cxn ang="0">
                <a:pos x="connsiteX0" y="connsiteY0"/>
              </a:cxn>
              <a:cxn ang="0">
                <a:pos x="connsiteX1" y="connsiteY1"/>
              </a:cxn>
              <a:cxn ang="0">
                <a:pos x="connsiteX2" y="connsiteY2"/>
              </a:cxn>
            </a:cxnLst>
            <a:rect l="l" t="t" r="r" b="b"/>
            <a:pathLst>
              <a:path w="366889" h="536222">
                <a:moveTo>
                  <a:pt x="0" y="0"/>
                </a:moveTo>
                <a:cubicBezTo>
                  <a:pt x="47037" y="138759"/>
                  <a:pt x="94074" y="277519"/>
                  <a:pt x="155222" y="366889"/>
                </a:cubicBezTo>
                <a:cubicBezTo>
                  <a:pt x="216370" y="456259"/>
                  <a:pt x="366889" y="536222"/>
                  <a:pt x="366889" y="536222"/>
                </a:cubicBezTo>
              </a:path>
            </a:pathLst>
          </a:custGeom>
          <a:ln w="38100" cmpd="sng">
            <a:solidFill>
              <a:srgbClr val="4F81BD"/>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p:cNvCxnSpPr/>
          <p:nvPr/>
        </p:nvCxnSpPr>
        <p:spPr>
          <a:xfrm>
            <a:off x="3458803" y="3567067"/>
            <a:ext cx="1697168" cy="0"/>
          </a:xfrm>
          <a:prstGeom prst="straightConnector1">
            <a:avLst/>
          </a:prstGeom>
          <a:ln w="5715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230404" y="2182698"/>
            <a:ext cx="9358" cy="1261582"/>
          </a:xfrm>
          <a:prstGeom prst="straightConnector1">
            <a:avLst/>
          </a:prstGeom>
          <a:ln w="57150" cmpd="sng">
            <a:solidFill>
              <a:srgbClr val="C0504D"/>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0" name="Title 1"/>
          <p:cNvSpPr>
            <a:spLocks noGrp="1"/>
          </p:cNvSpPr>
          <p:nvPr>
            <p:ph type="title"/>
          </p:nvPr>
        </p:nvSpPr>
        <p:spPr>
          <a:xfrm>
            <a:off x="0" y="176044"/>
            <a:ext cx="9426888" cy="1143000"/>
          </a:xfrm>
        </p:spPr>
        <p:txBody>
          <a:bodyPr>
            <a:normAutofit/>
          </a:bodyPr>
          <a:lstStyle/>
          <a:p>
            <a:pPr algn="ctr"/>
            <a:r>
              <a:rPr lang="en-US" sz="3800" dirty="0"/>
              <a:t>Frequency Modulated Carrier Wave (FMCW)</a:t>
            </a:r>
          </a:p>
        </p:txBody>
      </p:sp>
      <p:sp>
        <p:nvSpPr>
          <p:cNvPr id="3" name="Rectangle 2"/>
          <p:cNvSpPr/>
          <p:nvPr/>
        </p:nvSpPr>
        <p:spPr>
          <a:xfrm>
            <a:off x="3185116" y="3655633"/>
            <a:ext cx="2232915" cy="461665"/>
          </a:xfrm>
          <a:prstGeom prst="rect">
            <a:avLst/>
          </a:prstGeom>
        </p:spPr>
        <p:txBody>
          <a:bodyPr wrap="none">
            <a:spAutoFit/>
          </a:bodyPr>
          <a:lstStyle/>
          <a:p>
            <a:r>
              <a:rPr lang="en-US" sz="2400" b="1" i="1" dirty="0"/>
              <a:t>Reflection Time</a:t>
            </a:r>
          </a:p>
        </p:txBody>
      </p:sp>
      <p:sp>
        <p:nvSpPr>
          <p:cNvPr id="32" name="Content Placeholder 2"/>
          <p:cNvSpPr txBox="1">
            <a:spLocks/>
          </p:cNvSpPr>
          <p:nvPr/>
        </p:nvSpPr>
        <p:spPr>
          <a:xfrm>
            <a:off x="83128" y="5197863"/>
            <a:ext cx="8986532" cy="1165991"/>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00" b="1" dirty="0">
              <a:solidFill>
                <a:schemeClr val="bg1"/>
              </a:solidFill>
            </a:endParaRPr>
          </a:p>
          <a:p>
            <a:pPr marL="0" indent="0" algn="ctr">
              <a:buNone/>
            </a:pPr>
            <a:r>
              <a:rPr lang="en-US" sz="4400" b="1" dirty="0">
                <a:solidFill>
                  <a:schemeClr val="bg1"/>
                </a:solidFill>
              </a:rPr>
              <a:t>How do we measure ΔF?</a:t>
            </a:r>
          </a:p>
        </p:txBody>
      </p:sp>
      <p:sp>
        <p:nvSpPr>
          <p:cNvPr id="28" name="Rectangle 27"/>
          <p:cNvSpPr/>
          <p:nvPr/>
        </p:nvSpPr>
        <p:spPr>
          <a:xfrm>
            <a:off x="5282354" y="2496521"/>
            <a:ext cx="578166" cy="461665"/>
          </a:xfrm>
          <a:prstGeom prst="rect">
            <a:avLst/>
          </a:prstGeom>
          <a:solidFill>
            <a:schemeClr val="bg1">
              <a:alpha val="65000"/>
            </a:schemeClr>
          </a:solidFill>
        </p:spPr>
        <p:txBody>
          <a:bodyPr wrap="none">
            <a:spAutoFit/>
          </a:bodyPr>
          <a:lstStyle/>
          <a:p>
            <a:r>
              <a:rPr lang="en-US" sz="2400" b="1" i="1" dirty="0">
                <a:solidFill>
                  <a:srgbClr val="BE544B"/>
                </a:solidFill>
              </a:rPr>
              <a:t>ΔF</a:t>
            </a:r>
          </a:p>
        </p:txBody>
      </p:sp>
      <p:sp>
        <p:nvSpPr>
          <p:cNvPr id="22" name="Rectangle 21"/>
          <p:cNvSpPr/>
          <p:nvPr/>
        </p:nvSpPr>
        <p:spPr>
          <a:xfrm>
            <a:off x="5661940" y="3512710"/>
            <a:ext cx="931928" cy="830997"/>
          </a:xfrm>
          <a:prstGeom prst="rect">
            <a:avLst/>
          </a:prstGeom>
        </p:spPr>
        <p:txBody>
          <a:bodyPr wrap="none">
            <a:spAutoFit/>
          </a:bodyPr>
          <a:lstStyle/>
          <a:p>
            <a:pPr algn="ctr"/>
            <a:r>
              <a:rPr lang="en-US" sz="2400" b="1" i="1" dirty="0"/>
              <a:t>ΔF</a:t>
            </a:r>
          </a:p>
          <a:p>
            <a:pPr algn="ctr"/>
            <a:r>
              <a:rPr lang="en-US" sz="2400" b="1" i="1" dirty="0"/>
              <a:t>slope</a:t>
            </a:r>
          </a:p>
        </p:txBody>
      </p:sp>
      <p:sp>
        <p:nvSpPr>
          <p:cNvPr id="23" name="Rectangle 22"/>
          <p:cNvSpPr/>
          <p:nvPr/>
        </p:nvSpPr>
        <p:spPr>
          <a:xfrm>
            <a:off x="5283165" y="3633349"/>
            <a:ext cx="412405" cy="461665"/>
          </a:xfrm>
          <a:prstGeom prst="rect">
            <a:avLst/>
          </a:prstGeom>
        </p:spPr>
        <p:txBody>
          <a:bodyPr wrap="none">
            <a:spAutoFit/>
          </a:bodyPr>
          <a:lstStyle/>
          <a:p>
            <a:r>
              <a:rPr lang="en-US" sz="2400" b="1" i="1" dirty="0"/>
              <a:t>=</a:t>
            </a:r>
          </a:p>
        </p:txBody>
      </p:sp>
      <p:cxnSp>
        <p:nvCxnSpPr>
          <p:cNvPr id="4" name="Straight Connector 3"/>
          <p:cNvCxnSpPr/>
          <p:nvPr/>
        </p:nvCxnSpPr>
        <p:spPr>
          <a:xfrm>
            <a:off x="5618569" y="3944324"/>
            <a:ext cx="914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diario SWL I-56578 Antonio : OTH radar: FMCW princi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44" y="1635316"/>
            <a:ext cx="1976852" cy="132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76851"/>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48" grpId="0"/>
      <p:bldP spid="49" grpId="0" animBg="1"/>
      <p:bldP spid="51" grpId="0"/>
      <p:bldP spid="52" grpId="0"/>
      <p:bldP spid="53" grpId="0"/>
      <p:bldP spid="54" grpId="0" animBg="1"/>
      <p:bldP spid="3" grpId="0"/>
      <p:bldP spid="32" grpId="0" animBg="1"/>
      <p:bldP spid="28" grpId="0" animBg="1"/>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62436" y="2933526"/>
            <a:ext cx="1559745" cy="1002451"/>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28570" y="4198595"/>
            <a:ext cx="184666" cy="369332"/>
          </a:xfrm>
          <a:prstGeom prst="rect">
            <a:avLst/>
          </a:prstGeom>
          <a:noFill/>
        </p:spPr>
        <p:txBody>
          <a:bodyPr wrap="none" rtlCol="0">
            <a:spAutoFit/>
          </a:bodyPr>
          <a:lstStyle/>
          <a:p>
            <a:endParaRPr lang="en-US" dirty="0"/>
          </a:p>
        </p:txBody>
      </p:sp>
      <p:sp>
        <p:nvSpPr>
          <p:cNvPr id="70" name="Title 1"/>
          <p:cNvSpPr>
            <a:spLocks noGrp="1"/>
          </p:cNvSpPr>
          <p:nvPr>
            <p:ph type="title"/>
          </p:nvPr>
        </p:nvSpPr>
        <p:spPr>
          <a:xfrm>
            <a:off x="-96945" y="168361"/>
            <a:ext cx="9426888" cy="1143000"/>
          </a:xfrm>
        </p:spPr>
        <p:txBody>
          <a:bodyPr>
            <a:normAutofit/>
          </a:bodyPr>
          <a:lstStyle/>
          <a:p>
            <a:pPr algn="ctr"/>
            <a:r>
              <a:rPr lang="en-US" sz="3800" dirty="0"/>
              <a:t>Measuring </a:t>
            </a:r>
            <a:r>
              <a:rPr lang="en-US" sz="4000" dirty="0"/>
              <a:t>ΔF</a:t>
            </a:r>
            <a:r>
              <a:rPr lang="en-US" sz="3800" dirty="0"/>
              <a:t> </a:t>
            </a:r>
          </a:p>
        </p:txBody>
      </p:sp>
      <p:sp>
        <p:nvSpPr>
          <p:cNvPr id="9" name="TextBox 8"/>
          <p:cNvSpPr txBox="1"/>
          <p:nvPr/>
        </p:nvSpPr>
        <p:spPr>
          <a:xfrm>
            <a:off x="2473308" y="3138877"/>
            <a:ext cx="1715719" cy="523220"/>
          </a:xfrm>
          <a:prstGeom prst="rect">
            <a:avLst/>
          </a:prstGeom>
          <a:noFill/>
          <a:ln>
            <a:noFill/>
          </a:ln>
        </p:spPr>
        <p:txBody>
          <a:bodyPr wrap="square" rtlCol="0">
            <a:spAutoFit/>
          </a:bodyPr>
          <a:lstStyle/>
          <a:p>
            <a:pPr algn="ctr"/>
            <a:r>
              <a:rPr lang="en-US" sz="2800" b="1" dirty="0"/>
              <a:t>Mixer</a:t>
            </a:r>
            <a:endParaRPr lang="en-US" sz="3600" b="1" dirty="0"/>
          </a:p>
        </p:txBody>
      </p:sp>
      <p:cxnSp>
        <p:nvCxnSpPr>
          <p:cNvPr id="11" name="Straight Arrow Connector 10"/>
          <p:cNvCxnSpPr/>
          <p:nvPr/>
        </p:nvCxnSpPr>
        <p:spPr>
          <a:xfrm>
            <a:off x="1671153" y="3172348"/>
            <a:ext cx="891283" cy="0"/>
          </a:xfrm>
          <a:prstGeom prst="straightConnector1">
            <a:avLst/>
          </a:prstGeom>
          <a:ln w="57150" cmpd="sng">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1671153" y="3717960"/>
            <a:ext cx="891283" cy="0"/>
          </a:xfrm>
          <a:prstGeom prst="straightConnector1">
            <a:avLst/>
          </a:prstGeom>
          <a:ln w="571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8282" y="2933526"/>
            <a:ext cx="1920783" cy="461665"/>
          </a:xfrm>
          <a:prstGeom prst="rect">
            <a:avLst/>
          </a:prstGeom>
          <a:noFill/>
        </p:spPr>
        <p:txBody>
          <a:bodyPr wrap="square" rtlCol="0">
            <a:spAutoFit/>
          </a:bodyPr>
          <a:lstStyle/>
          <a:p>
            <a:r>
              <a:rPr lang="en-US" sz="2400" b="1" dirty="0">
                <a:solidFill>
                  <a:srgbClr val="1F497D"/>
                </a:solidFill>
              </a:rPr>
              <a:t>Transmitted</a:t>
            </a:r>
            <a:endParaRPr lang="en-US" sz="2400" b="1" baseline="-25000" dirty="0">
              <a:solidFill>
                <a:srgbClr val="1F497D"/>
              </a:solidFill>
            </a:endParaRPr>
          </a:p>
        </p:txBody>
      </p:sp>
      <p:sp>
        <p:nvSpPr>
          <p:cNvPr id="35" name="TextBox 34"/>
          <p:cNvSpPr txBox="1"/>
          <p:nvPr/>
        </p:nvSpPr>
        <p:spPr>
          <a:xfrm>
            <a:off x="284196" y="3474312"/>
            <a:ext cx="1632059" cy="461665"/>
          </a:xfrm>
          <a:prstGeom prst="rect">
            <a:avLst/>
          </a:prstGeom>
          <a:noFill/>
        </p:spPr>
        <p:txBody>
          <a:bodyPr wrap="square" rtlCol="0">
            <a:spAutoFit/>
          </a:bodyPr>
          <a:lstStyle/>
          <a:p>
            <a:r>
              <a:rPr lang="en-US" sz="2400" b="1" dirty="0">
                <a:solidFill>
                  <a:schemeClr val="accent1"/>
                </a:solidFill>
              </a:rPr>
              <a:t>Received</a:t>
            </a:r>
            <a:endParaRPr lang="en-US" sz="2400" b="1" baseline="-25000" dirty="0">
              <a:solidFill>
                <a:schemeClr val="accent1"/>
              </a:solidFill>
            </a:endParaRPr>
          </a:p>
        </p:txBody>
      </p:sp>
      <p:cxnSp>
        <p:nvCxnSpPr>
          <p:cNvPr id="37" name="Straight Arrow Connector 36"/>
          <p:cNvCxnSpPr/>
          <p:nvPr/>
        </p:nvCxnSpPr>
        <p:spPr>
          <a:xfrm>
            <a:off x="4144463" y="3417475"/>
            <a:ext cx="606889"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4779485" y="2933526"/>
            <a:ext cx="1559745" cy="1002451"/>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868612" y="3131670"/>
            <a:ext cx="1336926" cy="541721"/>
          </a:xfrm>
          <a:prstGeom prst="rect">
            <a:avLst/>
          </a:prstGeom>
          <a:noFill/>
          <a:ln>
            <a:noFill/>
          </a:ln>
        </p:spPr>
        <p:txBody>
          <a:bodyPr wrap="square" rtlCol="0">
            <a:spAutoFit/>
          </a:bodyPr>
          <a:lstStyle/>
          <a:p>
            <a:pPr algn="ctr"/>
            <a:r>
              <a:rPr lang="en-US" sz="2800" b="1" dirty="0"/>
              <a:t>FFT</a:t>
            </a:r>
            <a:endParaRPr lang="en-US" sz="3600" b="1" dirty="0"/>
          </a:p>
        </p:txBody>
      </p:sp>
      <p:cxnSp>
        <p:nvCxnSpPr>
          <p:cNvPr id="46" name="Straight Arrow Connector 45"/>
          <p:cNvCxnSpPr/>
          <p:nvPr/>
        </p:nvCxnSpPr>
        <p:spPr>
          <a:xfrm>
            <a:off x="6408554" y="3417475"/>
            <a:ext cx="802154"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57752" y="3891409"/>
            <a:ext cx="1694298"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7276460" y="2799822"/>
            <a:ext cx="0" cy="111028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767547" y="2320269"/>
            <a:ext cx="1043682" cy="461665"/>
          </a:xfrm>
          <a:prstGeom prst="rect">
            <a:avLst/>
          </a:prstGeom>
          <a:noFill/>
        </p:spPr>
        <p:txBody>
          <a:bodyPr wrap="square" rtlCol="0">
            <a:spAutoFit/>
          </a:bodyPr>
          <a:lstStyle/>
          <a:p>
            <a:r>
              <a:rPr lang="en-US" sz="2400" b="1" dirty="0"/>
              <a:t>Power</a:t>
            </a:r>
            <a:endParaRPr lang="en-US" sz="2400" b="1" baseline="-25000" dirty="0"/>
          </a:p>
        </p:txBody>
      </p:sp>
      <p:sp>
        <p:nvSpPr>
          <p:cNvPr id="58" name="TextBox 57"/>
          <p:cNvSpPr txBox="1"/>
          <p:nvPr/>
        </p:nvSpPr>
        <p:spPr>
          <a:xfrm>
            <a:off x="7138902" y="3908359"/>
            <a:ext cx="1694298" cy="461665"/>
          </a:xfrm>
          <a:prstGeom prst="rect">
            <a:avLst/>
          </a:prstGeom>
          <a:noFill/>
        </p:spPr>
        <p:txBody>
          <a:bodyPr wrap="square" rtlCol="0">
            <a:spAutoFit/>
          </a:bodyPr>
          <a:lstStyle/>
          <a:p>
            <a:pPr algn="ctr"/>
            <a:r>
              <a:rPr lang="en-US" sz="2400" b="1" i="1" dirty="0"/>
              <a:t>ΔF</a:t>
            </a:r>
          </a:p>
        </p:txBody>
      </p:sp>
      <p:graphicFrame>
        <p:nvGraphicFramePr>
          <p:cNvPr id="69" name="Chart 68"/>
          <p:cNvGraphicFramePr>
            <a:graphicFrameLocks/>
          </p:cNvGraphicFramePr>
          <p:nvPr/>
        </p:nvGraphicFramePr>
        <p:xfrm>
          <a:off x="7116349" y="2609296"/>
          <a:ext cx="1910041" cy="1439923"/>
        </p:xfrm>
        <a:graphic>
          <a:graphicData uri="http://schemas.openxmlformats.org/drawingml/2006/chart">
            <c:chart xmlns:c="http://schemas.openxmlformats.org/drawingml/2006/chart" xmlns:r="http://schemas.openxmlformats.org/officeDocument/2006/relationships" r:id="rId3"/>
          </a:graphicData>
        </a:graphic>
      </p:graphicFrame>
      <p:sp>
        <p:nvSpPr>
          <p:cNvPr id="71" name="Content Placeholder 2"/>
          <p:cNvSpPr txBox="1">
            <a:spLocks/>
          </p:cNvSpPr>
          <p:nvPr/>
        </p:nvSpPr>
        <p:spPr>
          <a:xfrm>
            <a:off x="88999" y="5326655"/>
            <a:ext cx="8986532" cy="1165991"/>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800" b="1" dirty="0">
              <a:solidFill>
                <a:srgbClr val="FFFFFF"/>
              </a:solidFill>
            </a:endParaRPr>
          </a:p>
          <a:p>
            <a:pPr marL="0" indent="0" algn="ctr">
              <a:buNone/>
            </a:pPr>
            <a:r>
              <a:rPr lang="en-US" sz="3600" b="1" dirty="0">
                <a:solidFill>
                  <a:srgbClr val="FFFFFF"/>
                </a:solidFill>
              </a:rPr>
              <a:t>ΔF </a:t>
            </a:r>
            <a:r>
              <a:rPr lang="en-US" sz="3600" b="1" dirty="0">
                <a:solidFill>
                  <a:schemeClr val="bg1"/>
                </a:solidFill>
                <a:sym typeface="Wingdings" panose="05000000000000000000" pitchFamily="2" charset="2"/>
              </a:rPr>
              <a:t></a:t>
            </a:r>
            <a:r>
              <a:rPr lang="en-US" sz="3600" b="1" dirty="0">
                <a:solidFill>
                  <a:srgbClr val="FFFFFF"/>
                </a:solidFill>
              </a:rPr>
              <a:t>Reflection Time </a:t>
            </a:r>
            <a:r>
              <a:rPr lang="en-US" sz="3600" b="1" dirty="0">
                <a:solidFill>
                  <a:schemeClr val="bg1"/>
                </a:solidFill>
                <a:sym typeface="Wingdings" panose="05000000000000000000" pitchFamily="2" charset="2"/>
              </a:rPr>
              <a:t> Distance</a:t>
            </a:r>
            <a:endParaRPr lang="en-US" sz="3600" b="1" dirty="0">
              <a:solidFill>
                <a:schemeClr val="bg1"/>
              </a:solidFill>
            </a:endParaRPr>
          </a:p>
        </p:txBody>
      </p:sp>
      <p:sp>
        <p:nvSpPr>
          <p:cNvPr id="3" name="Rectangle 2"/>
          <p:cNvSpPr/>
          <p:nvPr/>
        </p:nvSpPr>
        <p:spPr>
          <a:xfrm>
            <a:off x="88999" y="962015"/>
            <a:ext cx="9055001" cy="954107"/>
          </a:xfrm>
          <a:prstGeom prst="rect">
            <a:avLst/>
          </a:prstGeom>
        </p:spPr>
        <p:txBody>
          <a:bodyPr wrap="square">
            <a:spAutoFit/>
          </a:bodyPr>
          <a:lstStyle/>
          <a:p>
            <a:pPr marL="342900" indent="-342900">
              <a:buFont typeface="Arial"/>
              <a:buChar char="•"/>
            </a:pPr>
            <a:r>
              <a:rPr lang="en-US" sz="2800" b="1" dirty="0"/>
              <a:t>Subtracting frequencies is easy</a:t>
            </a:r>
          </a:p>
          <a:p>
            <a:pPr marL="342900" indent="-342900">
              <a:buFont typeface="Arial"/>
              <a:buChar char="•"/>
            </a:pPr>
            <a:r>
              <a:rPr lang="en-US" sz="2800" b="1" dirty="0"/>
              <a:t>Can be done using a mixer (low-power; cheap)</a:t>
            </a:r>
          </a:p>
        </p:txBody>
      </p:sp>
    </p:spTree>
    <p:extLst>
      <p:ext uri="{BB962C8B-B14F-4D97-AF65-F5344CB8AC3E}">
        <p14:creationId xmlns:p14="http://schemas.microsoft.com/office/powerpoint/2010/main" val="96038942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P spid="34" grpId="0"/>
      <p:bldP spid="35" grpId="0"/>
      <p:bldP spid="43" grpId="0" animBg="1"/>
      <p:bldP spid="44" grpId="0"/>
      <p:bldP spid="57" grpId="0"/>
      <p:bldP spid="58" grpId="0"/>
      <p:bldGraphic spid="69" grpId="0">
        <p:bldAsOne/>
      </p:bldGraphic>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06" y="248113"/>
            <a:ext cx="9183798" cy="1143000"/>
          </a:xfrm>
        </p:spPr>
        <p:txBody>
          <a:bodyPr>
            <a:normAutofit/>
          </a:bodyPr>
          <a:lstStyle/>
          <a:p>
            <a:pPr algn="ctr"/>
            <a:r>
              <a:rPr lang="en-US" u="sng" dirty="0"/>
              <a:t>Challenge: </a:t>
            </a:r>
            <a:r>
              <a:rPr lang="en-US" dirty="0"/>
              <a:t>Multipath</a:t>
            </a:r>
            <a:r>
              <a:rPr lang="en-US" dirty="0">
                <a:sym typeface="Wingdings" panose="05000000000000000000" pitchFamily="2" charset="2"/>
              </a:rPr>
              <a:t> </a:t>
            </a:r>
            <a:r>
              <a:rPr lang="en-US" dirty="0"/>
              <a:t>Many Reflections</a:t>
            </a:r>
          </a:p>
        </p:txBody>
      </p:sp>
      <p:grpSp>
        <p:nvGrpSpPr>
          <p:cNvPr id="4" name="Group 3"/>
          <p:cNvGrpSpPr/>
          <p:nvPr/>
        </p:nvGrpSpPr>
        <p:grpSpPr>
          <a:xfrm>
            <a:off x="1267001" y="1523443"/>
            <a:ext cx="266523" cy="442474"/>
            <a:chOff x="3213919" y="2873353"/>
            <a:chExt cx="266523" cy="548797"/>
          </a:xfrm>
        </p:grpSpPr>
        <p:sp>
          <p:nvSpPr>
            <p:cNvPr id="5" name="Isosceles Triangle 4"/>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5"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410874" y="2121597"/>
            <a:ext cx="631039" cy="461665"/>
          </a:xfrm>
          <a:prstGeom prst="rect">
            <a:avLst/>
          </a:prstGeom>
          <a:noFill/>
        </p:spPr>
        <p:txBody>
          <a:bodyPr wrap="square" rtlCol="0">
            <a:spAutoFit/>
          </a:bodyPr>
          <a:lstStyle/>
          <a:p>
            <a:r>
              <a:rPr lang="en-US" sz="2400" dirty="0"/>
              <a:t>Rx</a:t>
            </a:r>
          </a:p>
        </p:txBody>
      </p:sp>
      <p:grpSp>
        <p:nvGrpSpPr>
          <p:cNvPr id="8" name="Group 7"/>
          <p:cNvGrpSpPr/>
          <p:nvPr/>
        </p:nvGrpSpPr>
        <p:grpSpPr>
          <a:xfrm>
            <a:off x="1294791" y="2216769"/>
            <a:ext cx="266523" cy="442474"/>
            <a:chOff x="3213919" y="2873353"/>
            <a:chExt cx="266523" cy="548797"/>
          </a:xfrm>
        </p:grpSpPr>
        <p:sp>
          <p:nvSpPr>
            <p:cNvPr id="9" name="Isosceles Triangle 8"/>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442160" y="1471976"/>
            <a:ext cx="623261" cy="461665"/>
          </a:xfrm>
          <a:prstGeom prst="rect">
            <a:avLst/>
          </a:prstGeom>
          <a:noFill/>
        </p:spPr>
        <p:txBody>
          <a:bodyPr wrap="square" rtlCol="0">
            <a:spAutoFit/>
          </a:bodyPr>
          <a:lstStyle/>
          <a:p>
            <a:r>
              <a:rPr lang="en-US" sz="2400" dirty="0" err="1"/>
              <a:t>Tx</a:t>
            </a:r>
            <a:endParaRPr lang="en-US" sz="2400" dirty="0"/>
          </a:p>
        </p:txBody>
      </p:sp>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6645968" y="1087578"/>
            <a:ext cx="974858" cy="1435611"/>
          </a:xfrm>
          <a:prstGeom prst="rect">
            <a:avLst/>
          </a:prstGeom>
        </p:spPr>
      </p:pic>
      <p:cxnSp>
        <p:nvCxnSpPr>
          <p:cNvPr id="13" name="Straight Connector 12"/>
          <p:cNvCxnSpPr/>
          <p:nvPr/>
        </p:nvCxnSpPr>
        <p:spPr>
          <a:xfrm flipV="1">
            <a:off x="1561314" y="1965917"/>
            <a:ext cx="1752952" cy="465769"/>
          </a:xfrm>
          <a:prstGeom prst="line">
            <a:avLst/>
          </a:prstGeom>
          <a:ln w="38100" cmpd="sng">
            <a:solidFill>
              <a:schemeClr val="tx2">
                <a:lumMod val="60000"/>
                <a:lumOff val="4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561314" y="1738359"/>
            <a:ext cx="1752952" cy="227558"/>
          </a:xfrm>
          <a:prstGeom prst="line">
            <a:avLst/>
          </a:prstGeom>
          <a:ln w="38100" cmpd="sng">
            <a:solidFill>
              <a:srgbClr val="4F81BD"/>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1543" r="82609" b="52563"/>
          <a:stretch/>
        </p:blipFill>
        <p:spPr>
          <a:xfrm>
            <a:off x="3314266" y="1005697"/>
            <a:ext cx="794755" cy="2178267"/>
          </a:xfrm>
          <a:prstGeom prst="rect">
            <a:avLst/>
          </a:prstGeom>
        </p:spPr>
      </p:pic>
      <p:pic>
        <p:nvPicPr>
          <p:cNvPr id="59" name="Picture 58"/>
          <p:cNvPicPr>
            <a:picLocks noChangeAspect="1"/>
          </p:cNvPicPr>
          <p:nvPr/>
        </p:nvPicPr>
        <p:blipFill>
          <a:blip r:embed="rId6">
            <a:extLst>
              <a:ext uri="{BEBA8EAE-BF5A-486C-A8C5-ECC9F3942E4B}">
                <a14:imgProps xmlns:a14="http://schemas.microsoft.com/office/drawing/2010/main">
                  <a14:imgLayer r:embed="rId7">
                    <a14:imgEffect>
                      <a14:backgroundRemoval t="7550" b="96597" l="0" r="97813"/>
                    </a14:imgEffect>
                  </a14:imgLayer>
                </a14:imgProps>
              </a:ext>
            </a:extLst>
          </a:blip>
          <a:stretch>
            <a:fillRect/>
          </a:stretch>
        </p:blipFill>
        <p:spPr>
          <a:xfrm>
            <a:off x="5018130" y="2433325"/>
            <a:ext cx="1463662" cy="923937"/>
          </a:xfrm>
          <a:prstGeom prst="rect">
            <a:avLst/>
          </a:prstGeom>
        </p:spPr>
      </p:pic>
      <p:cxnSp>
        <p:nvCxnSpPr>
          <p:cNvPr id="65" name="Straight Connector 64"/>
          <p:cNvCxnSpPr>
            <a:endCxn id="12" idx="3"/>
          </p:cNvCxnSpPr>
          <p:nvPr/>
        </p:nvCxnSpPr>
        <p:spPr>
          <a:xfrm>
            <a:off x="1533524" y="1738359"/>
            <a:ext cx="5112444" cy="67025"/>
          </a:xfrm>
          <a:prstGeom prst="line">
            <a:avLst/>
          </a:prstGeom>
          <a:ln w="38100" cmpd="sng">
            <a:solidFill>
              <a:srgbClr val="1F497D"/>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12" idx="3"/>
          </p:cNvCxnSpPr>
          <p:nvPr/>
        </p:nvCxnSpPr>
        <p:spPr>
          <a:xfrm flipV="1">
            <a:off x="1562145" y="1805384"/>
            <a:ext cx="5083823" cy="626302"/>
          </a:xfrm>
          <a:prstGeom prst="line">
            <a:avLst/>
          </a:prstGeom>
          <a:ln w="38100" cmpd="sng">
            <a:solidFill>
              <a:srgbClr val="1F497D"/>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533524" y="1738359"/>
            <a:ext cx="4052458" cy="933425"/>
          </a:xfrm>
          <a:prstGeom prst="line">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581059" y="2431685"/>
            <a:ext cx="4055178" cy="240099"/>
          </a:xfrm>
          <a:prstGeom prst="line">
            <a:avLst/>
          </a:prstGeom>
          <a:ln w="38100" cmpd="sng">
            <a:solidFill>
              <a:schemeClr val="tx2">
                <a:lumMod val="60000"/>
                <a:lumOff val="4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31" name="Chart 30"/>
          <p:cNvGraphicFramePr>
            <a:graphicFrameLocks/>
          </p:cNvGraphicFramePr>
          <p:nvPr/>
        </p:nvGraphicFramePr>
        <p:xfrm>
          <a:off x="1658815" y="3233840"/>
          <a:ext cx="6041591" cy="2889250"/>
        </p:xfrm>
        <a:graphic>
          <a:graphicData uri="http://schemas.openxmlformats.org/drawingml/2006/chart">
            <c:chart xmlns:c="http://schemas.openxmlformats.org/drawingml/2006/chart" xmlns:r="http://schemas.openxmlformats.org/officeDocument/2006/relationships" r:id="rId8"/>
          </a:graphicData>
        </a:graphic>
      </p:graphicFrame>
      <p:sp>
        <p:nvSpPr>
          <p:cNvPr id="27" name="TextBox 26"/>
          <p:cNvSpPr txBox="1"/>
          <p:nvPr/>
        </p:nvSpPr>
        <p:spPr>
          <a:xfrm>
            <a:off x="3850542" y="5901616"/>
            <a:ext cx="1449171" cy="461665"/>
          </a:xfrm>
          <a:prstGeom prst="rect">
            <a:avLst/>
          </a:prstGeom>
          <a:noFill/>
        </p:spPr>
        <p:txBody>
          <a:bodyPr wrap="square" rtlCol="0">
            <a:spAutoFit/>
          </a:bodyPr>
          <a:lstStyle/>
          <a:p>
            <a:r>
              <a:rPr lang="en-US" sz="2400" b="1" dirty="0"/>
              <a:t>Distance</a:t>
            </a:r>
            <a:endParaRPr lang="en-US" sz="2400" b="1" baseline="-25000" dirty="0"/>
          </a:p>
        </p:txBody>
      </p:sp>
      <p:cxnSp>
        <p:nvCxnSpPr>
          <p:cNvPr id="26" name="Straight Arrow Connector 25"/>
          <p:cNvCxnSpPr/>
          <p:nvPr/>
        </p:nvCxnSpPr>
        <p:spPr>
          <a:xfrm flipV="1">
            <a:off x="1770116" y="5925310"/>
            <a:ext cx="6227978" cy="71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16200000">
            <a:off x="140609" y="4433212"/>
            <a:ext cx="2362070" cy="461665"/>
          </a:xfrm>
          <a:prstGeom prst="rect">
            <a:avLst/>
          </a:prstGeom>
          <a:solidFill>
            <a:srgbClr val="FFFFFF"/>
          </a:solidFill>
        </p:spPr>
        <p:txBody>
          <a:bodyPr wrap="square" rtlCol="0">
            <a:spAutoFit/>
          </a:bodyPr>
          <a:lstStyle/>
          <a:p>
            <a:pPr algn="ctr"/>
            <a:r>
              <a:rPr lang="en-US" sz="2400" b="1" dirty="0"/>
              <a:t>Reflection Power</a:t>
            </a:r>
            <a:endParaRPr lang="en-US" sz="2400" b="1" baseline="-25000" dirty="0"/>
          </a:p>
        </p:txBody>
      </p:sp>
      <p:cxnSp>
        <p:nvCxnSpPr>
          <p:cNvPr id="38" name="Straight Arrow Connector 37"/>
          <p:cNvCxnSpPr/>
          <p:nvPr/>
        </p:nvCxnSpPr>
        <p:spPr>
          <a:xfrm flipV="1">
            <a:off x="1789962" y="3171028"/>
            <a:ext cx="0" cy="274157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354153" y="3953158"/>
            <a:ext cx="1945560" cy="642548"/>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850542" y="3715050"/>
            <a:ext cx="1425780" cy="1"/>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35705" y="3523905"/>
            <a:ext cx="3896887" cy="461665"/>
          </a:xfrm>
          <a:prstGeom prst="rect">
            <a:avLst/>
          </a:prstGeom>
          <a:noFill/>
        </p:spPr>
        <p:txBody>
          <a:bodyPr wrap="square" rtlCol="0">
            <a:spAutoFit/>
          </a:bodyPr>
          <a:lstStyle/>
          <a:p>
            <a:r>
              <a:rPr lang="en-US" sz="2400" b="1" dirty="0">
                <a:solidFill>
                  <a:schemeClr val="accent2"/>
                </a:solidFill>
              </a:rPr>
              <a:t>Multi-paths mask person</a:t>
            </a:r>
            <a:endParaRPr lang="en-US" sz="2400" b="1" baseline="-25000" dirty="0">
              <a:solidFill>
                <a:schemeClr val="accent2"/>
              </a:solidFill>
            </a:endParaRPr>
          </a:p>
        </p:txBody>
      </p:sp>
      <p:cxnSp>
        <p:nvCxnSpPr>
          <p:cNvPr id="46" name="Straight Connector 45"/>
          <p:cNvCxnSpPr/>
          <p:nvPr/>
        </p:nvCxnSpPr>
        <p:spPr>
          <a:xfrm flipH="1" flipV="1">
            <a:off x="5596740" y="3985570"/>
            <a:ext cx="238151" cy="959704"/>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620927"/>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Graphic spid="31" grpId="0">
        <p:bldAsOne/>
      </p:bldGraphic>
      <p:bldP spid="27" grpId="0"/>
      <p:bldP spid="45"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76" y="128263"/>
            <a:ext cx="9070848" cy="1143000"/>
          </a:xfrm>
        </p:spPr>
        <p:txBody>
          <a:bodyPr>
            <a:noAutofit/>
          </a:bodyPr>
          <a:lstStyle/>
          <a:p>
            <a:pPr algn="ctr"/>
            <a:r>
              <a:rPr lang="en-US" sz="3200" u="sng" dirty="0"/>
              <a:t>Challenge: </a:t>
            </a:r>
            <a:r>
              <a:rPr lang="en-US" sz="3200" dirty="0"/>
              <a:t>Multipath</a:t>
            </a:r>
            <a:r>
              <a:rPr lang="en-US" sz="3200" dirty="0">
                <a:sym typeface="Wingdings" panose="05000000000000000000" pitchFamily="2" charset="2"/>
              </a:rPr>
              <a:t> </a:t>
            </a:r>
            <a:r>
              <a:rPr lang="en-US" sz="3200" dirty="0"/>
              <a:t>Many Reflections</a:t>
            </a:r>
            <a:endParaRPr lang="en-US" sz="3000" dirty="0"/>
          </a:p>
        </p:txBody>
      </p:sp>
      <p:grpSp>
        <p:nvGrpSpPr>
          <p:cNvPr id="3" name="Group 2"/>
          <p:cNvGrpSpPr/>
          <p:nvPr/>
        </p:nvGrpSpPr>
        <p:grpSpPr>
          <a:xfrm>
            <a:off x="1510587" y="1049424"/>
            <a:ext cx="6945765" cy="1728386"/>
            <a:chOff x="1071981" y="665311"/>
            <a:chExt cx="6945765" cy="3501471"/>
          </a:xfrm>
        </p:grpSpPr>
        <p:graphicFrame>
          <p:nvGraphicFramePr>
            <p:cNvPr id="31" name="Chart 30"/>
            <p:cNvGraphicFramePr>
              <a:graphicFrameLocks/>
            </p:cNvGraphicFramePr>
            <p:nvPr/>
          </p:nvGraphicFramePr>
          <p:xfrm>
            <a:off x="1180836" y="728123"/>
            <a:ext cx="6539222" cy="288925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3870194" y="3356214"/>
              <a:ext cx="1449171" cy="810568"/>
            </a:xfrm>
            <a:prstGeom prst="rect">
              <a:avLst/>
            </a:prstGeom>
            <a:noFill/>
          </p:spPr>
          <p:txBody>
            <a:bodyPr wrap="square" rtlCol="0">
              <a:spAutoFit/>
            </a:bodyPr>
            <a:lstStyle/>
            <a:p>
              <a:r>
                <a:rPr lang="en-US" sz="2000" b="1" dirty="0"/>
                <a:t>Distance</a:t>
              </a:r>
              <a:endParaRPr lang="en-US" sz="2000" b="1" baseline="-25000" dirty="0"/>
            </a:p>
          </p:txBody>
        </p:sp>
        <p:cxnSp>
          <p:nvCxnSpPr>
            <p:cNvPr id="26" name="Straight Arrow Connector 25"/>
            <p:cNvCxnSpPr/>
            <p:nvPr/>
          </p:nvCxnSpPr>
          <p:spPr>
            <a:xfrm flipV="1">
              <a:off x="1789768" y="3419593"/>
              <a:ext cx="6227978" cy="71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16200000">
              <a:off x="91001" y="1958272"/>
              <a:ext cx="2362070" cy="400110"/>
            </a:xfrm>
            <a:prstGeom prst="rect">
              <a:avLst/>
            </a:prstGeom>
            <a:solidFill>
              <a:srgbClr val="FFFFFF"/>
            </a:solidFill>
          </p:spPr>
          <p:txBody>
            <a:bodyPr wrap="square" rtlCol="0">
              <a:spAutoFit/>
            </a:bodyPr>
            <a:lstStyle/>
            <a:p>
              <a:pPr algn="ctr"/>
              <a:r>
                <a:rPr lang="en-US" sz="2000" b="1" dirty="0"/>
                <a:t>Power</a:t>
              </a:r>
              <a:endParaRPr lang="en-US" sz="2000" b="1" baseline="-25000" dirty="0"/>
            </a:p>
          </p:txBody>
        </p:sp>
        <p:cxnSp>
          <p:nvCxnSpPr>
            <p:cNvPr id="38" name="Straight Arrow Connector 37"/>
            <p:cNvCxnSpPr/>
            <p:nvPr/>
          </p:nvCxnSpPr>
          <p:spPr>
            <a:xfrm flipV="1">
              <a:off x="1809614" y="665311"/>
              <a:ext cx="0" cy="274157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4357724" y="4011497"/>
            <a:ext cx="1449171" cy="400110"/>
          </a:xfrm>
          <a:prstGeom prst="rect">
            <a:avLst/>
          </a:prstGeom>
          <a:noFill/>
        </p:spPr>
        <p:txBody>
          <a:bodyPr wrap="square" rtlCol="0">
            <a:spAutoFit/>
          </a:bodyPr>
          <a:lstStyle/>
          <a:p>
            <a:r>
              <a:rPr lang="en-US" sz="2000" b="1" dirty="0"/>
              <a:t>Distance</a:t>
            </a:r>
            <a:endParaRPr lang="en-US" sz="2000" b="1" baseline="-25000" dirty="0"/>
          </a:p>
        </p:txBody>
      </p:sp>
      <p:grpSp>
        <p:nvGrpSpPr>
          <p:cNvPr id="4" name="Group 3"/>
          <p:cNvGrpSpPr/>
          <p:nvPr/>
        </p:nvGrpSpPr>
        <p:grpSpPr>
          <a:xfrm>
            <a:off x="1510591" y="2513987"/>
            <a:ext cx="6839034" cy="1737637"/>
            <a:chOff x="1053983" y="3707216"/>
            <a:chExt cx="6981771" cy="3011890"/>
          </a:xfrm>
        </p:grpSpPr>
        <p:graphicFrame>
          <p:nvGraphicFramePr>
            <p:cNvPr id="30" name="Chart 29"/>
            <p:cNvGraphicFramePr>
              <a:graphicFrameLocks/>
            </p:cNvGraphicFramePr>
            <p:nvPr/>
          </p:nvGraphicFramePr>
          <p:xfrm>
            <a:off x="1618782" y="4110929"/>
            <a:ext cx="6222012" cy="2608177"/>
          </p:xfrm>
          <a:graphic>
            <a:graphicData uri="http://schemas.openxmlformats.org/drawingml/2006/chart">
              <c:chart xmlns:c="http://schemas.openxmlformats.org/drawingml/2006/chart" xmlns:r="http://schemas.openxmlformats.org/officeDocument/2006/relationships" r:id="rId4"/>
            </a:graphicData>
          </a:graphic>
        </p:graphicFrame>
        <p:sp>
          <p:nvSpPr>
            <p:cNvPr id="32" name="TextBox 31"/>
            <p:cNvSpPr txBox="1"/>
            <p:nvPr/>
          </p:nvSpPr>
          <p:spPr>
            <a:xfrm rot="16200000">
              <a:off x="77176" y="5087733"/>
              <a:ext cx="2362071" cy="408458"/>
            </a:xfrm>
            <a:prstGeom prst="rect">
              <a:avLst/>
            </a:prstGeom>
            <a:solidFill>
              <a:srgbClr val="FFFFFF"/>
            </a:solidFill>
          </p:spPr>
          <p:txBody>
            <a:bodyPr wrap="square" rtlCol="0">
              <a:spAutoFit/>
            </a:bodyPr>
            <a:lstStyle/>
            <a:p>
              <a:pPr algn="ctr"/>
              <a:r>
                <a:rPr lang="en-US" sz="2000" b="1" dirty="0"/>
                <a:t>Power</a:t>
              </a:r>
              <a:endParaRPr lang="en-US" sz="2000" b="1" baseline="-25000" dirty="0"/>
            </a:p>
          </p:txBody>
        </p:sp>
        <p:cxnSp>
          <p:nvCxnSpPr>
            <p:cNvPr id="33" name="Straight Arrow Connector 32"/>
            <p:cNvCxnSpPr/>
            <p:nvPr/>
          </p:nvCxnSpPr>
          <p:spPr>
            <a:xfrm flipV="1">
              <a:off x="1821515" y="3707216"/>
              <a:ext cx="0" cy="2741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807776" y="6438630"/>
              <a:ext cx="6227978" cy="71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6264120" y="3056383"/>
            <a:ext cx="2157984" cy="461665"/>
          </a:xfrm>
          <a:prstGeom prst="rect">
            <a:avLst/>
          </a:prstGeom>
          <a:noFill/>
        </p:spPr>
        <p:txBody>
          <a:bodyPr wrap="square" rtlCol="0">
            <a:spAutoFit/>
          </a:bodyPr>
          <a:lstStyle/>
          <a:p>
            <a:r>
              <a:rPr lang="en-US" sz="2400" dirty="0">
                <a:solidFill>
                  <a:srgbClr val="C00000"/>
                </a:solidFill>
              </a:rPr>
              <a:t>@ time t+30ms</a:t>
            </a:r>
          </a:p>
        </p:txBody>
      </p:sp>
      <p:sp>
        <p:nvSpPr>
          <p:cNvPr id="16" name="TextBox 15"/>
          <p:cNvSpPr txBox="1"/>
          <p:nvPr/>
        </p:nvSpPr>
        <p:spPr>
          <a:xfrm>
            <a:off x="6137743" y="1509453"/>
            <a:ext cx="2157984" cy="461665"/>
          </a:xfrm>
          <a:prstGeom prst="rect">
            <a:avLst/>
          </a:prstGeom>
          <a:noFill/>
        </p:spPr>
        <p:txBody>
          <a:bodyPr wrap="square" rtlCol="0">
            <a:spAutoFit/>
          </a:bodyPr>
          <a:lstStyle/>
          <a:p>
            <a:r>
              <a:rPr lang="en-US" sz="2400" dirty="0">
                <a:solidFill>
                  <a:srgbClr val="C00000"/>
                </a:solidFill>
              </a:rPr>
              <a:t>@ time t</a:t>
            </a:r>
          </a:p>
        </p:txBody>
      </p:sp>
      <p:sp>
        <p:nvSpPr>
          <p:cNvPr id="6" name="TextBox 5"/>
          <p:cNvSpPr txBox="1"/>
          <p:nvPr/>
        </p:nvSpPr>
        <p:spPr>
          <a:xfrm>
            <a:off x="404674" y="1366585"/>
            <a:ext cx="863194" cy="2400657"/>
          </a:xfrm>
          <a:prstGeom prst="rect">
            <a:avLst/>
          </a:prstGeom>
          <a:noFill/>
        </p:spPr>
        <p:txBody>
          <a:bodyPr wrap="square" rtlCol="0">
            <a:spAutoFit/>
          </a:bodyPr>
          <a:lstStyle/>
          <a:p>
            <a:r>
              <a:rPr lang="en-US" sz="15000" dirty="0">
                <a:solidFill>
                  <a:srgbClr val="C00000"/>
                </a:solidFill>
              </a:rPr>
              <a:t>-</a:t>
            </a:r>
          </a:p>
        </p:txBody>
      </p:sp>
      <p:sp>
        <p:nvSpPr>
          <p:cNvPr id="18" name="TextBox 17"/>
          <p:cNvSpPr txBox="1"/>
          <p:nvPr/>
        </p:nvSpPr>
        <p:spPr>
          <a:xfrm>
            <a:off x="205903" y="3841293"/>
            <a:ext cx="863194" cy="2400657"/>
          </a:xfrm>
          <a:prstGeom prst="rect">
            <a:avLst/>
          </a:prstGeom>
          <a:noFill/>
        </p:spPr>
        <p:txBody>
          <a:bodyPr wrap="square" rtlCol="0">
            <a:spAutoFit/>
          </a:bodyPr>
          <a:lstStyle/>
          <a:p>
            <a:r>
              <a:rPr lang="en-US" sz="15000" dirty="0">
                <a:solidFill>
                  <a:srgbClr val="C00000"/>
                </a:solidFill>
              </a:rPr>
              <a:t>=</a:t>
            </a:r>
          </a:p>
        </p:txBody>
      </p:sp>
      <p:grpSp>
        <p:nvGrpSpPr>
          <p:cNvPr id="21" name="Group 20"/>
          <p:cNvGrpSpPr/>
          <p:nvPr/>
        </p:nvGrpSpPr>
        <p:grpSpPr>
          <a:xfrm>
            <a:off x="2365301" y="904920"/>
            <a:ext cx="2066568" cy="1058892"/>
            <a:chOff x="2365301" y="904920"/>
            <a:chExt cx="2066568" cy="1058892"/>
          </a:xfrm>
        </p:grpSpPr>
        <p:cxnSp>
          <p:nvCxnSpPr>
            <p:cNvPr id="34" name="Straight Connector 33"/>
            <p:cNvCxnSpPr/>
            <p:nvPr/>
          </p:nvCxnSpPr>
          <p:spPr>
            <a:xfrm flipH="1" flipV="1">
              <a:off x="3507466" y="1308288"/>
              <a:ext cx="170600" cy="655524"/>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365301" y="1308288"/>
              <a:ext cx="793276" cy="568997"/>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827462" y="904920"/>
              <a:ext cx="1604407" cy="461665"/>
            </a:xfrm>
            <a:prstGeom prst="rect">
              <a:avLst/>
            </a:prstGeom>
            <a:noFill/>
          </p:spPr>
          <p:txBody>
            <a:bodyPr wrap="square" rtlCol="0">
              <a:spAutoFit/>
            </a:bodyPr>
            <a:lstStyle/>
            <a:p>
              <a:r>
                <a:rPr lang="en-US" sz="2400" b="1" dirty="0">
                  <a:solidFill>
                    <a:schemeClr val="accent2"/>
                  </a:solidFill>
                </a:rPr>
                <a:t>Multi-path</a:t>
              </a:r>
              <a:endParaRPr lang="en-US" sz="2400" b="1" baseline="-25000" dirty="0">
                <a:solidFill>
                  <a:schemeClr val="accent2"/>
                </a:solidFill>
              </a:endParaRPr>
            </a:p>
          </p:txBody>
        </p:sp>
        <p:cxnSp>
          <p:nvCxnSpPr>
            <p:cNvPr id="40" name="Straight Connector 39"/>
            <p:cNvCxnSpPr/>
            <p:nvPr/>
          </p:nvCxnSpPr>
          <p:spPr>
            <a:xfrm flipH="1" flipV="1">
              <a:off x="3819387" y="1357128"/>
              <a:ext cx="473132" cy="401124"/>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2337247" y="2481315"/>
            <a:ext cx="2066568" cy="1058892"/>
            <a:chOff x="2365301" y="904920"/>
            <a:chExt cx="2066568" cy="1058892"/>
          </a:xfrm>
        </p:grpSpPr>
        <p:cxnSp>
          <p:nvCxnSpPr>
            <p:cNvPr id="47" name="Straight Connector 46"/>
            <p:cNvCxnSpPr/>
            <p:nvPr/>
          </p:nvCxnSpPr>
          <p:spPr>
            <a:xfrm flipH="1" flipV="1">
              <a:off x="3507466" y="1308288"/>
              <a:ext cx="170600" cy="655524"/>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2365301" y="1308288"/>
              <a:ext cx="793276" cy="568997"/>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827462" y="904920"/>
              <a:ext cx="1604407" cy="461665"/>
            </a:xfrm>
            <a:prstGeom prst="rect">
              <a:avLst/>
            </a:prstGeom>
            <a:noFill/>
          </p:spPr>
          <p:txBody>
            <a:bodyPr wrap="square" rtlCol="0">
              <a:spAutoFit/>
            </a:bodyPr>
            <a:lstStyle/>
            <a:p>
              <a:r>
                <a:rPr lang="en-US" sz="2400" b="1" dirty="0">
                  <a:solidFill>
                    <a:schemeClr val="accent2"/>
                  </a:solidFill>
                </a:rPr>
                <a:t>Multi-path</a:t>
              </a:r>
              <a:endParaRPr lang="en-US" sz="2400" b="1" baseline="-25000" dirty="0">
                <a:solidFill>
                  <a:schemeClr val="accent2"/>
                </a:solidFill>
              </a:endParaRPr>
            </a:p>
          </p:txBody>
        </p:sp>
        <p:cxnSp>
          <p:nvCxnSpPr>
            <p:cNvPr id="50" name="Straight Connector 49"/>
            <p:cNvCxnSpPr/>
            <p:nvPr/>
          </p:nvCxnSpPr>
          <p:spPr>
            <a:xfrm flipH="1" flipV="1">
              <a:off x="3819387" y="1357128"/>
              <a:ext cx="473132" cy="401124"/>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1495119" y="4437914"/>
            <a:ext cx="6839712" cy="1731674"/>
            <a:chOff x="1510586" y="4348548"/>
            <a:chExt cx="6845913" cy="2025736"/>
          </a:xfrm>
        </p:grpSpPr>
        <p:graphicFrame>
          <p:nvGraphicFramePr>
            <p:cNvPr id="51" name="Chart 50"/>
            <p:cNvGraphicFramePr>
              <a:graphicFrameLocks/>
            </p:cNvGraphicFramePr>
            <p:nvPr/>
          </p:nvGraphicFramePr>
          <p:xfrm>
            <a:off x="1609125" y="4391578"/>
            <a:ext cx="6549538" cy="1691640"/>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Straight Arrow Connector 8"/>
            <p:cNvCxnSpPr/>
            <p:nvPr/>
          </p:nvCxnSpPr>
          <p:spPr>
            <a:xfrm>
              <a:off x="4001725" y="5099644"/>
              <a:ext cx="743414" cy="0"/>
            </a:xfrm>
            <a:prstGeom prst="straightConnector1">
              <a:avLst/>
            </a:prstGeom>
            <a:ln>
              <a:solidFill>
                <a:schemeClr val="tx1"/>
              </a:solidFill>
              <a:prstDash val="dash"/>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927289" y="4493799"/>
              <a:ext cx="1464875" cy="540062"/>
            </a:xfrm>
            <a:prstGeom prst="rect">
              <a:avLst/>
            </a:prstGeom>
            <a:noFill/>
          </p:spPr>
          <p:txBody>
            <a:bodyPr wrap="square" rtlCol="0">
              <a:spAutoFit/>
            </a:bodyPr>
            <a:lstStyle/>
            <a:p>
              <a:r>
                <a:rPr lang="en-US" b="1" dirty="0">
                  <a:solidFill>
                    <a:srgbClr val="C00000"/>
                  </a:solidFill>
                </a:rPr>
                <a:t>2 meters</a:t>
              </a:r>
            </a:p>
          </p:txBody>
        </p:sp>
        <p:grpSp>
          <p:nvGrpSpPr>
            <p:cNvPr id="56" name="Group 55"/>
            <p:cNvGrpSpPr/>
            <p:nvPr/>
          </p:nvGrpSpPr>
          <p:grpSpPr>
            <a:xfrm>
              <a:off x="1510586" y="4348548"/>
              <a:ext cx="740239" cy="1581688"/>
              <a:chOff x="1510586" y="4348548"/>
              <a:chExt cx="740239" cy="1581688"/>
            </a:xfrm>
          </p:grpSpPr>
          <p:sp>
            <p:nvSpPr>
              <p:cNvPr id="52" name="TextBox 51"/>
              <p:cNvSpPr txBox="1"/>
              <p:nvPr/>
            </p:nvSpPr>
            <p:spPr>
              <a:xfrm rot="16200000">
                <a:off x="1029271" y="5030489"/>
                <a:ext cx="1362740" cy="400110"/>
              </a:xfrm>
              <a:prstGeom prst="rect">
                <a:avLst/>
              </a:prstGeom>
              <a:noFill/>
            </p:spPr>
            <p:txBody>
              <a:bodyPr wrap="square" rtlCol="0">
                <a:spAutoFit/>
              </a:bodyPr>
              <a:lstStyle/>
              <a:p>
                <a:pPr algn="ctr"/>
                <a:r>
                  <a:rPr lang="en-US" sz="2000" b="1" dirty="0"/>
                  <a:t>Power</a:t>
                </a:r>
                <a:endParaRPr lang="en-US" sz="2000" b="1" baseline="-25000" dirty="0"/>
              </a:p>
            </p:txBody>
          </p:sp>
          <p:cxnSp>
            <p:nvCxnSpPr>
              <p:cNvPr id="53" name="Straight Arrow Connector 52"/>
              <p:cNvCxnSpPr/>
              <p:nvPr/>
            </p:nvCxnSpPr>
            <p:spPr>
              <a:xfrm flipV="1">
                <a:off x="2250825" y="4348548"/>
                <a:ext cx="0" cy="15816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4" name="Straight Arrow Connector 53"/>
            <p:cNvCxnSpPr/>
            <p:nvPr/>
          </p:nvCxnSpPr>
          <p:spPr>
            <a:xfrm flipV="1">
              <a:off x="2255842" y="5918313"/>
              <a:ext cx="6100657" cy="41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187785" y="5974174"/>
              <a:ext cx="1449171" cy="400110"/>
            </a:xfrm>
            <a:prstGeom prst="rect">
              <a:avLst/>
            </a:prstGeom>
            <a:noFill/>
          </p:spPr>
          <p:txBody>
            <a:bodyPr wrap="square" rtlCol="0">
              <a:spAutoFit/>
            </a:bodyPr>
            <a:lstStyle/>
            <a:p>
              <a:r>
                <a:rPr lang="en-US" sz="2000" b="1" dirty="0"/>
                <a:t>Distance</a:t>
              </a:r>
              <a:endParaRPr lang="en-US" sz="2000" b="1" baseline="-25000" dirty="0"/>
            </a:p>
          </p:txBody>
        </p:sp>
      </p:grpSp>
      <p:sp>
        <p:nvSpPr>
          <p:cNvPr id="29" name="Content Placeholder 2"/>
          <p:cNvSpPr txBox="1">
            <a:spLocks/>
          </p:cNvSpPr>
          <p:nvPr/>
        </p:nvSpPr>
        <p:spPr>
          <a:xfrm>
            <a:off x="264076" y="2096852"/>
            <a:ext cx="8718699" cy="2755780"/>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b="1" dirty="0">
              <a:solidFill>
                <a:schemeClr val="bg1"/>
              </a:solidFill>
            </a:endParaRPr>
          </a:p>
          <a:p>
            <a:pPr marL="0" indent="0" algn="ctr">
              <a:buNone/>
            </a:pPr>
            <a:r>
              <a:rPr lang="en-US" b="1" dirty="0">
                <a:solidFill>
                  <a:schemeClr val="bg1"/>
                </a:solidFill>
              </a:rPr>
              <a:t>Why 2 peaks when we only have one moving person?</a:t>
            </a:r>
          </a:p>
        </p:txBody>
      </p:sp>
      <p:sp>
        <p:nvSpPr>
          <p:cNvPr id="41" name="TextBox 40">
            <a:extLst>
              <a:ext uri="{FF2B5EF4-FFF2-40B4-BE49-F238E27FC236}">
                <a16:creationId xmlns:a16="http://schemas.microsoft.com/office/drawing/2014/main" id="{BDDF676E-4F52-46D0-A11B-D3088602BA15}"/>
              </a:ext>
            </a:extLst>
          </p:cNvPr>
          <p:cNvSpPr txBox="1"/>
          <p:nvPr/>
        </p:nvSpPr>
        <p:spPr>
          <a:xfrm>
            <a:off x="5373181" y="694855"/>
            <a:ext cx="3545456" cy="461665"/>
          </a:xfrm>
          <a:prstGeom prst="rect">
            <a:avLst/>
          </a:prstGeom>
          <a:solidFill>
            <a:schemeClr val="bg1">
              <a:lumMod val="85000"/>
            </a:schemeClr>
          </a:solidFill>
        </p:spPr>
        <p:txBody>
          <a:bodyPr wrap="square" rtlCol="0">
            <a:spAutoFit/>
          </a:bodyPr>
          <a:lstStyle/>
          <a:p>
            <a:pPr algn="ctr"/>
            <a:r>
              <a:rPr lang="en-US" dirty="0"/>
              <a:t>Static objects don’t move</a:t>
            </a:r>
          </a:p>
        </p:txBody>
      </p:sp>
    </p:spTree>
    <p:extLst>
      <p:ext uri="{BB962C8B-B14F-4D97-AF65-F5344CB8AC3E}">
        <p14:creationId xmlns:p14="http://schemas.microsoft.com/office/powerpoint/2010/main" val="288467362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 grpId="0"/>
      <p:bldP spid="16" grpId="0"/>
      <p:bldP spid="6" grpId="0"/>
      <p:bldP spid="18"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Dynamic Multipath</a:t>
            </a:r>
          </a:p>
        </p:txBody>
      </p:sp>
      <p:grpSp>
        <p:nvGrpSpPr>
          <p:cNvPr id="4" name="Group 3"/>
          <p:cNvGrpSpPr/>
          <p:nvPr/>
        </p:nvGrpSpPr>
        <p:grpSpPr>
          <a:xfrm>
            <a:off x="1267001" y="1962343"/>
            <a:ext cx="266523" cy="442474"/>
            <a:chOff x="3213919" y="2873353"/>
            <a:chExt cx="266523" cy="548797"/>
          </a:xfrm>
        </p:grpSpPr>
        <p:sp>
          <p:nvSpPr>
            <p:cNvPr id="5" name="Isosceles Triangle 4"/>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5"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410874" y="2560497"/>
            <a:ext cx="631039" cy="461665"/>
          </a:xfrm>
          <a:prstGeom prst="rect">
            <a:avLst/>
          </a:prstGeom>
          <a:noFill/>
        </p:spPr>
        <p:txBody>
          <a:bodyPr wrap="square" rtlCol="0">
            <a:spAutoFit/>
          </a:bodyPr>
          <a:lstStyle/>
          <a:p>
            <a:r>
              <a:rPr lang="en-US" sz="2400" dirty="0"/>
              <a:t>Rx</a:t>
            </a:r>
          </a:p>
        </p:txBody>
      </p:sp>
      <p:grpSp>
        <p:nvGrpSpPr>
          <p:cNvPr id="8" name="Group 7"/>
          <p:cNvGrpSpPr/>
          <p:nvPr/>
        </p:nvGrpSpPr>
        <p:grpSpPr>
          <a:xfrm>
            <a:off x="1294791" y="2655669"/>
            <a:ext cx="266523" cy="442474"/>
            <a:chOff x="3213919" y="2873353"/>
            <a:chExt cx="266523" cy="548797"/>
          </a:xfrm>
        </p:grpSpPr>
        <p:sp>
          <p:nvSpPr>
            <p:cNvPr id="9" name="Isosceles Triangle 8"/>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9"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442160" y="1910876"/>
            <a:ext cx="623261" cy="461665"/>
          </a:xfrm>
          <a:prstGeom prst="rect">
            <a:avLst/>
          </a:prstGeom>
          <a:noFill/>
        </p:spPr>
        <p:txBody>
          <a:bodyPr wrap="square" rtlCol="0">
            <a:spAutoFit/>
          </a:bodyPr>
          <a:lstStyle/>
          <a:p>
            <a:r>
              <a:rPr lang="en-US" sz="2400" dirty="0" err="1"/>
              <a:t>Tx</a:t>
            </a:r>
            <a:endParaRPr lang="en-US" sz="2400" dirty="0"/>
          </a:p>
        </p:txBody>
      </p:sp>
      <p:pic>
        <p:nvPicPr>
          <p:cNvPr id="12" name="Picture 1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flipH="1">
            <a:off x="6602936" y="1612542"/>
            <a:ext cx="974858" cy="1435611"/>
          </a:xfrm>
          <a:prstGeom prst="rect">
            <a:avLst/>
          </a:prstGeom>
        </p:spPr>
      </p:pic>
      <p:pic>
        <p:nvPicPr>
          <p:cNvPr id="59" name="Picture 58"/>
          <p:cNvPicPr>
            <a:picLocks noChangeAspect="1"/>
          </p:cNvPicPr>
          <p:nvPr/>
        </p:nvPicPr>
        <p:blipFill>
          <a:blip r:embed="rId5">
            <a:extLst>
              <a:ext uri="{BEBA8EAE-BF5A-486C-A8C5-ECC9F3942E4B}">
                <a14:imgProps xmlns:a14="http://schemas.microsoft.com/office/drawing/2010/main">
                  <a14:imgLayer r:embed="rId6">
                    <a14:imgEffect>
                      <a14:backgroundRemoval t="7550" b="96597" l="0" r="97813"/>
                    </a14:imgEffect>
                  </a14:imgLayer>
                </a14:imgProps>
              </a:ext>
            </a:extLst>
          </a:blip>
          <a:stretch>
            <a:fillRect/>
          </a:stretch>
        </p:blipFill>
        <p:spPr>
          <a:xfrm>
            <a:off x="5018130" y="3098143"/>
            <a:ext cx="1463662" cy="923937"/>
          </a:xfrm>
          <a:prstGeom prst="rect">
            <a:avLst/>
          </a:prstGeom>
        </p:spPr>
      </p:pic>
      <p:sp>
        <p:nvSpPr>
          <p:cNvPr id="27" name="TextBox 26"/>
          <p:cNvSpPr txBox="1"/>
          <p:nvPr/>
        </p:nvSpPr>
        <p:spPr>
          <a:xfrm>
            <a:off x="4082622" y="5819895"/>
            <a:ext cx="1449171" cy="461665"/>
          </a:xfrm>
          <a:prstGeom prst="rect">
            <a:avLst/>
          </a:prstGeom>
          <a:noFill/>
        </p:spPr>
        <p:txBody>
          <a:bodyPr wrap="square" rtlCol="0">
            <a:spAutoFit/>
          </a:bodyPr>
          <a:lstStyle/>
          <a:p>
            <a:r>
              <a:rPr lang="en-US" sz="2400" b="1" dirty="0"/>
              <a:t>Distance</a:t>
            </a:r>
            <a:endParaRPr lang="en-US" sz="2400" b="1" baseline="-25000" dirty="0"/>
          </a:p>
        </p:txBody>
      </p:sp>
      <p:grpSp>
        <p:nvGrpSpPr>
          <p:cNvPr id="21" name="Group 20"/>
          <p:cNvGrpSpPr/>
          <p:nvPr/>
        </p:nvGrpSpPr>
        <p:grpSpPr>
          <a:xfrm>
            <a:off x="1020821" y="3806456"/>
            <a:ext cx="6951161" cy="2362070"/>
            <a:chOff x="1262093" y="3948875"/>
            <a:chExt cx="6951161" cy="2362070"/>
          </a:xfrm>
        </p:grpSpPr>
        <p:graphicFrame>
          <p:nvGraphicFramePr>
            <p:cNvPr id="30" name="Chart 29"/>
            <p:cNvGraphicFramePr>
              <a:graphicFrameLocks/>
            </p:cNvGraphicFramePr>
            <p:nvPr/>
          </p:nvGraphicFramePr>
          <p:xfrm>
            <a:off x="1362754" y="4387176"/>
            <a:ext cx="6850500" cy="1756236"/>
          </p:xfrm>
          <a:graphic>
            <a:graphicData uri="http://schemas.openxmlformats.org/drawingml/2006/chart">
              <c:chart xmlns:c="http://schemas.openxmlformats.org/drawingml/2006/chart" xmlns:r="http://schemas.openxmlformats.org/officeDocument/2006/relationships" r:id="rId7"/>
            </a:graphicData>
          </a:graphic>
        </p:graphicFrame>
        <p:cxnSp>
          <p:nvCxnSpPr>
            <p:cNvPr id="26" name="Straight Arrow Connector 25"/>
            <p:cNvCxnSpPr/>
            <p:nvPr/>
          </p:nvCxnSpPr>
          <p:spPr>
            <a:xfrm>
              <a:off x="1855380" y="5996278"/>
              <a:ext cx="6304954" cy="19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16200000">
              <a:off x="311891" y="4899077"/>
              <a:ext cx="2362070" cy="461665"/>
            </a:xfrm>
            <a:prstGeom prst="rect">
              <a:avLst/>
            </a:prstGeom>
            <a:solidFill>
              <a:srgbClr val="FFFFFF"/>
            </a:solidFill>
          </p:spPr>
          <p:txBody>
            <a:bodyPr wrap="square" rtlCol="0">
              <a:spAutoFit/>
            </a:bodyPr>
            <a:lstStyle/>
            <a:p>
              <a:pPr algn="ctr"/>
              <a:r>
                <a:rPr lang="en-US" sz="2400" b="1" dirty="0"/>
                <a:t>Power</a:t>
              </a:r>
              <a:endParaRPr lang="en-US" sz="2400" b="1" baseline="-25000" dirty="0"/>
            </a:p>
          </p:txBody>
        </p:sp>
        <p:cxnSp>
          <p:nvCxnSpPr>
            <p:cNvPr id="38" name="Straight Arrow Connector 37"/>
            <p:cNvCxnSpPr/>
            <p:nvPr/>
          </p:nvCxnSpPr>
          <p:spPr>
            <a:xfrm flipH="1" flipV="1">
              <a:off x="1853174" y="3956979"/>
              <a:ext cx="19846" cy="20339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flipV="1">
            <a:off x="4459904" y="4713086"/>
            <a:ext cx="795990" cy="249618"/>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3111250" y="4200558"/>
            <a:ext cx="345986" cy="488987"/>
          </a:xfrm>
          <a:prstGeom prst="line">
            <a:avLst/>
          </a:prstGeom>
          <a:ln w="38100" cmpd="sng">
            <a:solidFill>
              <a:srgbClr val="C0504D"/>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282984" y="4297588"/>
            <a:ext cx="1970311" cy="830997"/>
          </a:xfrm>
          <a:prstGeom prst="rect">
            <a:avLst/>
          </a:prstGeom>
          <a:noFill/>
        </p:spPr>
        <p:txBody>
          <a:bodyPr wrap="square" rtlCol="0">
            <a:spAutoFit/>
          </a:bodyPr>
          <a:lstStyle/>
          <a:p>
            <a:r>
              <a:rPr lang="en-US" sz="2400" b="1" dirty="0">
                <a:solidFill>
                  <a:schemeClr val="accent2"/>
                </a:solidFill>
              </a:rPr>
              <a:t>Dynamic Multi-path</a:t>
            </a:r>
            <a:endParaRPr lang="en-US" sz="2400" b="1" baseline="-25000" dirty="0">
              <a:solidFill>
                <a:schemeClr val="accent2"/>
              </a:solidFill>
            </a:endParaRPr>
          </a:p>
        </p:txBody>
      </p:sp>
      <p:sp>
        <p:nvSpPr>
          <p:cNvPr id="33" name="TextBox 32"/>
          <p:cNvSpPr txBox="1"/>
          <p:nvPr/>
        </p:nvSpPr>
        <p:spPr>
          <a:xfrm>
            <a:off x="1705871" y="3738893"/>
            <a:ext cx="2553865" cy="461665"/>
          </a:xfrm>
          <a:prstGeom prst="rect">
            <a:avLst/>
          </a:prstGeom>
          <a:noFill/>
        </p:spPr>
        <p:txBody>
          <a:bodyPr wrap="square" rtlCol="0">
            <a:spAutoFit/>
          </a:bodyPr>
          <a:lstStyle/>
          <a:p>
            <a:pPr algn="ctr"/>
            <a:r>
              <a:rPr lang="en-US" sz="2400" b="1" dirty="0">
                <a:solidFill>
                  <a:schemeClr val="accent2"/>
                </a:solidFill>
              </a:rPr>
              <a:t>Moving Person</a:t>
            </a:r>
            <a:endParaRPr lang="en-US" sz="2400" b="1" baseline="-25000" dirty="0">
              <a:solidFill>
                <a:schemeClr val="accent2"/>
              </a:solidFill>
            </a:endParaRPr>
          </a:p>
        </p:txBody>
      </p:sp>
      <p:sp>
        <p:nvSpPr>
          <p:cNvPr id="22" name="Oval 21"/>
          <p:cNvSpPr/>
          <p:nvPr/>
        </p:nvSpPr>
        <p:spPr>
          <a:xfrm>
            <a:off x="3488478" y="4465310"/>
            <a:ext cx="278084" cy="1734965"/>
          </a:xfrm>
          <a:prstGeom prst="ellipse">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688951" y="2069800"/>
            <a:ext cx="4883979" cy="735781"/>
          </a:xfrm>
          <a:custGeom>
            <a:avLst/>
            <a:gdLst>
              <a:gd name="connsiteX0" fmla="*/ 32273 w 4883979"/>
              <a:gd name="connsiteY0" fmla="*/ 0 h 839096"/>
              <a:gd name="connsiteX1" fmla="*/ 4883971 w 4883979"/>
              <a:gd name="connsiteY1" fmla="*/ 301214 h 839096"/>
              <a:gd name="connsiteX2" fmla="*/ 0 w 4883979"/>
              <a:gd name="connsiteY2" fmla="*/ 839096 h 839096"/>
            </a:gdLst>
            <a:ahLst/>
            <a:cxnLst>
              <a:cxn ang="0">
                <a:pos x="connsiteX0" y="connsiteY0"/>
              </a:cxn>
              <a:cxn ang="0">
                <a:pos x="connsiteX1" y="connsiteY1"/>
              </a:cxn>
              <a:cxn ang="0">
                <a:pos x="connsiteX2" y="connsiteY2"/>
              </a:cxn>
            </a:cxnLst>
            <a:rect l="l" t="t" r="r" b="b"/>
            <a:pathLst>
              <a:path w="4883979" h="839096">
                <a:moveTo>
                  <a:pt x="32273" y="0"/>
                </a:moveTo>
                <a:cubicBezTo>
                  <a:pt x="2460811" y="80682"/>
                  <a:pt x="4889350" y="161365"/>
                  <a:pt x="4883971" y="301214"/>
                </a:cubicBezTo>
                <a:cubicBezTo>
                  <a:pt x="4878592" y="441063"/>
                  <a:pt x="2439296" y="640079"/>
                  <a:pt x="0" y="839096"/>
                </a:cubicBezTo>
              </a:path>
            </a:pathLst>
          </a:custGeom>
          <a:noFill/>
          <a:ln w="28575">
            <a:solidFill>
              <a:srgbClr val="00206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1764254" y="2026768"/>
            <a:ext cx="4808676" cy="1241392"/>
          </a:xfrm>
          <a:custGeom>
            <a:avLst/>
            <a:gdLst>
              <a:gd name="connsiteX0" fmla="*/ 0 w 4927002"/>
              <a:gd name="connsiteY0" fmla="*/ 0 h 1355464"/>
              <a:gd name="connsiteX1" fmla="*/ 0 w 4927002"/>
              <a:gd name="connsiteY1" fmla="*/ 0 h 1355464"/>
              <a:gd name="connsiteX2" fmla="*/ 4927002 w 4927002"/>
              <a:gd name="connsiteY2" fmla="*/ 311972 h 1355464"/>
              <a:gd name="connsiteX3" fmla="*/ 3851238 w 4927002"/>
              <a:gd name="connsiteY3" fmla="*/ 1355464 h 1355464"/>
              <a:gd name="connsiteX4" fmla="*/ 75304 w 4927002"/>
              <a:gd name="connsiteY4" fmla="*/ 903643 h 135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002" h="1355464">
                <a:moveTo>
                  <a:pt x="0" y="0"/>
                </a:moveTo>
                <a:lnTo>
                  <a:pt x="0" y="0"/>
                </a:lnTo>
                <a:lnTo>
                  <a:pt x="4927002" y="311972"/>
                </a:lnTo>
                <a:lnTo>
                  <a:pt x="3851238" y="1355464"/>
                </a:lnTo>
                <a:lnTo>
                  <a:pt x="75304" y="903643"/>
                </a:lnTo>
              </a:path>
            </a:pathLst>
          </a:custGeom>
          <a:noFill/>
          <a:ln w="28575">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ontent Placeholder 2"/>
          <p:cNvSpPr txBox="1">
            <a:spLocks/>
          </p:cNvSpPr>
          <p:nvPr/>
        </p:nvSpPr>
        <p:spPr>
          <a:xfrm>
            <a:off x="212650" y="319126"/>
            <a:ext cx="8718699" cy="1302105"/>
          </a:xfrm>
          <a:prstGeom prst="rect">
            <a:avLst/>
          </a:prstGeom>
          <a:solidFill>
            <a:schemeClr val="accent2"/>
          </a:solidFill>
          <a:ln>
            <a:solidFill>
              <a:schemeClr val="tx1"/>
            </a:solidFill>
          </a:ln>
          <a:effectLst>
            <a:outerShdw blurRad="50800" dist="38100" dir="8100000" algn="tr" rotWithShape="0">
              <a:prstClr val="black">
                <a:alpha val="40000"/>
              </a:prstClr>
            </a:outerShdw>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800" b="1" dirty="0">
              <a:solidFill>
                <a:schemeClr val="bg1"/>
              </a:solidFill>
            </a:endParaRPr>
          </a:p>
          <a:p>
            <a:pPr marL="0" indent="0" algn="ctr">
              <a:buNone/>
            </a:pPr>
            <a:r>
              <a:rPr lang="en-US" sz="2800" b="1" dirty="0">
                <a:solidFill>
                  <a:schemeClr val="bg1"/>
                </a:solidFill>
              </a:rPr>
              <a:t>The direct reflection arrives before dynamic multipath!</a:t>
            </a:r>
          </a:p>
        </p:txBody>
      </p:sp>
    </p:spTree>
    <p:extLst>
      <p:ext uri="{BB962C8B-B14F-4D97-AF65-F5344CB8AC3E}">
        <p14:creationId xmlns:p14="http://schemas.microsoft.com/office/powerpoint/2010/main" val="956036381"/>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7" grpId="0"/>
      <p:bldP spid="40" grpId="0"/>
      <p:bldP spid="33" grpId="0"/>
      <p:bldP spid="22" grpId="0" animBg="1"/>
      <p:bldP spid="15" grpId="0" animBg="1"/>
      <p:bldP spid="18"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blip>
          <a:stretch>
            <a:fillRect/>
          </a:stretch>
        </p:blipFill>
        <p:spPr>
          <a:xfrm flipH="1">
            <a:off x="5018563" y="1650760"/>
            <a:ext cx="418931" cy="616933"/>
          </a:xfrm>
          <a:prstGeom prst="rect">
            <a:avLst/>
          </a:prstGeom>
        </p:spPr>
      </p:pic>
      <p:sp>
        <p:nvSpPr>
          <p:cNvPr id="5" name="Oval 4"/>
          <p:cNvSpPr/>
          <p:nvPr/>
        </p:nvSpPr>
        <p:spPr>
          <a:xfrm>
            <a:off x="1786835" y="1482020"/>
            <a:ext cx="3849064" cy="2490572"/>
          </a:xfrm>
          <a:prstGeom prst="ellipse">
            <a:avLst/>
          </a:prstGeom>
          <a:noFill/>
          <a:ln w="28575" cmpd="sng">
            <a:solidFill>
              <a:schemeClr val="tx1">
                <a:lumMod val="50000"/>
                <a:lumOff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F7F7F"/>
              </a:solidFill>
            </a:endParaRPr>
          </a:p>
        </p:txBody>
      </p:sp>
      <p:grpSp>
        <p:nvGrpSpPr>
          <p:cNvPr id="6" name="Group 5"/>
          <p:cNvGrpSpPr/>
          <p:nvPr/>
        </p:nvGrpSpPr>
        <p:grpSpPr>
          <a:xfrm>
            <a:off x="2668700" y="2711136"/>
            <a:ext cx="266523" cy="442474"/>
            <a:chOff x="3213919" y="2873353"/>
            <a:chExt cx="266523" cy="548797"/>
          </a:xfrm>
        </p:grpSpPr>
        <p:sp>
          <p:nvSpPr>
            <p:cNvPr id="7" name="Isosceles Triangle 6"/>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7"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4535184" y="2797862"/>
            <a:ext cx="644118" cy="461665"/>
          </a:xfrm>
          <a:prstGeom prst="rect">
            <a:avLst/>
          </a:prstGeom>
          <a:noFill/>
        </p:spPr>
        <p:txBody>
          <a:bodyPr wrap="square" rtlCol="0">
            <a:spAutoFit/>
          </a:bodyPr>
          <a:lstStyle/>
          <a:p>
            <a:r>
              <a:rPr lang="en-US" dirty="0" err="1"/>
              <a:t>Tx</a:t>
            </a:r>
            <a:endParaRPr lang="en-US" dirty="0"/>
          </a:p>
        </p:txBody>
      </p:sp>
      <p:sp>
        <p:nvSpPr>
          <p:cNvPr id="10" name="TextBox 9"/>
          <p:cNvSpPr txBox="1"/>
          <p:nvPr/>
        </p:nvSpPr>
        <p:spPr>
          <a:xfrm>
            <a:off x="2300896" y="2815620"/>
            <a:ext cx="642174" cy="369332"/>
          </a:xfrm>
          <a:prstGeom prst="rect">
            <a:avLst/>
          </a:prstGeom>
          <a:noFill/>
        </p:spPr>
        <p:txBody>
          <a:bodyPr wrap="square" rtlCol="0">
            <a:spAutoFit/>
          </a:bodyPr>
          <a:lstStyle/>
          <a:p>
            <a:r>
              <a:rPr lang="en-US" dirty="0"/>
              <a:t>Rx</a:t>
            </a:r>
          </a:p>
        </p:txBody>
      </p:sp>
      <p:grpSp>
        <p:nvGrpSpPr>
          <p:cNvPr id="15" name="Group 14"/>
          <p:cNvGrpSpPr/>
          <p:nvPr/>
        </p:nvGrpSpPr>
        <p:grpSpPr>
          <a:xfrm>
            <a:off x="4431681" y="2700000"/>
            <a:ext cx="266523" cy="442474"/>
            <a:chOff x="3213919" y="2873353"/>
            <a:chExt cx="266523" cy="548797"/>
          </a:xfrm>
        </p:grpSpPr>
        <p:sp>
          <p:nvSpPr>
            <p:cNvPr id="16" name="Isosceles Triangle 15"/>
            <p:cNvSpPr/>
            <p:nvPr/>
          </p:nvSpPr>
          <p:spPr>
            <a:xfrm flipV="1">
              <a:off x="3213919" y="2873353"/>
              <a:ext cx="266523" cy="266558"/>
            </a:xfrm>
            <a:prstGeom prst="triangl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0"/>
            </p:cNvCxnSpPr>
            <p:nvPr/>
          </p:nvCxnSpPr>
          <p:spPr>
            <a:xfrm>
              <a:off x="3347181" y="3139911"/>
              <a:ext cx="0" cy="28223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3657745" y="1824054"/>
            <a:ext cx="642174" cy="523220"/>
          </a:xfrm>
          <a:prstGeom prst="rect">
            <a:avLst/>
          </a:prstGeom>
          <a:noFill/>
        </p:spPr>
        <p:txBody>
          <a:bodyPr wrap="square" rtlCol="0">
            <a:spAutoFit/>
          </a:bodyPr>
          <a:lstStyle/>
          <a:p>
            <a:r>
              <a:rPr lang="en-US" sz="2800" dirty="0">
                <a:solidFill>
                  <a:schemeClr val="tx2"/>
                </a:solidFill>
              </a:rPr>
              <a:t>d</a:t>
            </a:r>
            <a:endParaRPr lang="en-US" sz="2800" baseline="-25000" dirty="0">
              <a:solidFill>
                <a:schemeClr val="tx2"/>
              </a:solidFill>
            </a:endParaRPr>
          </a:p>
        </p:txBody>
      </p:sp>
      <p:sp>
        <p:nvSpPr>
          <p:cNvPr id="30" name="Title 1"/>
          <p:cNvSpPr txBox="1">
            <a:spLocks/>
          </p:cNvSpPr>
          <p:nvPr/>
        </p:nvSpPr>
        <p:spPr>
          <a:xfrm>
            <a:off x="445771" y="1070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1F497D"/>
                </a:solidFill>
                <a:latin typeface="+mj-lt"/>
                <a:ea typeface="+mj-ea"/>
                <a:cs typeface="+mj-cs"/>
              </a:defRPr>
            </a:lvl1pPr>
          </a:lstStyle>
          <a:p>
            <a:r>
              <a:rPr lang="en-US" b="0" dirty="0">
                <a:solidFill>
                  <a:schemeClr val="accent6"/>
                </a:solidFill>
              </a:rPr>
              <a:t>From Distances to Localization</a:t>
            </a:r>
          </a:p>
        </p:txBody>
      </p:sp>
      <p:cxnSp>
        <p:nvCxnSpPr>
          <p:cNvPr id="31" name="Straight Connector 30"/>
          <p:cNvCxnSpPr>
            <a:stCxn id="7" idx="3"/>
          </p:cNvCxnSpPr>
          <p:nvPr/>
        </p:nvCxnSpPr>
        <p:spPr>
          <a:xfrm flipV="1">
            <a:off x="2801962" y="1971856"/>
            <a:ext cx="2426923" cy="739280"/>
          </a:xfrm>
          <a:prstGeom prst="line">
            <a:avLst/>
          </a:prstGeom>
          <a:ln w="38100" cmpd="sng">
            <a:solidFill>
              <a:schemeClr val="tx2"/>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4564944" y="1971856"/>
            <a:ext cx="647541" cy="715254"/>
          </a:xfrm>
          <a:prstGeom prst="line">
            <a:avLst/>
          </a:prstGeom>
          <a:ln w="38100" cmpd="sng">
            <a:solidFill>
              <a:srgbClr val="1F497D"/>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duotone>
              <a:schemeClr val="bg2">
                <a:shade val="45000"/>
                <a:satMod val="135000"/>
              </a:schemeClr>
              <a:prstClr val="white"/>
            </a:duotone>
          </a:blip>
          <a:stretch>
            <a:fillRect/>
          </a:stretch>
        </p:blipFill>
        <p:spPr>
          <a:xfrm flipH="1">
            <a:off x="3858081" y="1173553"/>
            <a:ext cx="418931" cy="616933"/>
          </a:xfrm>
          <a:prstGeom prst="rect">
            <a:avLst/>
          </a:prstGeom>
        </p:spPr>
      </p:pic>
      <p:pic>
        <p:nvPicPr>
          <p:cNvPr id="34" name="Picture 33"/>
          <p:cNvPicPr>
            <a:picLocks noChangeAspect="1"/>
          </p:cNvPicPr>
          <p:nvPr/>
        </p:nvPicPr>
        <p:blipFill>
          <a:blip r:embed="rId3">
            <a:duotone>
              <a:schemeClr val="bg2">
                <a:shade val="45000"/>
                <a:satMod val="135000"/>
              </a:schemeClr>
              <a:prstClr val="white"/>
            </a:duotone>
          </a:blip>
          <a:stretch>
            <a:fillRect/>
          </a:stretch>
        </p:blipFill>
        <p:spPr>
          <a:xfrm flipH="1">
            <a:off x="2524139" y="1280055"/>
            <a:ext cx="418931" cy="616933"/>
          </a:xfrm>
          <a:prstGeom prst="rect">
            <a:avLst/>
          </a:prstGeom>
        </p:spPr>
      </p:pic>
      <p:cxnSp>
        <p:nvCxnSpPr>
          <p:cNvPr id="21" name="Straight Connector 20"/>
          <p:cNvCxnSpPr>
            <a:stCxn id="16" idx="3"/>
          </p:cNvCxnSpPr>
          <p:nvPr/>
        </p:nvCxnSpPr>
        <p:spPr>
          <a:xfrm flipH="1" flipV="1">
            <a:off x="4080856" y="1482020"/>
            <a:ext cx="484087" cy="121798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7" idx="3"/>
          </p:cNvCxnSpPr>
          <p:nvPr/>
        </p:nvCxnSpPr>
        <p:spPr>
          <a:xfrm flipV="1">
            <a:off x="2801962" y="1493156"/>
            <a:ext cx="1278896" cy="121798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754036" y="1650760"/>
            <a:ext cx="1810910" cy="103430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 idx="3"/>
          </p:cNvCxnSpPr>
          <p:nvPr/>
        </p:nvCxnSpPr>
        <p:spPr>
          <a:xfrm flipH="1" flipV="1">
            <a:off x="2754036" y="1650760"/>
            <a:ext cx="47926" cy="1060376"/>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Content Placeholder 2"/>
          <p:cNvSpPr txBox="1">
            <a:spLocks/>
          </p:cNvSpPr>
          <p:nvPr/>
        </p:nvSpPr>
        <p:spPr>
          <a:xfrm>
            <a:off x="83821" y="4280347"/>
            <a:ext cx="8953500" cy="74705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solidFill>
                  <a:schemeClr val="tx1"/>
                </a:solidFill>
              </a:rPr>
              <a:t>Person can be anywhere on a circle whose center are (</a:t>
            </a:r>
            <a:r>
              <a:rPr lang="en-US" sz="2800" dirty="0" err="1">
                <a:solidFill>
                  <a:schemeClr val="tx1"/>
                </a:solidFill>
              </a:rPr>
              <a:t>Tx,Rx</a:t>
            </a:r>
            <a:r>
              <a:rPr lang="en-US" sz="2800" dirty="0">
                <a:solidFill>
                  <a:schemeClr val="tx1"/>
                </a:solidFill>
              </a:rPr>
              <a:t>) </a:t>
            </a:r>
          </a:p>
        </p:txBody>
      </p:sp>
      <p:sp>
        <p:nvSpPr>
          <p:cNvPr id="36" name="Content Placeholder 2"/>
          <p:cNvSpPr txBox="1">
            <a:spLocks/>
          </p:cNvSpPr>
          <p:nvPr/>
        </p:nvSpPr>
        <p:spPr>
          <a:xfrm>
            <a:off x="76201" y="5110927"/>
            <a:ext cx="8953500" cy="7470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solidFill>
                  <a:schemeClr val="tx1"/>
                </a:solidFill>
              </a:rPr>
              <a:t>One circle is not enough to localize! </a:t>
            </a:r>
          </a:p>
        </p:txBody>
      </p:sp>
    </p:spTree>
    <p:extLst>
      <p:ext uri="{BB962C8B-B14F-4D97-AF65-F5344CB8AC3E}">
        <p14:creationId xmlns:p14="http://schemas.microsoft.com/office/powerpoint/2010/main" val="281577887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2" grpId="0" build="p"/>
      <p:bldP spid="3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UNCCEmbedded">
  <a:themeElements>
    <a:clrScheme name="UNCCEmbedded 1">
      <a:dk1>
        <a:srgbClr val="000000"/>
      </a:dk1>
      <a:lt1>
        <a:srgbClr val="FFFFFF"/>
      </a:lt1>
      <a:dk2>
        <a:srgbClr val="5F5F5F"/>
      </a:dk2>
      <a:lt2>
        <a:srgbClr val="CCCCCC"/>
      </a:lt2>
      <a:accent1>
        <a:srgbClr val="C7D039"/>
      </a:accent1>
      <a:accent2>
        <a:srgbClr val="F74902"/>
      </a:accent2>
      <a:accent3>
        <a:srgbClr val="FFFFFF"/>
      </a:accent3>
      <a:accent4>
        <a:srgbClr val="000000"/>
      </a:accent4>
      <a:accent5>
        <a:srgbClr val="E0E4AE"/>
      </a:accent5>
      <a:accent6>
        <a:srgbClr val="E04102"/>
      </a:accent6>
      <a:hlink>
        <a:srgbClr val="0059B8"/>
      </a:hlink>
      <a:folHlink>
        <a:srgbClr val="4C82BA"/>
      </a:folHlink>
    </a:clrScheme>
    <a:fontScheme name="UNCCEmbedd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UNCCEmbedded 1">
        <a:dk1>
          <a:srgbClr val="000000"/>
        </a:dk1>
        <a:lt1>
          <a:srgbClr val="FFFFFF"/>
        </a:lt1>
        <a:dk2>
          <a:srgbClr val="5F5F5F"/>
        </a:dk2>
        <a:lt2>
          <a:srgbClr val="CCCCCC"/>
        </a:lt2>
        <a:accent1>
          <a:srgbClr val="C7D039"/>
        </a:accent1>
        <a:accent2>
          <a:srgbClr val="F74902"/>
        </a:accent2>
        <a:accent3>
          <a:srgbClr val="FFFFFF"/>
        </a:accent3>
        <a:accent4>
          <a:srgbClr val="000000"/>
        </a:accent4>
        <a:accent5>
          <a:srgbClr val="E0E4AE"/>
        </a:accent5>
        <a:accent6>
          <a:srgbClr val="E04102"/>
        </a:accent6>
        <a:hlink>
          <a:srgbClr val="0059B8"/>
        </a:hlink>
        <a:folHlink>
          <a:srgbClr val="4C82BA"/>
        </a:folHlink>
      </a:clrScheme>
      <a:clrMap bg1="lt1" tx1="dk1" bg2="lt2" tx2="dk2" accent1="accent1" accent2="accent2" accent3="accent3" accent4="accent4" accent5="accent5" accent6="accent6" hlink="hlink" folHlink="folHlink"/>
    </a:extraClrScheme>
    <a:extraClrScheme>
      <a:clrScheme name="UNCCEmbedded 2">
        <a:dk1>
          <a:srgbClr val="000000"/>
        </a:dk1>
        <a:lt1>
          <a:srgbClr val="E6E4DA"/>
        </a:lt1>
        <a:dk2>
          <a:srgbClr val="5F5F5F"/>
        </a:dk2>
        <a:lt2>
          <a:srgbClr val="CCCCCC"/>
        </a:lt2>
        <a:accent1>
          <a:srgbClr val="C7D039"/>
        </a:accent1>
        <a:accent2>
          <a:srgbClr val="F74902"/>
        </a:accent2>
        <a:accent3>
          <a:srgbClr val="F0EFEA"/>
        </a:accent3>
        <a:accent4>
          <a:srgbClr val="000000"/>
        </a:accent4>
        <a:accent5>
          <a:srgbClr val="E0E4AE"/>
        </a:accent5>
        <a:accent6>
          <a:srgbClr val="E04102"/>
        </a:accent6>
        <a:hlink>
          <a:srgbClr val="0059B8"/>
        </a:hlink>
        <a:folHlink>
          <a:srgbClr val="4C82BA"/>
        </a:folHlink>
      </a:clrScheme>
      <a:clrMap bg1="lt1" tx1="dk1" bg2="lt2" tx2="dk2" accent1="accent1" accent2="accent2" accent3="accent3" accent4="accent4" accent5="accent5" accent6="accent6" hlink="hlink" folHlink="folHlink"/>
    </a:extraClrScheme>
    <a:extraClrScheme>
      <a:clrScheme name="UNCCEmbedded 3">
        <a:dk1>
          <a:srgbClr val="000000"/>
        </a:dk1>
        <a:lt1>
          <a:srgbClr val="B8D1E6"/>
        </a:lt1>
        <a:dk2>
          <a:srgbClr val="5F5F5F"/>
        </a:dk2>
        <a:lt2>
          <a:srgbClr val="CCCCCC"/>
        </a:lt2>
        <a:accent1>
          <a:srgbClr val="C7D039"/>
        </a:accent1>
        <a:accent2>
          <a:srgbClr val="F74902"/>
        </a:accent2>
        <a:accent3>
          <a:srgbClr val="D8E5F0"/>
        </a:accent3>
        <a:accent4>
          <a:srgbClr val="000000"/>
        </a:accent4>
        <a:accent5>
          <a:srgbClr val="E0E4AE"/>
        </a:accent5>
        <a:accent6>
          <a:srgbClr val="E04102"/>
        </a:accent6>
        <a:hlink>
          <a:srgbClr val="0059B8"/>
        </a:hlink>
        <a:folHlink>
          <a:srgbClr val="4C82BA"/>
        </a:folHlink>
      </a:clrScheme>
      <a:clrMap bg1="lt1" tx1="dk1" bg2="lt2" tx2="dk2" accent1="accent1" accent2="accent2" accent3="accent3" accent4="accent4" accent5="accent5" accent6="accent6" hlink="hlink" folHlink="folHlink"/>
    </a:extraClrScheme>
    <a:extraClrScheme>
      <a:clrScheme name="UNCCEmbedded 4">
        <a:dk1>
          <a:srgbClr val="CCCCCC"/>
        </a:dk1>
        <a:lt1>
          <a:srgbClr val="FFFFFF"/>
        </a:lt1>
        <a:dk2>
          <a:srgbClr val="808080"/>
        </a:dk2>
        <a:lt2>
          <a:srgbClr val="FFFFFF"/>
        </a:lt2>
        <a:accent1>
          <a:srgbClr val="C7D039"/>
        </a:accent1>
        <a:accent2>
          <a:srgbClr val="F74902"/>
        </a:accent2>
        <a:accent3>
          <a:srgbClr val="C0C0C0"/>
        </a:accent3>
        <a:accent4>
          <a:srgbClr val="DADADA"/>
        </a:accent4>
        <a:accent5>
          <a:srgbClr val="E0E4AE"/>
        </a:accent5>
        <a:accent6>
          <a:srgbClr val="E04102"/>
        </a:accent6>
        <a:hlink>
          <a:srgbClr val="B8D1E6"/>
        </a:hlink>
        <a:folHlink>
          <a:srgbClr val="E6E4DA"/>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Office\Templates\Sony Ericsson Templates\SEM2.pot</Template>
  <TotalTime>59832</TotalTime>
  <Words>3951</Words>
  <Application>Microsoft Office PowerPoint</Application>
  <PresentationFormat>On-screen Show (4:3)</PresentationFormat>
  <Paragraphs>376</Paragraphs>
  <Slides>35</Slides>
  <Notes>30</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35</vt:i4>
      </vt:variant>
    </vt:vector>
  </HeadingPairs>
  <TitlesOfParts>
    <vt:vector size="46" baseType="lpstr">
      <vt:lpstr>Arial</vt:lpstr>
      <vt:lpstr>Calibri</vt:lpstr>
      <vt:lpstr>Calibri Light</vt:lpstr>
      <vt:lpstr>Cambria Math</vt:lpstr>
      <vt:lpstr>Garamond</vt:lpstr>
      <vt:lpstr>Times New Roman</vt:lpstr>
      <vt:lpstr>Wingdings</vt:lpstr>
      <vt:lpstr>UNCCEmbedded</vt:lpstr>
      <vt:lpstr>Edge</vt:lpstr>
      <vt:lpstr>1_Edge</vt:lpstr>
      <vt:lpstr>Custom Design</vt:lpstr>
      <vt:lpstr>Contactless and Indirect Sensing</vt:lpstr>
      <vt:lpstr>Contactless Human Presence/Activity Sensing</vt:lpstr>
      <vt:lpstr>Measuring Distances</vt:lpstr>
      <vt:lpstr>Frequency Modulated Carrier Wave (FMCW)</vt:lpstr>
      <vt:lpstr>Measuring ΔF </vt:lpstr>
      <vt:lpstr>Challenge: Multipath Many Reflections</vt:lpstr>
      <vt:lpstr>Challenge: Multipath Many Reflections</vt:lpstr>
      <vt:lpstr>Dynamic Multipath</vt:lpstr>
      <vt:lpstr>PowerPoint Presentation</vt:lpstr>
      <vt:lpstr>PowerPoint Presentation</vt:lpstr>
      <vt:lpstr>Through-Wall Localization Accuracy</vt:lpstr>
      <vt:lpstr>What’s About Multiple Moving Users?</vt:lpstr>
      <vt:lpstr>Dealing with multi-path is easy when there is one moving user</vt:lpstr>
      <vt:lpstr>Combining across multiple vantage points</vt:lpstr>
      <vt:lpstr>Combining across multiple vantage points</vt:lpstr>
      <vt:lpstr>Combining across multiple vantage points</vt:lpstr>
      <vt:lpstr>Novelda XeThru X4M03 UWB radar</vt:lpstr>
      <vt:lpstr>PowerPoint Presentation</vt:lpstr>
      <vt:lpstr>PowerPoint Presentation</vt:lpstr>
      <vt:lpstr>PowerPoint Presentation</vt:lpstr>
      <vt:lpstr>PowerPoint Presentation</vt:lpstr>
      <vt:lpstr>Contactless Liquid Sensing</vt:lpstr>
      <vt:lpstr>Differentiating the Type of Liquid</vt:lpstr>
      <vt:lpstr>Refractive Index = sinα/sinβ = c/v </vt:lpstr>
      <vt:lpstr>Time of Flight</vt:lpstr>
      <vt:lpstr>ToF gives Refractive Index</vt:lpstr>
      <vt:lpstr>Channel Impulse Response</vt:lpstr>
      <vt:lpstr>Channel Impulse Response</vt:lpstr>
      <vt:lpstr>CIR with Liquid</vt:lpstr>
      <vt:lpstr>Double Differencing – Relative ToF </vt:lpstr>
      <vt:lpstr>Results – Identification </vt:lpstr>
      <vt:lpstr>Indirect Soil Moisture Sensing</vt:lpstr>
      <vt:lpstr>Soil Moisture Sensing Using Wireless</vt:lpstr>
      <vt:lpstr>Soil Moisture Sensing Using Wireless</vt:lpstr>
      <vt:lpstr>Relative Amplitude Estimation</vt:lpstr>
    </vt:vector>
  </TitlesOfParts>
  <Company>UNCC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Systems - Notes 13</dc:title>
  <dc:creator>James Conrad</dc:creator>
  <cp:lastModifiedBy>Apal</cp:lastModifiedBy>
  <cp:revision>3597</cp:revision>
  <cp:lastPrinted>2020-02-08T19:58:52Z</cp:lastPrinted>
  <dcterms:created xsi:type="dcterms:W3CDTF">2001-06-14T12:26:25Z</dcterms:created>
  <dcterms:modified xsi:type="dcterms:W3CDTF">2024-09-26T12:47:48Z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Name">
    <vt:lpwstr>EN/FAD 109 0015/8</vt:lpwstr>
  </property>
  <property fmtid="{D5CDD505-2E9C-101B-9397-08002B2CF9AE}" pid="3" name="TemplateVersion">
    <vt:lpwstr>R1A</vt:lpwstr>
  </property>
  <property fmtid="{D5CDD505-2E9C-101B-9397-08002B2CF9AE}" pid="4" name="DocumentType">
    <vt:lpwstr>EnOHLogoNew2001</vt:lpwstr>
  </property>
</Properties>
</file>